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theme/theme4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24" r:id="rId24"/>
    <p:sldMasterId id="2147483936" r:id="rId25"/>
    <p:sldMasterId id="2147483948" r:id="rId26"/>
    <p:sldMasterId id="2147483960" r:id="rId27"/>
    <p:sldMasterId id="2147483972" r:id="rId28"/>
    <p:sldMasterId id="2147483984" r:id="rId29"/>
    <p:sldMasterId id="2147483996" r:id="rId30"/>
    <p:sldMasterId id="2147484008" r:id="rId31"/>
    <p:sldMasterId id="2147484020" r:id="rId32"/>
    <p:sldMasterId id="2147484032" r:id="rId33"/>
    <p:sldMasterId id="2147484044" r:id="rId34"/>
    <p:sldMasterId id="2147484056" r:id="rId35"/>
    <p:sldMasterId id="2147484068" r:id="rId36"/>
    <p:sldMasterId id="2147484080" r:id="rId37"/>
    <p:sldMasterId id="2147484092" r:id="rId38"/>
    <p:sldMasterId id="2147484104" r:id="rId39"/>
    <p:sldMasterId id="2147484116" r:id="rId40"/>
    <p:sldMasterId id="2147484128" r:id="rId41"/>
    <p:sldMasterId id="2147484140" r:id="rId42"/>
    <p:sldMasterId id="2147484152" r:id="rId43"/>
    <p:sldMasterId id="2147484164" r:id="rId44"/>
    <p:sldMasterId id="2147484176" r:id="rId45"/>
    <p:sldMasterId id="2147484188" r:id="rId46"/>
    <p:sldMasterId id="2147484200" r:id="rId47"/>
    <p:sldMasterId id="2147484212" r:id="rId48"/>
  </p:sldMasterIdLst>
  <p:notesMasterIdLst>
    <p:notesMasterId r:id="rId132"/>
  </p:notesMasterIdLst>
  <p:sldIdLst>
    <p:sldId id="1060" r:id="rId49"/>
    <p:sldId id="1061" r:id="rId50"/>
    <p:sldId id="1062" r:id="rId51"/>
    <p:sldId id="1063" r:id="rId52"/>
    <p:sldId id="1064" r:id="rId53"/>
    <p:sldId id="1137" r:id="rId54"/>
    <p:sldId id="1138" r:id="rId55"/>
    <p:sldId id="1139" r:id="rId56"/>
    <p:sldId id="1140" r:id="rId57"/>
    <p:sldId id="1141" r:id="rId58"/>
    <p:sldId id="1142" r:id="rId59"/>
    <p:sldId id="1143" r:id="rId60"/>
    <p:sldId id="1065" r:id="rId61"/>
    <p:sldId id="1066" r:id="rId62"/>
    <p:sldId id="1067" r:id="rId63"/>
    <p:sldId id="1068" r:id="rId64"/>
    <p:sldId id="1069" r:id="rId65"/>
    <p:sldId id="1070" r:id="rId66"/>
    <p:sldId id="1071" r:id="rId67"/>
    <p:sldId id="1072" r:id="rId68"/>
    <p:sldId id="1073" r:id="rId69"/>
    <p:sldId id="1074" r:id="rId70"/>
    <p:sldId id="1075" r:id="rId71"/>
    <p:sldId id="1076" r:id="rId72"/>
    <p:sldId id="1077" r:id="rId73"/>
    <p:sldId id="1078" r:id="rId74"/>
    <p:sldId id="1079" r:id="rId75"/>
    <p:sldId id="1080" r:id="rId76"/>
    <p:sldId id="1081" r:id="rId77"/>
    <p:sldId id="1082" r:id="rId78"/>
    <p:sldId id="1083" r:id="rId79"/>
    <p:sldId id="1084" r:id="rId80"/>
    <p:sldId id="1085" r:id="rId81"/>
    <p:sldId id="1086" r:id="rId82"/>
    <p:sldId id="1087" r:id="rId83"/>
    <p:sldId id="1088" r:id="rId84"/>
    <p:sldId id="1089" r:id="rId85"/>
    <p:sldId id="1090" r:id="rId86"/>
    <p:sldId id="1091" r:id="rId87"/>
    <p:sldId id="1092" r:id="rId88"/>
    <p:sldId id="1093" r:id="rId89"/>
    <p:sldId id="1094" r:id="rId90"/>
    <p:sldId id="1095" r:id="rId91"/>
    <p:sldId id="1096" r:id="rId92"/>
    <p:sldId id="1097" r:id="rId93"/>
    <p:sldId id="1098" r:id="rId94"/>
    <p:sldId id="1099" r:id="rId95"/>
    <p:sldId id="1100" r:id="rId96"/>
    <p:sldId id="1101" r:id="rId97"/>
    <p:sldId id="1102" r:id="rId98"/>
    <p:sldId id="1103" r:id="rId99"/>
    <p:sldId id="1104" r:id="rId100"/>
    <p:sldId id="1105" r:id="rId101"/>
    <p:sldId id="1106" r:id="rId102"/>
    <p:sldId id="1107" r:id="rId103"/>
    <p:sldId id="1108" r:id="rId104"/>
    <p:sldId id="1109" r:id="rId105"/>
    <p:sldId id="1110" r:id="rId106"/>
    <p:sldId id="1111" r:id="rId107"/>
    <p:sldId id="1112" r:id="rId108"/>
    <p:sldId id="1113" r:id="rId109"/>
    <p:sldId id="1127" r:id="rId110"/>
    <p:sldId id="1114" r:id="rId111"/>
    <p:sldId id="1115" r:id="rId112"/>
    <p:sldId id="1116" r:id="rId113"/>
    <p:sldId id="1117" r:id="rId114"/>
    <p:sldId id="1118" r:id="rId115"/>
    <p:sldId id="1119" r:id="rId116"/>
    <p:sldId id="1120" r:id="rId117"/>
    <p:sldId id="1121" r:id="rId118"/>
    <p:sldId id="1122" r:id="rId119"/>
    <p:sldId id="1123" r:id="rId120"/>
    <p:sldId id="1124" r:id="rId121"/>
    <p:sldId id="1125" r:id="rId122"/>
    <p:sldId id="1126" r:id="rId123"/>
    <p:sldId id="1135" r:id="rId124"/>
    <p:sldId id="1136" r:id="rId125"/>
    <p:sldId id="1134" r:id="rId126"/>
    <p:sldId id="1129" r:id="rId127"/>
    <p:sldId id="1130" r:id="rId128"/>
    <p:sldId id="1131" r:id="rId129"/>
    <p:sldId id="1132" r:id="rId130"/>
    <p:sldId id="1133" r:id="rId131"/>
  </p:sldIdLst>
  <p:sldSz cx="12192000" cy="6858000"/>
  <p:notesSz cx="6858000" cy="9144000"/>
  <p:custDataLst>
    <p:tags r:id="rId1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p15:clr>
            <a:srgbClr val="A4A3A4"/>
          </p15:clr>
        </p15:guide>
        <p15:guide id="2" pos="3817">
          <p15:clr>
            <a:srgbClr val="A4A3A4"/>
          </p15:clr>
        </p15:guide>
        <p15:guide id="3" pos="27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62E"/>
    <a:srgbClr val="525252"/>
    <a:srgbClr val="CD5158"/>
    <a:srgbClr val="006600"/>
    <a:srgbClr val="D42A2A"/>
    <a:srgbClr val="E94A4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045" autoAdjust="0"/>
  </p:normalViewPr>
  <p:slideViewPr>
    <p:cSldViewPr snapToGrid="0">
      <p:cViewPr varScale="1">
        <p:scale>
          <a:sx n="60" d="100"/>
          <a:sy n="60" d="100"/>
        </p:scale>
        <p:origin x="543" y="45"/>
      </p:cViewPr>
      <p:guideLst>
        <p:guide orient="horz" pos="2115"/>
        <p:guide pos="3817"/>
        <p:guide pos="27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5.xml"/><Relationship Id="rId84" Type="http://schemas.openxmlformats.org/officeDocument/2006/relationships/slide" Target="slides/slide36.xml"/><Relationship Id="rId16" Type="http://schemas.openxmlformats.org/officeDocument/2006/relationships/slideMaster" Target="slideMasters/slideMaster16.xml"/><Relationship Id="rId107" Type="http://schemas.openxmlformats.org/officeDocument/2006/relationships/slide" Target="slides/slide5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5.xml"/><Relationship Id="rId58" Type="http://schemas.openxmlformats.org/officeDocument/2006/relationships/slide" Target="slides/slide10.xml"/><Relationship Id="rId74" Type="http://schemas.openxmlformats.org/officeDocument/2006/relationships/slide" Target="slides/slide26.xml"/><Relationship Id="rId79" Type="http://schemas.openxmlformats.org/officeDocument/2006/relationships/slide" Target="slides/slide31.xml"/><Relationship Id="rId102" Type="http://schemas.openxmlformats.org/officeDocument/2006/relationships/slide" Target="slides/slide54.xml"/><Relationship Id="rId123" Type="http://schemas.openxmlformats.org/officeDocument/2006/relationships/slide" Target="slides/slide75.xml"/><Relationship Id="rId128" Type="http://schemas.openxmlformats.org/officeDocument/2006/relationships/slide" Target="slides/slide80.xml"/><Relationship Id="rId5" Type="http://schemas.openxmlformats.org/officeDocument/2006/relationships/slideMaster" Target="slideMasters/slideMaster5.xml"/><Relationship Id="rId90" Type="http://schemas.openxmlformats.org/officeDocument/2006/relationships/slide" Target="slides/slide42.xml"/><Relationship Id="rId95" Type="http://schemas.openxmlformats.org/officeDocument/2006/relationships/slide" Target="slides/slide47.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6.xml"/><Relationship Id="rId69" Type="http://schemas.openxmlformats.org/officeDocument/2006/relationships/slide" Target="slides/slide21.xml"/><Relationship Id="rId113" Type="http://schemas.openxmlformats.org/officeDocument/2006/relationships/slide" Target="slides/slide65.xml"/><Relationship Id="rId118" Type="http://schemas.openxmlformats.org/officeDocument/2006/relationships/slide" Target="slides/slide70.xml"/><Relationship Id="rId134" Type="http://schemas.openxmlformats.org/officeDocument/2006/relationships/presProps" Target="presProps.xml"/><Relationship Id="rId80" Type="http://schemas.openxmlformats.org/officeDocument/2006/relationships/slide" Target="slides/slide32.xml"/><Relationship Id="rId85" Type="http://schemas.openxmlformats.org/officeDocument/2006/relationships/slide" Target="slides/slide3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1.xml"/><Relationship Id="rId103" Type="http://schemas.openxmlformats.org/officeDocument/2006/relationships/slide" Target="slides/slide55.xml"/><Relationship Id="rId108" Type="http://schemas.openxmlformats.org/officeDocument/2006/relationships/slide" Target="slides/slide60.xml"/><Relationship Id="rId124" Type="http://schemas.openxmlformats.org/officeDocument/2006/relationships/slide" Target="slides/slide76.xml"/><Relationship Id="rId129" Type="http://schemas.openxmlformats.org/officeDocument/2006/relationships/slide" Target="slides/slide81.xml"/><Relationship Id="rId54" Type="http://schemas.openxmlformats.org/officeDocument/2006/relationships/slide" Target="slides/slide6.xml"/><Relationship Id="rId70" Type="http://schemas.openxmlformats.org/officeDocument/2006/relationships/slide" Target="slides/slide22.xml"/><Relationship Id="rId75" Type="http://schemas.openxmlformats.org/officeDocument/2006/relationships/slide" Target="slides/slide27.xml"/><Relationship Id="rId91" Type="http://schemas.openxmlformats.org/officeDocument/2006/relationships/slide" Target="slides/slide43.xml"/><Relationship Id="rId96"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xml"/><Relationship Id="rId114" Type="http://schemas.openxmlformats.org/officeDocument/2006/relationships/slide" Target="slides/slide66.xml"/><Relationship Id="rId119" Type="http://schemas.openxmlformats.org/officeDocument/2006/relationships/slide" Target="slides/slide71.xml"/><Relationship Id="rId44" Type="http://schemas.openxmlformats.org/officeDocument/2006/relationships/slideMaster" Target="slideMasters/slideMaster44.xml"/><Relationship Id="rId60" Type="http://schemas.openxmlformats.org/officeDocument/2006/relationships/slide" Target="slides/slide12.xml"/><Relationship Id="rId65" Type="http://schemas.openxmlformats.org/officeDocument/2006/relationships/slide" Target="slides/slide17.xml"/><Relationship Id="rId81" Type="http://schemas.openxmlformats.org/officeDocument/2006/relationships/slide" Target="slides/slide33.xml"/><Relationship Id="rId86" Type="http://schemas.openxmlformats.org/officeDocument/2006/relationships/slide" Target="slides/slide38.xml"/><Relationship Id="rId130" Type="http://schemas.openxmlformats.org/officeDocument/2006/relationships/slide" Target="slides/slide82.xml"/><Relationship Id="rId135"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1.xml"/><Relationship Id="rId34" Type="http://schemas.openxmlformats.org/officeDocument/2006/relationships/slideMaster" Target="slideMasters/slideMaster34.xml"/><Relationship Id="rId50" Type="http://schemas.openxmlformats.org/officeDocument/2006/relationships/slide" Target="slides/slide2.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04" Type="http://schemas.openxmlformats.org/officeDocument/2006/relationships/slide" Target="slides/slide56.xml"/><Relationship Id="rId120" Type="http://schemas.openxmlformats.org/officeDocument/2006/relationships/slide" Target="slides/slide72.xml"/><Relationship Id="rId125"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23.xml"/><Relationship Id="rId92" Type="http://schemas.openxmlformats.org/officeDocument/2006/relationships/slide" Target="slides/slide4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slide" Target="slides/slide62.xml"/><Relationship Id="rId115" Type="http://schemas.openxmlformats.org/officeDocument/2006/relationships/slide" Target="slides/slide67.xml"/><Relationship Id="rId131" Type="http://schemas.openxmlformats.org/officeDocument/2006/relationships/slide" Target="slides/slide83.xml"/><Relationship Id="rId136" Type="http://schemas.openxmlformats.org/officeDocument/2006/relationships/theme" Target="theme/theme1.xml"/><Relationship Id="rId61" Type="http://schemas.openxmlformats.org/officeDocument/2006/relationships/slide" Target="slides/slide13.xml"/><Relationship Id="rId82" Type="http://schemas.openxmlformats.org/officeDocument/2006/relationships/slide" Target="slides/slide3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126" Type="http://schemas.openxmlformats.org/officeDocument/2006/relationships/slide" Target="slides/slide78.xml"/><Relationship Id="rId8" Type="http://schemas.openxmlformats.org/officeDocument/2006/relationships/slideMaster" Target="slideMasters/slideMaster8.xml"/><Relationship Id="rId51" Type="http://schemas.openxmlformats.org/officeDocument/2006/relationships/slide" Target="slides/slide3.xml"/><Relationship Id="rId72" Type="http://schemas.openxmlformats.org/officeDocument/2006/relationships/slide" Target="slides/slide24.xml"/><Relationship Id="rId93" Type="http://schemas.openxmlformats.org/officeDocument/2006/relationships/slide" Target="slides/slide45.xml"/><Relationship Id="rId98" Type="http://schemas.openxmlformats.org/officeDocument/2006/relationships/slide" Target="slides/slide50.xml"/><Relationship Id="rId121" Type="http://schemas.openxmlformats.org/officeDocument/2006/relationships/slide" Target="slides/slide73.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9.xml"/><Relationship Id="rId116" Type="http://schemas.openxmlformats.org/officeDocument/2006/relationships/slide" Target="slides/slide68.xml"/><Relationship Id="rId13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4.xml"/><Relationship Id="rId83" Type="http://schemas.openxmlformats.org/officeDocument/2006/relationships/slide" Target="slides/slide35.xml"/><Relationship Id="rId88" Type="http://schemas.openxmlformats.org/officeDocument/2006/relationships/slide" Target="slides/slide40.xml"/><Relationship Id="rId111" Type="http://schemas.openxmlformats.org/officeDocument/2006/relationships/slide" Target="slides/slide63.xml"/><Relationship Id="rId132"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9.xml"/><Relationship Id="rId106" Type="http://schemas.openxmlformats.org/officeDocument/2006/relationships/slide" Target="slides/slide58.xml"/><Relationship Id="rId127" Type="http://schemas.openxmlformats.org/officeDocument/2006/relationships/slide" Target="slides/slide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4.xml"/><Relationship Id="rId73" Type="http://schemas.openxmlformats.org/officeDocument/2006/relationships/slide" Target="slides/slide25.xml"/><Relationship Id="rId78" Type="http://schemas.openxmlformats.org/officeDocument/2006/relationships/slide" Target="slides/slide30.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122"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20.xml"/><Relationship Id="rId89" Type="http://schemas.openxmlformats.org/officeDocument/2006/relationships/slide" Target="slides/slide41.xml"/><Relationship Id="rId112" Type="http://schemas.openxmlformats.org/officeDocument/2006/relationships/slide" Target="slides/slide64.xml"/><Relationship Id="rId133"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9C97F-4440-4C53-AE11-1F299AECDFDA}"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901E9-2F0F-456F-B419-39381F263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79</a:t>
            </a:fld>
            <a:endParaRPr lang="en-US" altLang="zh-CN"/>
          </a:p>
        </p:txBody>
      </p:sp>
    </p:spTree>
    <p:extLst>
      <p:ext uri="{BB962C8B-B14F-4D97-AF65-F5344CB8AC3E}">
        <p14:creationId xmlns:p14="http://schemas.microsoft.com/office/powerpoint/2010/main" val="1916055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80</a:t>
            </a:fld>
            <a:endParaRPr lang="en-US" altLang="zh-CN"/>
          </a:p>
        </p:txBody>
      </p:sp>
    </p:spTree>
    <p:extLst>
      <p:ext uri="{BB962C8B-B14F-4D97-AF65-F5344CB8AC3E}">
        <p14:creationId xmlns:p14="http://schemas.microsoft.com/office/powerpoint/2010/main" val="2043912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81</a:t>
            </a:fld>
            <a:endParaRPr lang="en-US" altLang="zh-CN"/>
          </a:p>
        </p:txBody>
      </p:sp>
    </p:spTree>
    <p:extLst>
      <p:ext uri="{BB962C8B-B14F-4D97-AF65-F5344CB8AC3E}">
        <p14:creationId xmlns:p14="http://schemas.microsoft.com/office/powerpoint/2010/main" val="3131300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D1E2EF4-146E-47B5-A412-FFD548A1AB6A}" type="slidenum">
              <a:rPr lang="en-US" altLang="zh-CN" smtClean="0"/>
              <a:t>82</a:t>
            </a:fld>
            <a:endParaRPr lang="en-US" altLang="zh-CN"/>
          </a:p>
        </p:txBody>
      </p:sp>
    </p:spTree>
    <p:extLst>
      <p:ext uri="{BB962C8B-B14F-4D97-AF65-F5344CB8AC3E}">
        <p14:creationId xmlns:p14="http://schemas.microsoft.com/office/powerpoint/2010/main" val="1044139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83</a:t>
            </a:fld>
            <a:endParaRPr lang="en-US" altLang="zh-CN"/>
          </a:p>
        </p:txBody>
      </p:sp>
    </p:spTree>
    <p:extLst>
      <p:ext uri="{BB962C8B-B14F-4D97-AF65-F5344CB8AC3E}">
        <p14:creationId xmlns:p14="http://schemas.microsoft.com/office/powerpoint/2010/main" val="231325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组合 7"/>
          <p:cNvGrpSpPr>
            <a:grpSpLocks/>
          </p:cNvGrpSpPr>
          <p:nvPr userDrawn="1"/>
        </p:nvGrpSpPr>
        <p:grpSpPr bwMode="auto">
          <a:xfrm>
            <a:off x="0" y="0"/>
            <a:ext cx="12192000" cy="6858000"/>
            <a:chOff x="0" y="0"/>
            <a:chExt cx="9144000" cy="6858000"/>
          </a:xfrm>
        </p:grpSpPr>
        <p:pic>
          <p:nvPicPr>
            <p:cNvPr id="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038224"/>
              <a:ext cx="775970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0" y="0"/>
              <a:ext cx="2019300" cy="6858000"/>
            </a:xfrm>
            <a:prstGeom prst="rect">
              <a:avLst/>
            </a:prstGeom>
            <a:solidFill>
              <a:srgbClr val="F4ED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Times New Roman" pitchFamily="18" charset="0"/>
                  <a:ea typeface="仿宋_GB2312" charset="-122"/>
                </a:defRPr>
              </a:lvl1pPr>
              <a:lvl2pPr marL="742950" indent="-285750" eaLnBrk="0" hangingPunct="0">
                <a:defRPr sz="2800" b="1">
                  <a:solidFill>
                    <a:schemeClr val="tx1"/>
                  </a:solidFill>
                  <a:latin typeface="Times New Roman" pitchFamily="18" charset="0"/>
                  <a:ea typeface="仿宋_GB2312" charset="-122"/>
                </a:defRPr>
              </a:lvl2pPr>
              <a:lvl3pPr marL="1143000" indent="-228600" eaLnBrk="0" hangingPunct="0">
                <a:defRPr sz="2800" b="1">
                  <a:solidFill>
                    <a:schemeClr val="tx1"/>
                  </a:solidFill>
                  <a:latin typeface="Times New Roman" pitchFamily="18" charset="0"/>
                  <a:ea typeface="仿宋_GB2312" charset="-122"/>
                </a:defRPr>
              </a:lvl3pPr>
              <a:lvl4pPr marL="1600200" indent="-228600" eaLnBrk="0" hangingPunct="0">
                <a:defRPr sz="2800" b="1">
                  <a:solidFill>
                    <a:schemeClr val="tx1"/>
                  </a:solidFill>
                  <a:latin typeface="Times New Roman" pitchFamily="18" charset="0"/>
                  <a:ea typeface="仿宋_GB2312" charset="-122"/>
                </a:defRPr>
              </a:lvl4pPr>
              <a:lvl5pPr marL="2057400" indent="-228600" eaLnBrk="0" hangingPunct="0">
                <a:defRPr sz="2800"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9p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defRPr/>
              </a:pPr>
              <a:endParaRPr kumimoji="0" lang="zh-CN" altLang="en-US" sz="2800" b="1" i="0" u="none" strike="noStrike" kern="1200" cap="none" spc="0" normalizeH="0" baseline="0" noProof="0" smtClean="0">
                <a:ln>
                  <a:noFill/>
                </a:ln>
                <a:solidFill>
                  <a:srgbClr val="FFFFFF"/>
                </a:solidFill>
                <a:effectLst/>
                <a:uLnTx/>
                <a:uFillTx/>
                <a:latin typeface="Times New Roman" pitchFamily="18" charset="0"/>
                <a:ea typeface="仿宋_GB2312" charset="-122"/>
                <a:cs typeface="+mn-cs"/>
              </a:endParaRPr>
            </a:p>
          </p:txBody>
        </p:sp>
        <p:sp>
          <p:nvSpPr>
            <p:cNvPr id="7" name="矩形 11"/>
            <p:cNvSpPr>
              <a:spLocks noChangeArrowheads="1"/>
            </p:cNvSpPr>
            <p:nvPr/>
          </p:nvSpPr>
          <p:spPr bwMode="auto">
            <a:xfrm>
              <a:off x="1009650" y="0"/>
              <a:ext cx="8134350" cy="1811338"/>
            </a:xfrm>
            <a:prstGeom prst="rect">
              <a:avLst/>
            </a:prstGeom>
            <a:solidFill>
              <a:srgbClr val="F4ED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Times New Roman" pitchFamily="18" charset="0"/>
                  <a:ea typeface="仿宋_GB2312" charset="-122"/>
                </a:defRPr>
              </a:lvl1pPr>
              <a:lvl2pPr marL="742950" indent="-285750" eaLnBrk="0" hangingPunct="0">
                <a:defRPr sz="2800" b="1">
                  <a:solidFill>
                    <a:schemeClr val="tx1"/>
                  </a:solidFill>
                  <a:latin typeface="Times New Roman" pitchFamily="18" charset="0"/>
                  <a:ea typeface="仿宋_GB2312" charset="-122"/>
                </a:defRPr>
              </a:lvl2pPr>
              <a:lvl3pPr marL="1143000" indent="-228600" eaLnBrk="0" hangingPunct="0">
                <a:defRPr sz="2800" b="1">
                  <a:solidFill>
                    <a:schemeClr val="tx1"/>
                  </a:solidFill>
                  <a:latin typeface="Times New Roman" pitchFamily="18" charset="0"/>
                  <a:ea typeface="仿宋_GB2312" charset="-122"/>
                </a:defRPr>
              </a:lvl3pPr>
              <a:lvl4pPr marL="1600200" indent="-228600" eaLnBrk="0" hangingPunct="0">
                <a:defRPr sz="2800" b="1">
                  <a:solidFill>
                    <a:schemeClr val="tx1"/>
                  </a:solidFill>
                  <a:latin typeface="Times New Roman" pitchFamily="18" charset="0"/>
                  <a:ea typeface="仿宋_GB2312" charset="-122"/>
                </a:defRPr>
              </a:lvl4pPr>
              <a:lvl5pPr marL="2057400" indent="-228600" eaLnBrk="0" hangingPunct="0">
                <a:defRPr sz="2800" b="1">
                  <a:solidFill>
                    <a:schemeClr val="tx1"/>
                  </a:solidFill>
                  <a:latin typeface="Times New Roman" pitchFamily="18" charset="0"/>
                  <a:ea typeface="仿宋_GB2312" charset="-122"/>
                </a:defRPr>
              </a:lvl5pPr>
              <a:lvl6pPr marL="25146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6pPr>
              <a:lvl7pPr marL="29718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7pPr>
              <a:lvl8pPr marL="34290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8pPr>
              <a:lvl9pPr marL="3886200" indent="-228600" eaLnBrk="0" fontAlgn="base" hangingPunct="0">
                <a:spcBef>
                  <a:spcPct val="20000"/>
                </a:spcBef>
                <a:spcAft>
                  <a:spcPct val="0"/>
                </a:spcAft>
                <a:buSzPct val="100000"/>
                <a:buFont typeface="Times New Roman" pitchFamily="18" charset="0"/>
                <a:defRPr sz="2800" b="1">
                  <a:solidFill>
                    <a:schemeClr val="tx1"/>
                  </a:solidFill>
                  <a:latin typeface="Times New Roman" pitchFamily="18" charset="0"/>
                  <a:ea typeface="仿宋_GB2312" charset="-122"/>
                </a:defRPr>
              </a:lvl9p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defRPr/>
              </a:pPr>
              <a:endParaRPr kumimoji="0" lang="zh-CN" altLang="en-US" sz="2800" b="1" i="0" u="none" strike="noStrike" kern="1200" cap="none" spc="0" normalizeH="0" baseline="0" noProof="0" smtClean="0">
                <a:ln>
                  <a:noFill/>
                </a:ln>
                <a:solidFill>
                  <a:srgbClr val="FFFFFF"/>
                </a:solidFill>
                <a:effectLst/>
                <a:uLnTx/>
                <a:uFillTx/>
                <a:latin typeface="Times New Roman" pitchFamily="18" charset="0"/>
                <a:ea typeface="仿宋_GB2312" charset="-122"/>
                <a:cs typeface="+mn-cs"/>
              </a:endParaRPr>
            </a:p>
          </p:txBody>
        </p:sp>
      </p:grpSp>
      <p:sp>
        <p:nvSpPr>
          <p:cNvPr id="4102" name="Text Placeholder 2"/>
          <p:cNvSpPr>
            <a:spLocks noGrp="1" noChangeArrowheads="1"/>
          </p:cNvSpPr>
          <p:nvPr>
            <p:ph type="subTitle" idx="1"/>
          </p:nvPr>
        </p:nvSpPr>
        <p:spPr>
          <a:xfrm>
            <a:off x="518584" y="2193926"/>
            <a:ext cx="8534400" cy="676275"/>
          </a:xfrm>
        </p:spPr>
        <p:txBody>
          <a:bodyPr/>
          <a:lstStyle>
            <a:lvl1pPr marL="0" indent="0">
              <a:buFont typeface="Wingdings 2" pitchFamily="18" charset="2"/>
              <a:buNone/>
              <a:defRPr sz="1800"/>
            </a:lvl1pPr>
          </a:lstStyle>
          <a:p>
            <a:pPr lvl="0"/>
            <a:r>
              <a:rPr lang="zh-CN" altLang="zh-CN" noProof="0" smtClean="0"/>
              <a:t>单击此处编辑母版副标题样式</a:t>
            </a:r>
          </a:p>
        </p:txBody>
      </p:sp>
      <p:sp>
        <p:nvSpPr>
          <p:cNvPr id="4106" name="Title Placeholder 1"/>
          <p:cNvSpPr>
            <a:spLocks noGrp="1" noChangeArrowheads="1"/>
          </p:cNvSpPr>
          <p:nvPr>
            <p:ph type="ctrTitle"/>
          </p:nvPr>
        </p:nvSpPr>
        <p:spPr>
          <a:xfrm>
            <a:off x="514351" y="677864"/>
            <a:ext cx="8504767" cy="1470025"/>
          </a:xfrm>
        </p:spPr>
        <p:txBody>
          <a:bodyPr/>
          <a:lstStyle>
            <a:lvl1pPr>
              <a:defRPr/>
            </a:lvl1pPr>
          </a:lstStyle>
          <a:p>
            <a:pPr lvl="0"/>
            <a:r>
              <a:rPr lang="zh-CN" altLang="zh-CN" noProof="0" smtClean="0"/>
              <a:t>单击此处编辑母版标题样式</a:t>
            </a:r>
          </a:p>
        </p:txBody>
      </p:sp>
      <p:sp>
        <p:nvSpPr>
          <p:cNvPr id="8" name="Date Placeholder 3"/>
          <p:cNvSpPr>
            <a:spLocks noGrp="1" noChangeArrowheads="1"/>
          </p:cNvSpPr>
          <p:nvPr>
            <p:ph type="dt" sz="half" idx="10"/>
          </p:nvPr>
        </p:nvSpPr>
        <p:spPr>
          <a:xfrm>
            <a:off x="609600" y="6245225"/>
            <a:ext cx="2844800" cy="476250"/>
          </a:xfrm>
        </p:spPr>
        <p:txBody>
          <a:bodyPr/>
          <a:lstStyle>
            <a:lvl1pPr>
              <a:defRPr/>
            </a:lvl1pPr>
          </a:lstStyle>
          <a:p>
            <a:pPr fontAlgn="base">
              <a:spcBef>
                <a:spcPct val="20000"/>
              </a:spcBef>
              <a:spcAft>
                <a:spcPct val="0"/>
              </a:spcAft>
              <a:buSzPct val="100000"/>
              <a:defRPr/>
            </a:pPr>
            <a:fld id="{595EFD97-3048-49BC-AE7B-6CCC8C1D4D3F}"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9" name="Footer Placeholder 4"/>
          <p:cNvSpPr>
            <a:spLocks noGrp="1" noChangeArrowheads="1"/>
          </p:cNvSpPr>
          <p:nvPr>
            <p:ph type="ftr" sz="quarter" idx="11"/>
          </p:nvPr>
        </p:nvSpPr>
        <p:spPr>
          <a:xfrm>
            <a:off x="4165600" y="6245225"/>
            <a:ext cx="3860800" cy="476250"/>
          </a:xfrm>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10" name="Slide Number Placeholder 5"/>
          <p:cNvSpPr>
            <a:spLocks noGrp="1" noChangeArrowheads="1"/>
          </p:cNvSpPr>
          <p:nvPr>
            <p:ph type="sldNum" sz="quarter" idx="12"/>
          </p:nvPr>
        </p:nvSpPr>
        <p:spPr>
          <a:xfrm>
            <a:off x="8737600" y="6245225"/>
            <a:ext cx="2844800" cy="476250"/>
          </a:xfrm>
        </p:spPr>
        <p:txBody>
          <a:bodyPr/>
          <a:lstStyle>
            <a:lvl1pPr>
              <a:defRPr/>
            </a:lvl1pPr>
          </a:lstStyle>
          <a:p>
            <a:pPr fontAlgn="base">
              <a:spcBef>
                <a:spcPct val="20000"/>
              </a:spcBef>
              <a:spcAft>
                <a:spcPct val="0"/>
              </a:spcAft>
              <a:buSzPct val="100000"/>
              <a:defRPr/>
            </a:pPr>
            <a:fld id="{FE84FFD8-FFAD-470F-9F55-FEF719CD59EA}"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326060316"/>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64C07CDB-9D76-43DD-8B46-04A7E460D814}"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BDE9B427-4879-4D19-9348-87DBEACE62F1}"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31631831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EE8EFF5D-3B93-4412-B3EA-B0261E6B3E97}"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9B7B11AD-C846-4BA4-A9E4-DDE6156F5226}"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2769081734"/>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1" y="1054101"/>
            <a:ext cx="4262967" cy="4964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21817" y="1054101"/>
            <a:ext cx="4265083" cy="4964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20D0BCB2-66EB-469D-AA9C-0BCA4C6549C4}"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6"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7"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E812FA03-E1FA-47B2-848A-49AEA9656EDA}"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206875276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3A9AE554-F458-46B8-9FCC-FD1B35581AF7}"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8"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9"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CBFACC1E-1E89-45CA-99E3-102F84B29C74}"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3868344028"/>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75FBC1D2-66F5-48AA-A137-03F717EEDF7D}"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4"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5"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F70F6B2E-D628-4D1A-A83C-BEC7ADE98603}"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899398902"/>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6B16DEE8-0666-4478-8263-130FD45CE91B}"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3"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4"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E94DE01C-0D69-4DEA-942F-E84A07BA3D43}"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268102734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D48AB840-18A7-46B1-A734-11D8F8C19E02}"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6"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7"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E75BB153-EB3F-49B1-A4EC-FF9CB1F154EA}"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4068686118"/>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4F6CB017-3CA4-4C3D-A148-65E50022B531}"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6"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7"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1E9B3A0E-052C-41A4-BDD1-11B4CB41CABD}"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78328094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60355CDF-DE3B-4963-AC73-3FDFD4C474E8}"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C136FB98-9E6C-46BD-8F12-BA17633B6885}"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422088413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188913"/>
            <a:ext cx="2669116" cy="58293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55651" y="188913"/>
            <a:ext cx="7806267" cy="58293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fontAlgn="base">
              <a:spcBef>
                <a:spcPct val="20000"/>
              </a:spcBef>
              <a:spcAft>
                <a:spcPct val="0"/>
              </a:spcAft>
              <a:buSzPct val="100000"/>
              <a:defRPr/>
            </a:pPr>
            <a:fld id="{4386942B-1830-48C1-8607-E69A83599D1D}"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5" name="Footer Placeholder 4"/>
          <p:cNvSpPr>
            <a:spLocks noGrp="1" noChangeArrowheads="1"/>
          </p:cNvSpPr>
          <p:nvPr>
            <p:ph type="ftr" sz="quarter" idx="11"/>
          </p:nvPr>
        </p:nvSpPr>
        <p:spPr>
          <a:ln/>
        </p:spPr>
        <p:txBody>
          <a:bodyPr/>
          <a:lstStyle>
            <a:lvl1pPr>
              <a:defRPr/>
            </a:lvl1pPr>
          </a:lstStyle>
          <a:p>
            <a:pPr fontAlgn="base">
              <a:spcBef>
                <a:spcPct val="20000"/>
              </a:spcBef>
              <a:spcAft>
                <a:spcPct val="0"/>
              </a:spcAft>
              <a:buSzPct val="100000"/>
              <a:defRPr/>
            </a:pPr>
            <a:endParaRPr lang="zh-CN" altLang="en-US" b="1">
              <a:ea typeface="仿宋_GB2312" charset="-122"/>
            </a:endParaRPr>
          </a:p>
        </p:txBody>
      </p:sp>
      <p:sp>
        <p:nvSpPr>
          <p:cNvPr id="6" name="Slide Number Placeholder 5"/>
          <p:cNvSpPr>
            <a:spLocks noGrp="1" noChangeArrowheads="1"/>
          </p:cNvSpPr>
          <p:nvPr>
            <p:ph type="sldNum" sz="quarter" idx="12"/>
          </p:nvPr>
        </p:nvSpPr>
        <p:spPr>
          <a:ln/>
        </p:spPr>
        <p:txBody>
          <a:bodyPr/>
          <a:lstStyle>
            <a:lvl1pPr>
              <a:defRPr/>
            </a:lvl1pPr>
          </a:lstStyle>
          <a:p>
            <a:pPr fontAlgn="base">
              <a:spcBef>
                <a:spcPct val="20000"/>
              </a:spcBef>
              <a:spcAft>
                <a:spcPct val="0"/>
              </a:spcAft>
              <a:buSzPct val="100000"/>
              <a:defRPr/>
            </a:pPr>
            <a:fld id="{671AC235-A2BC-4E70-A828-5DACB899190A}"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Tree>
    <p:extLst>
      <p:ext uri="{BB962C8B-B14F-4D97-AF65-F5344CB8AC3E}">
        <p14:creationId xmlns:p14="http://schemas.microsoft.com/office/powerpoint/2010/main" val="39100605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2024/5/20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1.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1.pn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1.pn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1.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1.pn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1.pn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1.pn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1.pn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image" Target="../media/image1.png"/><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13" Type="http://schemas.openxmlformats.org/officeDocument/2006/relationships/image" Target="../media/image1.png"/><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image" Target="../media/image1.png"/><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image" Target="../media/image2.jpeg"/><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10"/>
          <p:cNvPicPr>
            <a:picLocks noChangeAspect="1" noChangeArrowheads="1"/>
          </p:cNvPicPr>
          <p:nvPr/>
        </p:nvPicPr>
        <p:blipFill>
          <a:blip r:embed="rId13">
            <a:extLst>
              <a:ext uri="{28A0092B-C50C-407E-A947-70E740481C1C}">
                <a14:useLocalDpi xmlns:a14="http://schemas.microsoft.com/office/drawing/2010/main" val="0"/>
              </a:ext>
            </a:extLst>
          </a:blip>
          <a:srcRect l="284" t="127" r="471" b="439"/>
          <a:stretch>
            <a:fillRect/>
          </a:stretch>
        </p:blipFill>
        <p:spPr bwMode="auto">
          <a:xfrm>
            <a:off x="-4233" y="-19050"/>
            <a:ext cx="12196233"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Placeholder 2"/>
          <p:cNvSpPr>
            <a:spLocks noGrp="1" noChangeArrowheads="1"/>
          </p:cNvSpPr>
          <p:nvPr>
            <p:ph type="body" idx="1"/>
          </p:nvPr>
        </p:nvSpPr>
        <p:spPr bwMode="auto">
          <a:xfrm>
            <a:off x="755652" y="1054101"/>
            <a:ext cx="8731249"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3076" name="Date Placeholder 3"/>
          <p:cNvSpPr>
            <a:spLocks noGrp="1" noChangeArrowheads="1"/>
          </p:cNvSpPr>
          <p:nvPr>
            <p:ph type="dt" sz="half" idx="2"/>
          </p:nvPr>
        </p:nvSpPr>
        <p:spPr bwMode="auto">
          <a:xfrm>
            <a:off x="8382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900">
                <a:solidFill>
                  <a:srgbClr val="A6A6A6"/>
                </a:solidFill>
              </a:defRPr>
            </a:lvl1pPr>
          </a:lstStyle>
          <a:p>
            <a:pPr fontAlgn="base">
              <a:spcBef>
                <a:spcPct val="20000"/>
              </a:spcBef>
              <a:spcAft>
                <a:spcPct val="0"/>
              </a:spcAft>
              <a:buSzPct val="100000"/>
              <a:defRPr/>
            </a:pPr>
            <a:fld id="{225E4786-9B9C-4608-A701-71874D416638}" type="datetime1">
              <a:rPr lang="zh-CN" altLang="en-US" b="1" smtClean="0">
                <a:ea typeface="仿宋_GB2312" charset="-122"/>
              </a:rPr>
              <a:pPr fontAlgn="base">
                <a:spcBef>
                  <a:spcPct val="20000"/>
                </a:spcBef>
                <a:spcAft>
                  <a:spcPct val="0"/>
                </a:spcAft>
                <a:buSzPct val="100000"/>
                <a:defRPr/>
              </a:pPr>
              <a:t>2024/5/20</a:t>
            </a:fld>
            <a:endParaRPr lang="en-US" altLang="zh-CN" b="1">
              <a:ea typeface="仿宋_GB2312" charset="-122"/>
            </a:endParaRPr>
          </a:p>
        </p:txBody>
      </p:sp>
      <p:sp>
        <p:nvSpPr>
          <p:cNvPr id="3077" name="Footer Placeholder 4"/>
          <p:cNvSpPr>
            <a:spLocks noGrp="1" noChangeArrowheads="1"/>
          </p:cNvSpPr>
          <p:nvPr>
            <p:ph type="ftr" sz="quarter" idx="3"/>
          </p:nvPr>
        </p:nvSpPr>
        <p:spPr bwMode="auto">
          <a:xfrm>
            <a:off x="4038600" y="6356351"/>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sz="900">
                <a:solidFill>
                  <a:srgbClr val="A6A6A6"/>
                </a:solidFill>
              </a:defRPr>
            </a:lvl1pPr>
          </a:lstStyle>
          <a:p>
            <a:pPr fontAlgn="base">
              <a:spcBef>
                <a:spcPct val="20000"/>
              </a:spcBef>
              <a:spcAft>
                <a:spcPct val="0"/>
              </a:spcAft>
              <a:buSzPct val="100000"/>
              <a:defRPr/>
            </a:pPr>
            <a:endParaRPr lang="zh-CN" altLang="en-US" b="1">
              <a:ea typeface="仿宋_GB2312" charset="-122"/>
            </a:endParaRPr>
          </a:p>
        </p:txBody>
      </p:sp>
      <p:sp>
        <p:nvSpPr>
          <p:cNvPr id="3078" name="Slide Number Placeholder 5"/>
          <p:cNvSpPr>
            <a:spLocks noGrp="1" noChangeArrowheads="1"/>
          </p:cNvSpPr>
          <p:nvPr>
            <p:ph type="sldNum" sz="quarter" idx="4"/>
          </p:nvPr>
        </p:nvSpPr>
        <p:spPr bwMode="auto">
          <a:xfrm>
            <a:off x="8610600" y="6356351"/>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defRPr sz="900">
                <a:solidFill>
                  <a:srgbClr val="A6A6A6"/>
                </a:solidFill>
              </a:defRPr>
            </a:lvl1pPr>
          </a:lstStyle>
          <a:p>
            <a:pPr fontAlgn="base">
              <a:spcBef>
                <a:spcPct val="20000"/>
              </a:spcBef>
              <a:spcAft>
                <a:spcPct val="0"/>
              </a:spcAft>
              <a:buSzPct val="100000"/>
              <a:defRPr/>
            </a:pPr>
            <a:fld id="{5D327B04-64CF-4B76-8231-7FCC628E7E5A}" type="slidenum">
              <a:rPr lang="zh-CN" altLang="en-US" b="1" smtClean="0">
                <a:ea typeface="仿宋_GB2312" charset="-122"/>
              </a:rPr>
              <a:pPr fontAlgn="base">
                <a:spcBef>
                  <a:spcPct val="20000"/>
                </a:spcBef>
                <a:spcAft>
                  <a:spcPct val="0"/>
                </a:spcAft>
                <a:buSzPct val="100000"/>
                <a:defRPr/>
              </a:pPr>
              <a:t>‹#›</a:t>
            </a:fld>
            <a:endParaRPr lang="en-US" altLang="zh-CN" b="1">
              <a:ea typeface="仿宋_GB2312" charset="-122"/>
            </a:endParaRPr>
          </a:p>
        </p:txBody>
      </p:sp>
      <p:sp>
        <p:nvSpPr>
          <p:cNvPr id="3079" name="Title Placeholder 1"/>
          <p:cNvSpPr>
            <a:spLocks noGrp="1" noChangeArrowheads="1"/>
          </p:cNvSpPr>
          <p:nvPr>
            <p:ph type="title"/>
          </p:nvPr>
        </p:nvSpPr>
        <p:spPr bwMode="auto">
          <a:xfrm>
            <a:off x="755651" y="188914"/>
            <a:ext cx="106785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Tree>
    <p:extLst>
      <p:ext uri="{BB962C8B-B14F-4D97-AF65-F5344CB8AC3E}">
        <p14:creationId xmlns:p14="http://schemas.microsoft.com/office/powerpoint/2010/main" val="2379392943"/>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685800" rtl="0" eaLnBrk="0" fontAlgn="base" hangingPunct="0">
        <a:lnSpc>
          <a:spcPct val="90000"/>
        </a:lnSpc>
        <a:spcBef>
          <a:spcPct val="0"/>
        </a:spcBef>
        <a:spcAft>
          <a:spcPct val="0"/>
        </a:spcAft>
        <a:defRPr sz="3200">
          <a:solidFill>
            <a:srgbClr val="6C930E"/>
          </a:solidFill>
          <a:latin typeface="+mj-lt"/>
          <a:ea typeface="+mj-ea"/>
          <a:cs typeface="+mj-cs"/>
        </a:defRPr>
      </a:lvl1pPr>
      <a:lvl2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2pPr>
      <a:lvl3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3pPr>
      <a:lvl4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4pPr>
      <a:lvl5pPr algn="l" defTabSz="685800" rtl="0" eaLnBrk="0" fontAlgn="base" hangingPunct="0">
        <a:lnSpc>
          <a:spcPct val="90000"/>
        </a:lnSpc>
        <a:spcBef>
          <a:spcPct val="0"/>
        </a:spcBef>
        <a:spcAft>
          <a:spcPct val="0"/>
        </a:spcAft>
        <a:defRPr sz="3200">
          <a:solidFill>
            <a:srgbClr val="6C930E"/>
          </a:solidFill>
          <a:latin typeface="Times New Roman" pitchFamily="18" charset="0"/>
          <a:ea typeface="华文中宋" pitchFamily="2" charset="-122"/>
        </a:defRPr>
      </a:lvl5pPr>
      <a:lvl6pPr marL="4572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6pPr>
      <a:lvl7pPr marL="9144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7pPr>
      <a:lvl8pPr marL="13716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8pPr>
      <a:lvl9pPr marL="1828800" algn="l" defTabSz="685800" rtl="0" fontAlgn="base">
        <a:lnSpc>
          <a:spcPct val="90000"/>
        </a:lnSpc>
        <a:spcBef>
          <a:spcPct val="0"/>
        </a:spcBef>
        <a:spcAft>
          <a:spcPct val="0"/>
        </a:spcAft>
        <a:defRPr sz="3200">
          <a:solidFill>
            <a:srgbClr val="6C930E"/>
          </a:solidFill>
          <a:latin typeface="Times New Roman" pitchFamily="18" charset="0"/>
          <a:ea typeface="华文中宋" pitchFamily="2" charset="-122"/>
        </a:defRPr>
      </a:lvl9pPr>
    </p:titleStyle>
    <p:bodyStyle>
      <a:lvl1pPr marL="266700" indent="-266700" algn="l" defTabSz="685800" rtl="0" eaLnBrk="0" fontAlgn="base" hangingPunct="0">
        <a:lnSpc>
          <a:spcPct val="90000"/>
        </a:lnSpc>
        <a:spcBef>
          <a:spcPts val="1350"/>
        </a:spcBef>
        <a:spcAft>
          <a:spcPct val="0"/>
        </a:spcAft>
        <a:buClr>
          <a:schemeClr val="accent1"/>
        </a:buClr>
        <a:buSzPct val="60000"/>
        <a:buFont typeface="Wingdings 2" pitchFamily="18" charset="2"/>
        <a:buChar char=""/>
        <a:defRPr sz="2400">
          <a:solidFill>
            <a:srgbClr val="B88723"/>
          </a:solidFill>
          <a:latin typeface="+mn-lt"/>
          <a:ea typeface="+mn-ea"/>
          <a:cs typeface="+mn-cs"/>
        </a:defRPr>
      </a:lvl1pPr>
      <a:lvl2pPr marL="266700" indent="-266700" algn="l" defTabSz="685800" rtl="0" eaLnBrk="0" fontAlgn="base" hangingPunct="0">
        <a:lnSpc>
          <a:spcPct val="130000"/>
        </a:lnSpc>
        <a:spcBef>
          <a:spcPct val="0"/>
        </a:spcBef>
        <a:spcAft>
          <a:spcPct val="0"/>
        </a:spcAft>
        <a:buFont typeface="Calibri" pitchFamily="34" charset="0"/>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Calibri" pitchFamily="34" charset="0"/>
        <a:buChar char="•"/>
        <a:defRPr sz="1500">
          <a:solidFill>
            <a:srgbClr val="7F7F7F"/>
          </a:solidFill>
          <a:latin typeface="+mn-lt"/>
          <a:ea typeface="+mn-ea"/>
        </a:defRPr>
      </a:lvl3pPr>
      <a:lvl4pPr marL="12001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4pPr>
      <a:lvl5pPr marL="1543050" indent="-171450" algn="l" defTabSz="685800" rtl="0" eaLnBrk="0" fontAlgn="base" hangingPunct="0">
        <a:lnSpc>
          <a:spcPct val="90000"/>
        </a:lnSpc>
        <a:spcBef>
          <a:spcPts val="375"/>
        </a:spcBef>
        <a:spcAft>
          <a:spcPct val="0"/>
        </a:spcAft>
        <a:buFont typeface="Calibri" pitchFamily="34" charset="0"/>
        <a:buChar char="•"/>
        <a:defRPr sz="1300">
          <a:solidFill>
            <a:srgbClr val="7F7F7F"/>
          </a:solidFill>
          <a:latin typeface="+mn-lt"/>
          <a:ea typeface="+mn-ea"/>
        </a:defRPr>
      </a:lvl5pPr>
      <a:lvl6pPr marL="20002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6pPr>
      <a:lvl7pPr marL="24574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7pPr>
      <a:lvl8pPr marL="29146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8pPr>
      <a:lvl9pPr marL="3371850" indent="-171450" algn="l" defTabSz="685800" rtl="0" fontAlgn="base">
        <a:lnSpc>
          <a:spcPct val="90000"/>
        </a:lnSpc>
        <a:spcBef>
          <a:spcPts val="375"/>
        </a:spcBef>
        <a:spcAft>
          <a:spcPct val="0"/>
        </a:spcAft>
        <a:buFont typeface="Calibri" pitchFamily="34" charset="0"/>
        <a:buChar char="•"/>
        <a:defRPr sz="1300">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2.xml"/><Relationship Id="rId5" Type="http://schemas.openxmlformats.org/officeDocument/2006/relationships/tags" Target="../tags/tag6.xml"/><Relationship Id="rId10" Type="http://schemas.openxmlformats.org/officeDocument/2006/relationships/image" Target="../media/image6.jpeg"/><Relationship Id="rId4" Type="http://schemas.openxmlformats.org/officeDocument/2006/relationships/tags" Target="../tags/tag5.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2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24.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16.xml"/><Relationship Id="rId7" Type="http://schemas.openxmlformats.org/officeDocument/2006/relationships/slideLayout" Target="../slideLayouts/slideLayout68.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7.jpeg"/></Relationships>
</file>

<file path=ppt/slides/_rels/slide16.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slideLayout" Target="../slideLayouts/slideLayout10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1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Layout" Target="../slideLayouts/slideLayout11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8.jpeg"/><Relationship Id="rId5" Type="http://schemas.openxmlformats.org/officeDocument/2006/relationships/tags" Target="../tags/tag53.xml"/><Relationship Id="rId10" Type="http://schemas.openxmlformats.org/officeDocument/2006/relationships/slideLayout" Target="../slideLayouts/slideLayout123.xml"/><Relationship Id="rId4" Type="http://schemas.openxmlformats.org/officeDocument/2006/relationships/tags" Target="../tags/tag52.xml"/><Relationship Id="rId9" Type="http://schemas.openxmlformats.org/officeDocument/2006/relationships/tags" Target="../tags/tag57.xml"/></Relationships>
</file>

<file path=ppt/slides/_rels/slide19.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8.jpeg"/><Relationship Id="rId2" Type="http://schemas.openxmlformats.org/officeDocument/2006/relationships/tags" Target="../tags/tag59.xml"/><Relationship Id="rId16" Type="http://schemas.openxmlformats.org/officeDocument/2006/relationships/slideLayout" Target="../slideLayouts/slideLayout134.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8.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14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slideLayout" Target="../slideLayouts/slideLayout15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2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slideLayout" Target="../slideLayouts/slideLayout167.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23.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slideLayout" Target="../slideLayouts/slideLayout178.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tags" Target="../tags/tag141.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24.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18" Type="http://schemas.openxmlformats.org/officeDocument/2006/relationships/tags" Target="../tags/tag159.xml"/><Relationship Id="rId3" Type="http://schemas.openxmlformats.org/officeDocument/2006/relationships/tags" Target="../tags/tag144.xml"/><Relationship Id="rId21" Type="http://schemas.openxmlformats.org/officeDocument/2006/relationships/slideLayout" Target="../slideLayouts/slideLayout189.xml"/><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tags" Target="../tags/tag156.xml"/><Relationship Id="rId10" Type="http://schemas.openxmlformats.org/officeDocument/2006/relationships/tags" Target="../tags/tag151.xml"/><Relationship Id="rId19" Type="http://schemas.openxmlformats.org/officeDocument/2006/relationships/tags" Target="../tags/tag160.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tags" Target="../tags/tag169.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10" Type="http://schemas.openxmlformats.org/officeDocument/2006/relationships/slideLayout" Target="../slideLayouts/slideLayout200.xml"/><Relationship Id="rId4" Type="http://schemas.openxmlformats.org/officeDocument/2006/relationships/tags" Target="../tags/tag165.xml"/><Relationship Id="rId9" Type="http://schemas.openxmlformats.org/officeDocument/2006/relationships/tags" Target="../tags/tag170.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11.xml"/><Relationship Id="rId1" Type="http://schemas.openxmlformats.org/officeDocument/2006/relationships/tags" Target="../tags/tag171.xml"/></Relationships>
</file>

<file path=ppt/slides/_rels/slide27.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slideLayout" Target="../slideLayouts/slideLayout222.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33.xml"/><Relationship Id="rId1" Type="http://schemas.openxmlformats.org/officeDocument/2006/relationships/tags" Target="../tags/tag17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44.xml"/><Relationship Id="rId1" Type="http://schemas.openxmlformats.org/officeDocument/2006/relationships/tags" Target="../tags/tag17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0.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4.xml"/><Relationship Id="rId1" Type="http://schemas.openxmlformats.org/officeDocument/2006/relationships/tags" Target="../tags/tag180.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5.xml"/></Relationships>
</file>

<file path=ppt/slides/_rels/slide32.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slideLayout" Target="../slideLayouts/slideLayout277.xml"/><Relationship Id="rId5" Type="http://schemas.openxmlformats.org/officeDocument/2006/relationships/tags" Target="../tags/tag185.xml"/><Relationship Id="rId4" Type="http://schemas.openxmlformats.org/officeDocument/2006/relationships/tags" Target="../tags/tag18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190.xml"/><Relationship Id="rId7" Type="http://schemas.openxmlformats.org/officeDocument/2006/relationships/slideLayout" Target="../slideLayouts/slideLayout299.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10.xml"/><Relationship Id="rId2" Type="http://schemas.openxmlformats.org/officeDocument/2006/relationships/tags" Target="../tags/tag195.xml"/><Relationship Id="rId1" Type="http://schemas.openxmlformats.org/officeDocument/2006/relationships/tags" Target="../tags/tag194.xml"/></Relationships>
</file>

<file path=ppt/slides/_rels/slide36.xml.rels><?xml version="1.0" encoding="UTF-8" standalone="yes"?>
<Relationships xmlns="http://schemas.openxmlformats.org/package/2006/relationships"><Relationship Id="rId8" Type="http://schemas.openxmlformats.org/officeDocument/2006/relationships/tags" Target="../tags/tag203.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9" Type="http://schemas.openxmlformats.org/officeDocument/2006/relationships/slideLayout" Target="../slideLayouts/slideLayout321.xml"/></Relationships>
</file>

<file path=ppt/slides/_rels/slide37.xml.rels><?xml version="1.0" encoding="UTF-8" standalone="yes"?>
<Relationships xmlns="http://schemas.openxmlformats.org/package/2006/relationships"><Relationship Id="rId8" Type="http://schemas.openxmlformats.org/officeDocument/2006/relationships/tags" Target="../tags/tag211.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slideLayout" Target="../slideLayouts/slideLayout332.xml"/><Relationship Id="rId5" Type="http://schemas.openxmlformats.org/officeDocument/2006/relationships/tags" Target="../tags/tag208.xml"/><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s>
</file>

<file path=ppt/slides/_rels/slide38.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18" Type="http://schemas.openxmlformats.org/officeDocument/2006/relationships/image" Target="../media/image23.wmf"/><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oleObject" Target="../embeddings/oleObject1.bin"/><Relationship Id="rId2" Type="http://schemas.openxmlformats.org/officeDocument/2006/relationships/tags" Target="../tags/tag214.xml"/><Relationship Id="rId16" Type="http://schemas.openxmlformats.org/officeDocument/2006/relationships/slideLayout" Target="../slideLayouts/slideLayout342.xml"/><Relationship Id="rId1" Type="http://schemas.openxmlformats.org/officeDocument/2006/relationships/vmlDrawing" Target="../drawings/vmlDrawing1.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tags" Target="../tags/tag227.xml"/><Relationship Id="rId10" Type="http://schemas.openxmlformats.org/officeDocument/2006/relationships/tags" Target="../tags/tag222.xml"/><Relationship Id="rId19" Type="http://schemas.openxmlformats.org/officeDocument/2006/relationships/image" Target="../media/image19.jpeg"/><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s/_rels/slide39.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image" Target="../media/image16.jpeg"/><Relationship Id="rId10" Type="http://schemas.openxmlformats.org/officeDocument/2006/relationships/tags" Target="../tags/tag237.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slideLayout" Target="../slideLayouts/slideLayout35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2" Type="http://schemas.openxmlformats.org/officeDocument/2006/relationships/tags" Target="../tags/tag242.xml"/><Relationship Id="rId16" Type="http://schemas.openxmlformats.org/officeDocument/2006/relationships/image" Target="../media/image24.jpeg"/><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5" Type="http://schemas.openxmlformats.org/officeDocument/2006/relationships/slideLayout" Target="../slideLayouts/slideLayout364.xml"/><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s>
</file>

<file path=ppt/slides/_rels/slide41.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tags" Target="../tags/tag267.xml"/><Relationship Id="rId3" Type="http://schemas.openxmlformats.org/officeDocument/2006/relationships/tags" Target="../tags/tag257.xml"/><Relationship Id="rId7" Type="http://schemas.openxmlformats.org/officeDocument/2006/relationships/tags" Target="../tags/tag261.xml"/><Relationship Id="rId12" Type="http://schemas.openxmlformats.org/officeDocument/2006/relationships/tags" Target="../tags/tag266.xml"/><Relationship Id="rId2" Type="http://schemas.openxmlformats.org/officeDocument/2006/relationships/tags" Target="../tags/tag256.xml"/><Relationship Id="rId16" Type="http://schemas.openxmlformats.org/officeDocument/2006/relationships/image" Target="../media/image8.jpeg"/><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tags" Target="../tags/tag265.xml"/><Relationship Id="rId5" Type="http://schemas.openxmlformats.org/officeDocument/2006/relationships/tags" Target="../tags/tag259.xml"/><Relationship Id="rId15" Type="http://schemas.openxmlformats.org/officeDocument/2006/relationships/slideLayout" Target="../slideLayouts/slideLayout375.xml"/><Relationship Id="rId10" Type="http://schemas.openxmlformats.org/officeDocument/2006/relationships/tags" Target="../tags/tag264.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tags" Target="../tags/tag268.xml"/></Relationships>
</file>

<file path=ppt/slides/_rels/slide42.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tags" Target="../tags/tag281.xml"/><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tags" Target="../tags/tag280.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tags" Target="../tags/tag279.xml"/><Relationship Id="rId5" Type="http://schemas.openxmlformats.org/officeDocument/2006/relationships/tags" Target="../tags/tag273.xml"/><Relationship Id="rId15" Type="http://schemas.openxmlformats.org/officeDocument/2006/relationships/image" Target="../media/image17.jpeg"/><Relationship Id="rId10" Type="http://schemas.openxmlformats.org/officeDocument/2006/relationships/tags" Target="../tags/tag278.xml"/><Relationship Id="rId4" Type="http://schemas.openxmlformats.org/officeDocument/2006/relationships/tags" Target="../tags/tag272.xml"/><Relationship Id="rId9" Type="http://schemas.openxmlformats.org/officeDocument/2006/relationships/tags" Target="../tags/tag277.xml"/><Relationship Id="rId14" Type="http://schemas.openxmlformats.org/officeDocument/2006/relationships/slideLayout" Target="../slideLayouts/slideLayout386.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9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08.xml"/><Relationship Id="rId2" Type="http://schemas.openxmlformats.org/officeDocument/2006/relationships/tags" Target="../tags/tag283.xml"/><Relationship Id="rId1" Type="http://schemas.openxmlformats.org/officeDocument/2006/relationships/tags" Target="../tags/tag282.xml"/><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5" Type="http://schemas.openxmlformats.org/officeDocument/2006/relationships/slideLayout" Target="../slideLayouts/slideLayout420.xml"/><Relationship Id="rId4" Type="http://schemas.openxmlformats.org/officeDocument/2006/relationships/tags" Target="../tags/tag28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31.xml"/><Relationship Id="rId2" Type="http://schemas.openxmlformats.org/officeDocument/2006/relationships/tags" Target="../tags/tag289.xml"/><Relationship Id="rId1" Type="http://schemas.openxmlformats.org/officeDocument/2006/relationships/tags" Target="../tags/tag288.xml"/><Relationship Id="rId4" Type="http://schemas.openxmlformats.org/officeDocument/2006/relationships/image" Target="../media/image8.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42.xml"/><Relationship Id="rId2" Type="http://schemas.openxmlformats.org/officeDocument/2006/relationships/tags" Target="../tags/tag291.xml"/><Relationship Id="rId1" Type="http://schemas.openxmlformats.org/officeDocument/2006/relationships/tags" Target="../tags/tag29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53.xml"/><Relationship Id="rId2" Type="http://schemas.openxmlformats.org/officeDocument/2006/relationships/tags" Target="../tags/tag293.xml"/><Relationship Id="rId1" Type="http://schemas.openxmlformats.org/officeDocument/2006/relationships/tags" Target="../tags/tag292.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tags" Target="../tags/tag306.xml"/><Relationship Id="rId18" Type="http://schemas.openxmlformats.org/officeDocument/2006/relationships/tags" Target="../tags/tag311.xml"/><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tags" Target="../tags/tag305.xml"/><Relationship Id="rId17" Type="http://schemas.openxmlformats.org/officeDocument/2006/relationships/tags" Target="../tags/tag310.xml"/><Relationship Id="rId2" Type="http://schemas.openxmlformats.org/officeDocument/2006/relationships/tags" Target="../tags/tag295.xml"/><Relationship Id="rId16" Type="http://schemas.openxmlformats.org/officeDocument/2006/relationships/tags" Target="../tags/tag309.xml"/><Relationship Id="rId20" Type="http://schemas.openxmlformats.org/officeDocument/2006/relationships/image" Target="../media/image19.jpeg"/><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tags" Target="../tags/tag304.xml"/><Relationship Id="rId5" Type="http://schemas.openxmlformats.org/officeDocument/2006/relationships/tags" Target="../tags/tag298.xml"/><Relationship Id="rId15" Type="http://schemas.openxmlformats.org/officeDocument/2006/relationships/tags" Target="../tags/tag308.xml"/><Relationship Id="rId10" Type="http://schemas.openxmlformats.org/officeDocument/2006/relationships/tags" Target="../tags/tag303.xml"/><Relationship Id="rId19" Type="http://schemas.openxmlformats.org/officeDocument/2006/relationships/slideLayout" Target="../slideLayouts/slideLayout464.xml"/><Relationship Id="rId4" Type="http://schemas.openxmlformats.org/officeDocument/2006/relationships/tags" Target="../tags/tag297.xml"/><Relationship Id="rId9" Type="http://schemas.openxmlformats.org/officeDocument/2006/relationships/tags" Target="../tags/tag302.xml"/><Relationship Id="rId14" Type="http://schemas.openxmlformats.org/officeDocument/2006/relationships/tags" Target="../tags/tag30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57.xml"/><Relationship Id="rId1" Type="http://schemas.openxmlformats.org/officeDocument/2006/relationships/tags" Target="../tags/tag13.xml"/></Relationships>
</file>

<file path=ppt/slides/_rels/slide50.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slideLayout" Target="../slideLayouts/slideLayout475.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86.xml"/><Relationship Id="rId2" Type="http://schemas.openxmlformats.org/officeDocument/2006/relationships/tags" Target="../tags/tag319.xml"/><Relationship Id="rId1" Type="http://schemas.openxmlformats.org/officeDocument/2006/relationships/tags" Target="../tags/tag318.xml"/></Relationships>
</file>

<file path=ppt/slides/_rels/slide52.xml.rels><?xml version="1.0" encoding="UTF-8" standalone="yes"?>
<Relationships xmlns="http://schemas.openxmlformats.org/package/2006/relationships"><Relationship Id="rId8" Type="http://schemas.openxmlformats.org/officeDocument/2006/relationships/tags" Target="../tags/tag327.xml"/><Relationship Id="rId3" Type="http://schemas.openxmlformats.org/officeDocument/2006/relationships/tags" Target="../tags/tag322.xml"/><Relationship Id="rId7" Type="http://schemas.openxmlformats.org/officeDocument/2006/relationships/tags" Target="../tags/tag32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25.jpeg"/><Relationship Id="rId5" Type="http://schemas.openxmlformats.org/officeDocument/2006/relationships/tags" Target="../tags/tag324.xml"/><Relationship Id="rId10" Type="http://schemas.openxmlformats.org/officeDocument/2006/relationships/slideLayout" Target="../slideLayouts/slideLayout497.xml"/><Relationship Id="rId4" Type="http://schemas.openxmlformats.org/officeDocument/2006/relationships/tags" Target="../tags/tag323.xml"/><Relationship Id="rId9" Type="http://schemas.openxmlformats.org/officeDocument/2006/relationships/tags" Target="../tags/tag328.xml"/></Relationships>
</file>

<file path=ppt/slides/_rels/slide53.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tags" Target="../tags/tag346.xml"/><Relationship Id="rId3" Type="http://schemas.openxmlformats.org/officeDocument/2006/relationships/tags" Target="../tags/tag331.xml"/><Relationship Id="rId21" Type="http://schemas.openxmlformats.org/officeDocument/2006/relationships/slideLayout" Target="../slideLayouts/slideLayout508.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tags" Target="../tags/tag345.xml"/><Relationship Id="rId2" Type="http://schemas.openxmlformats.org/officeDocument/2006/relationships/tags" Target="../tags/tag330.xml"/><Relationship Id="rId16" Type="http://schemas.openxmlformats.org/officeDocument/2006/relationships/tags" Target="../tags/tag344.xml"/><Relationship Id="rId20" Type="http://schemas.openxmlformats.org/officeDocument/2006/relationships/tags" Target="../tags/tag348.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5" Type="http://schemas.openxmlformats.org/officeDocument/2006/relationships/tags" Target="../tags/tag333.xml"/><Relationship Id="rId15" Type="http://schemas.openxmlformats.org/officeDocument/2006/relationships/tags" Target="../tags/tag343.xml"/><Relationship Id="rId10" Type="http://schemas.openxmlformats.org/officeDocument/2006/relationships/tags" Target="../tags/tag338.xml"/><Relationship Id="rId19" Type="http://schemas.openxmlformats.org/officeDocument/2006/relationships/tags" Target="../tags/tag347.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 Id="rId22"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508.xml"/><Relationship Id="rId1" Type="http://schemas.openxmlformats.org/officeDocument/2006/relationships/tags" Target="../tags/tag3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3.xml"/></Relationships>
</file>

<file path=ppt/slides/_rels/slide56.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tags" Target="../tags/tag362.xml"/><Relationship Id="rId18" Type="http://schemas.openxmlformats.org/officeDocument/2006/relationships/slideLayout" Target="../slideLayouts/slideLayout513.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17" Type="http://schemas.openxmlformats.org/officeDocument/2006/relationships/tags" Target="../tags/tag366.xml"/><Relationship Id="rId2" Type="http://schemas.openxmlformats.org/officeDocument/2006/relationships/tags" Target="../tags/tag351.xml"/><Relationship Id="rId16" Type="http://schemas.openxmlformats.org/officeDocument/2006/relationships/tags" Target="../tags/tag365.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tags" Target="../tags/tag364.xml"/><Relationship Id="rId10" Type="http://schemas.openxmlformats.org/officeDocument/2006/relationships/tags" Target="../tags/tag359.xml"/><Relationship Id="rId19" Type="http://schemas.openxmlformats.org/officeDocument/2006/relationships/image" Target="../media/image16.jpeg"/><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tags" Target="../tags/tag363.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508.xml"/><Relationship Id="rId1" Type="http://schemas.openxmlformats.org/officeDocument/2006/relationships/tags" Target="../tags/tag36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08.xml"/><Relationship Id="rId1" Type="http://schemas.openxmlformats.org/officeDocument/2006/relationships/tags" Target="../tags/tag368.xml"/></Relationships>
</file>

<file path=ppt/slides/_rels/slide59.xml.rels><?xml version="1.0" encoding="UTF-8" standalone="yes"?>
<Relationships xmlns="http://schemas.openxmlformats.org/package/2006/relationships"><Relationship Id="rId8" Type="http://schemas.openxmlformats.org/officeDocument/2006/relationships/tags" Target="../tags/tag376.xml"/><Relationship Id="rId13" Type="http://schemas.openxmlformats.org/officeDocument/2006/relationships/tags" Target="../tags/tag381.xml"/><Relationship Id="rId3" Type="http://schemas.openxmlformats.org/officeDocument/2006/relationships/tags" Target="../tags/tag371.xml"/><Relationship Id="rId7" Type="http://schemas.openxmlformats.org/officeDocument/2006/relationships/tags" Target="../tags/tag375.xml"/><Relationship Id="rId12" Type="http://schemas.openxmlformats.org/officeDocument/2006/relationships/tags" Target="../tags/tag380.xml"/><Relationship Id="rId17" Type="http://schemas.openxmlformats.org/officeDocument/2006/relationships/image" Target="../media/image17.jpeg"/><Relationship Id="rId2" Type="http://schemas.openxmlformats.org/officeDocument/2006/relationships/tags" Target="../tags/tag370.xml"/><Relationship Id="rId16" Type="http://schemas.openxmlformats.org/officeDocument/2006/relationships/slideLayout" Target="../slideLayouts/slideLayout508.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tags" Target="../tags/tag379.xml"/><Relationship Id="rId5" Type="http://schemas.openxmlformats.org/officeDocument/2006/relationships/tags" Target="../tags/tag373.xml"/><Relationship Id="rId15" Type="http://schemas.openxmlformats.org/officeDocument/2006/relationships/tags" Target="../tags/tag383.xml"/><Relationship Id="rId10" Type="http://schemas.openxmlformats.org/officeDocument/2006/relationships/tags" Target="../tags/tag378.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tags" Target="../tags/tag38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2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08.xml"/><Relationship Id="rId2" Type="http://schemas.openxmlformats.org/officeDocument/2006/relationships/tags" Target="../tags/tag385.xml"/><Relationship Id="rId1" Type="http://schemas.openxmlformats.org/officeDocument/2006/relationships/tags" Target="../tags/tag38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08.xml"/><Relationship Id="rId1" Type="http://schemas.openxmlformats.org/officeDocument/2006/relationships/tags" Target="../tags/tag386.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13.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508.xml"/><Relationship Id="rId1" Type="http://schemas.openxmlformats.org/officeDocument/2006/relationships/tags" Target="../tags/tag387.xml"/></Relationships>
</file>

<file path=ppt/slides/_rels/slide64.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tags" Target="../tags/tag400.xml"/><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tags" Target="../tags/tag399.xml"/><Relationship Id="rId17" Type="http://schemas.openxmlformats.org/officeDocument/2006/relationships/image" Target="../media/image19.jpeg"/><Relationship Id="rId2" Type="http://schemas.openxmlformats.org/officeDocument/2006/relationships/tags" Target="../tags/tag389.xml"/><Relationship Id="rId16" Type="http://schemas.openxmlformats.org/officeDocument/2006/relationships/slideLayout" Target="../slideLayouts/slideLayout508.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5" Type="http://schemas.openxmlformats.org/officeDocument/2006/relationships/tags" Target="../tags/tag392.xml"/><Relationship Id="rId15" Type="http://schemas.openxmlformats.org/officeDocument/2006/relationships/tags" Target="../tags/tag402.xml"/><Relationship Id="rId10" Type="http://schemas.openxmlformats.org/officeDocument/2006/relationships/tags" Target="../tags/tag397.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tags" Target="../tags/tag401.xml"/></Relationships>
</file>

<file path=ppt/slides/_rels/slide65.xml.rels><?xml version="1.0" encoding="UTF-8" standalone="yes"?>
<Relationships xmlns="http://schemas.openxmlformats.org/package/2006/relationships"><Relationship Id="rId8" Type="http://schemas.openxmlformats.org/officeDocument/2006/relationships/tags" Target="../tags/tag410.xml"/><Relationship Id="rId3" Type="http://schemas.openxmlformats.org/officeDocument/2006/relationships/tags" Target="../tags/tag405.xml"/><Relationship Id="rId7" Type="http://schemas.openxmlformats.org/officeDocument/2006/relationships/tags" Target="../tags/tag409.xml"/><Relationship Id="rId12" Type="http://schemas.openxmlformats.org/officeDocument/2006/relationships/image" Target="../media/image24.jpe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slideLayout" Target="../slideLayouts/slideLayout513.xml"/><Relationship Id="rId5" Type="http://schemas.openxmlformats.org/officeDocument/2006/relationships/tags" Target="../tags/tag407.xml"/><Relationship Id="rId10" Type="http://schemas.openxmlformats.org/officeDocument/2006/relationships/tags" Target="../tags/tag412.xml"/><Relationship Id="rId4" Type="http://schemas.openxmlformats.org/officeDocument/2006/relationships/tags" Target="../tags/tag406.xml"/><Relationship Id="rId9" Type="http://schemas.openxmlformats.org/officeDocument/2006/relationships/tags" Target="../tags/tag411.xml"/></Relationships>
</file>

<file path=ppt/slides/_rels/slide66.xml.rels><?xml version="1.0" encoding="UTF-8" standalone="yes"?>
<Relationships xmlns="http://schemas.openxmlformats.org/package/2006/relationships"><Relationship Id="rId8" Type="http://schemas.openxmlformats.org/officeDocument/2006/relationships/tags" Target="../tags/tag420.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image" Target="../media/image24.jpeg"/><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slideLayout" Target="../slideLayouts/slideLayout513.xml"/><Relationship Id="rId5" Type="http://schemas.openxmlformats.org/officeDocument/2006/relationships/tags" Target="../tags/tag417.xml"/><Relationship Id="rId10" Type="http://schemas.openxmlformats.org/officeDocument/2006/relationships/tags" Target="../tags/tag422.xml"/><Relationship Id="rId4" Type="http://schemas.openxmlformats.org/officeDocument/2006/relationships/tags" Target="../tags/tag416.xml"/><Relationship Id="rId9" Type="http://schemas.openxmlformats.org/officeDocument/2006/relationships/tags" Target="../tags/tag42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13.xml"/><Relationship Id="rId2" Type="http://schemas.openxmlformats.org/officeDocument/2006/relationships/tags" Target="../tags/tag424.xml"/><Relationship Id="rId1" Type="http://schemas.openxmlformats.org/officeDocument/2006/relationships/tags" Target="../tags/tag423.xml"/><Relationship Id="rId4" Type="http://schemas.openxmlformats.org/officeDocument/2006/relationships/image" Target="../media/image16.jpeg"/></Relationships>
</file>

<file path=ppt/slides/_rels/slide68.xml.rels><?xml version="1.0" encoding="UTF-8" standalone="yes"?>
<Relationships xmlns="http://schemas.openxmlformats.org/package/2006/relationships"><Relationship Id="rId8" Type="http://schemas.openxmlformats.org/officeDocument/2006/relationships/tags" Target="../tags/tag432.xml"/><Relationship Id="rId13" Type="http://schemas.openxmlformats.org/officeDocument/2006/relationships/tags" Target="../tags/tag437.xml"/><Relationship Id="rId3" Type="http://schemas.openxmlformats.org/officeDocument/2006/relationships/tags" Target="../tags/tag427.xml"/><Relationship Id="rId7" Type="http://schemas.openxmlformats.org/officeDocument/2006/relationships/tags" Target="../tags/tag431.xml"/><Relationship Id="rId12" Type="http://schemas.openxmlformats.org/officeDocument/2006/relationships/tags" Target="../tags/tag436.xml"/><Relationship Id="rId2" Type="http://schemas.openxmlformats.org/officeDocument/2006/relationships/tags" Target="../tags/tag426.xml"/><Relationship Id="rId16" Type="http://schemas.openxmlformats.org/officeDocument/2006/relationships/image" Target="../media/image8.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5" Type="http://schemas.openxmlformats.org/officeDocument/2006/relationships/tags" Target="../tags/tag429.xml"/><Relationship Id="rId15" Type="http://schemas.openxmlformats.org/officeDocument/2006/relationships/slideLayout" Target="../slideLayouts/slideLayout513.xml"/><Relationship Id="rId10" Type="http://schemas.openxmlformats.org/officeDocument/2006/relationships/tags" Target="../tags/tag434.xml"/><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s>
</file>

<file path=ppt/slides/_rels/slide69.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tags" Target="../tags/tag451.xml"/><Relationship Id="rId18" Type="http://schemas.openxmlformats.org/officeDocument/2006/relationships/image" Target="../media/image17.jpeg"/><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tags" Target="../tags/tag450.xml"/><Relationship Id="rId17" Type="http://schemas.openxmlformats.org/officeDocument/2006/relationships/slideLayout" Target="../slideLayouts/slideLayout513.xml"/><Relationship Id="rId2" Type="http://schemas.openxmlformats.org/officeDocument/2006/relationships/tags" Target="../tags/tag440.xml"/><Relationship Id="rId16" Type="http://schemas.openxmlformats.org/officeDocument/2006/relationships/tags" Target="../tags/tag454.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5" Type="http://schemas.openxmlformats.org/officeDocument/2006/relationships/tags" Target="../tags/tag443.xml"/><Relationship Id="rId15" Type="http://schemas.openxmlformats.org/officeDocument/2006/relationships/tags" Target="../tags/tag453.xml"/><Relationship Id="rId10" Type="http://schemas.openxmlformats.org/officeDocument/2006/relationships/tags" Target="../tags/tag448.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24.xml"/></Relationships>
</file>

<file path=ppt/slides/_rels/slide70.xml.rels><?xml version="1.0" encoding="UTF-8" standalone="yes"?>
<Relationships xmlns="http://schemas.openxmlformats.org/package/2006/relationships"><Relationship Id="rId8" Type="http://schemas.openxmlformats.org/officeDocument/2006/relationships/tags" Target="../tags/tag462.xml"/><Relationship Id="rId13" Type="http://schemas.openxmlformats.org/officeDocument/2006/relationships/tags" Target="../tags/tag467.xml"/><Relationship Id="rId18" Type="http://schemas.openxmlformats.org/officeDocument/2006/relationships/image" Target="../media/image19.jpeg"/><Relationship Id="rId3" Type="http://schemas.openxmlformats.org/officeDocument/2006/relationships/tags" Target="../tags/tag457.xml"/><Relationship Id="rId7" Type="http://schemas.openxmlformats.org/officeDocument/2006/relationships/tags" Target="../tags/tag461.xml"/><Relationship Id="rId12" Type="http://schemas.openxmlformats.org/officeDocument/2006/relationships/tags" Target="../tags/tag466.xml"/><Relationship Id="rId17" Type="http://schemas.openxmlformats.org/officeDocument/2006/relationships/slideLayout" Target="../slideLayouts/slideLayout513.xml"/><Relationship Id="rId2" Type="http://schemas.openxmlformats.org/officeDocument/2006/relationships/tags" Target="../tags/tag456.xml"/><Relationship Id="rId16" Type="http://schemas.openxmlformats.org/officeDocument/2006/relationships/tags" Target="../tags/tag470.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tags" Target="../tags/tag465.xml"/><Relationship Id="rId5" Type="http://schemas.openxmlformats.org/officeDocument/2006/relationships/tags" Target="../tags/tag459.xml"/><Relationship Id="rId15" Type="http://schemas.openxmlformats.org/officeDocument/2006/relationships/tags" Target="../tags/tag469.xml"/><Relationship Id="rId10" Type="http://schemas.openxmlformats.org/officeDocument/2006/relationships/tags" Target="../tags/tag464.xml"/><Relationship Id="rId4" Type="http://schemas.openxmlformats.org/officeDocument/2006/relationships/tags" Target="../tags/tag458.xml"/><Relationship Id="rId9" Type="http://schemas.openxmlformats.org/officeDocument/2006/relationships/tags" Target="../tags/tag463.xml"/><Relationship Id="rId14" Type="http://schemas.openxmlformats.org/officeDocument/2006/relationships/tags" Target="../tags/tag468.xml"/></Relationships>
</file>

<file path=ppt/slides/_rels/slide71.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tags" Target="../tags/tag483.xml"/><Relationship Id="rId18" Type="http://schemas.openxmlformats.org/officeDocument/2006/relationships/image" Target="../media/image24.jpe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tags" Target="../tags/tag482.xml"/><Relationship Id="rId17" Type="http://schemas.openxmlformats.org/officeDocument/2006/relationships/slideLayout" Target="../slideLayouts/slideLayout513.xml"/><Relationship Id="rId2" Type="http://schemas.openxmlformats.org/officeDocument/2006/relationships/tags" Target="../tags/tag472.xml"/><Relationship Id="rId16" Type="http://schemas.openxmlformats.org/officeDocument/2006/relationships/tags" Target="../tags/tag486.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tags" Target="../tags/tag481.xml"/><Relationship Id="rId5" Type="http://schemas.openxmlformats.org/officeDocument/2006/relationships/tags" Target="../tags/tag475.xml"/><Relationship Id="rId15" Type="http://schemas.openxmlformats.org/officeDocument/2006/relationships/tags" Target="../tags/tag485.xml"/><Relationship Id="rId10" Type="http://schemas.openxmlformats.org/officeDocument/2006/relationships/tags" Target="../tags/tag480.xml"/><Relationship Id="rId4" Type="http://schemas.openxmlformats.org/officeDocument/2006/relationships/tags" Target="../tags/tag474.xml"/><Relationship Id="rId9" Type="http://schemas.openxmlformats.org/officeDocument/2006/relationships/tags" Target="../tags/tag479.xml"/><Relationship Id="rId14" Type="http://schemas.openxmlformats.org/officeDocument/2006/relationships/tags" Target="../tags/tag484.xml"/></Relationships>
</file>

<file path=ppt/slides/_rels/slide72.xml.rels><?xml version="1.0" encoding="UTF-8" standalone="yes"?>
<Relationships xmlns="http://schemas.openxmlformats.org/package/2006/relationships"><Relationship Id="rId8" Type="http://schemas.openxmlformats.org/officeDocument/2006/relationships/tags" Target="../tags/tag494.xml"/><Relationship Id="rId13" Type="http://schemas.openxmlformats.org/officeDocument/2006/relationships/tags" Target="../tags/tag499.xml"/><Relationship Id="rId18" Type="http://schemas.openxmlformats.org/officeDocument/2006/relationships/image" Target="../media/image8.jpeg"/><Relationship Id="rId3" Type="http://schemas.openxmlformats.org/officeDocument/2006/relationships/tags" Target="../tags/tag489.xml"/><Relationship Id="rId7" Type="http://schemas.openxmlformats.org/officeDocument/2006/relationships/tags" Target="../tags/tag493.xml"/><Relationship Id="rId12" Type="http://schemas.openxmlformats.org/officeDocument/2006/relationships/tags" Target="../tags/tag498.xml"/><Relationship Id="rId17" Type="http://schemas.openxmlformats.org/officeDocument/2006/relationships/slideLayout" Target="../slideLayouts/slideLayout513.xml"/><Relationship Id="rId2" Type="http://schemas.openxmlformats.org/officeDocument/2006/relationships/tags" Target="../tags/tag488.xml"/><Relationship Id="rId16" Type="http://schemas.openxmlformats.org/officeDocument/2006/relationships/tags" Target="../tags/tag502.xml"/><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tags" Target="../tags/tag497.xml"/><Relationship Id="rId5" Type="http://schemas.openxmlformats.org/officeDocument/2006/relationships/tags" Target="../tags/tag491.xml"/><Relationship Id="rId15" Type="http://schemas.openxmlformats.org/officeDocument/2006/relationships/tags" Target="../tags/tag501.xml"/><Relationship Id="rId10" Type="http://schemas.openxmlformats.org/officeDocument/2006/relationships/tags" Target="../tags/tag496.xml"/><Relationship Id="rId4" Type="http://schemas.openxmlformats.org/officeDocument/2006/relationships/tags" Target="../tags/tag490.xml"/><Relationship Id="rId9" Type="http://schemas.openxmlformats.org/officeDocument/2006/relationships/tags" Target="../tags/tag495.xml"/><Relationship Id="rId14" Type="http://schemas.openxmlformats.org/officeDocument/2006/relationships/tags" Target="../tags/tag500.xml"/></Relationships>
</file>

<file path=ppt/slides/_rels/slide73.xml.rels><?xml version="1.0" encoding="UTF-8" standalone="yes"?>
<Relationships xmlns="http://schemas.openxmlformats.org/package/2006/relationships"><Relationship Id="rId8" Type="http://schemas.openxmlformats.org/officeDocument/2006/relationships/tags" Target="../tags/tag510.xml"/><Relationship Id="rId13" Type="http://schemas.openxmlformats.org/officeDocument/2006/relationships/tags" Target="../tags/tag515.xml"/><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tags" Target="../tags/tag514.xml"/><Relationship Id="rId17" Type="http://schemas.openxmlformats.org/officeDocument/2006/relationships/image" Target="../media/image30.jpeg"/><Relationship Id="rId2" Type="http://schemas.openxmlformats.org/officeDocument/2006/relationships/tags" Target="../tags/tag504.xml"/><Relationship Id="rId16" Type="http://schemas.openxmlformats.org/officeDocument/2006/relationships/slideLayout" Target="../slideLayouts/slideLayout513.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5" Type="http://schemas.openxmlformats.org/officeDocument/2006/relationships/tags" Target="../tags/tag507.xml"/><Relationship Id="rId15" Type="http://schemas.openxmlformats.org/officeDocument/2006/relationships/tags" Target="../tags/tag517.xml"/><Relationship Id="rId10" Type="http://schemas.openxmlformats.org/officeDocument/2006/relationships/tags" Target="../tags/tag512.xml"/><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s>
</file>

<file path=ppt/slides/_rels/slide74.xml.rels><?xml version="1.0" encoding="UTF-8" standalone="yes"?>
<Relationships xmlns="http://schemas.openxmlformats.org/package/2006/relationships"><Relationship Id="rId8" Type="http://schemas.openxmlformats.org/officeDocument/2006/relationships/tags" Target="../tags/tag525.xml"/><Relationship Id="rId13" Type="http://schemas.openxmlformats.org/officeDocument/2006/relationships/tags" Target="../tags/tag530.xml"/><Relationship Id="rId3" Type="http://schemas.openxmlformats.org/officeDocument/2006/relationships/tags" Target="../tags/tag520.xml"/><Relationship Id="rId7" Type="http://schemas.openxmlformats.org/officeDocument/2006/relationships/tags" Target="../tags/tag524.xml"/><Relationship Id="rId12" Type="http://schemas.openxmlformats.org/officeDocument/2006/relationships/tags" Target="../tags/tag529.xml"/><Relationship Id="rId17" Type="http://schemas.openxmlformats.org/officeDocument/2006/relationships/image" Target="../media/image31.jpeg"/><Relationship Id="rId2" Type="http://schemas.openxmlformats.org/officeDocument/2006/relationships/tags" Target="../tags/tag519.xml"/><Relationship Id="rId16" Type="http://schemas.openxmlformats.org/officeDocument/2006/relationships/slideLayout" Target="../slideLayouts/slideLayout513.xml"/><Relationship Id="rId1" Type="http://schemas.openxmlformats.org/officeDocument/2006/relationships/tags" Target="../tags/tag518.xml"/><Relationship Id="rId6" Type="http://schemas.openxmlformats.org/officeDocument/2006/relationships/tags" Target="../tags/tag523.xml"/><Relationship Id="rId11" Type="http://schemas.openxmlformats.org/officeDocument/2006/relationships/tags" Target="../tags/tag528.xml"/><Relationship Id="rId5" Type="http://schemas.openxmlformats.org/officeDocument/2006/relationships/tags" Target="../tags/tag522.xml"/><Relationship Id="rId15" Type="http://schemas.openxmlformats.org/officeDocument/2006/relationships/tags" Target="../tags/tag532.xml"/><Relationship Id="rId10" Type="http://schemas.openxmlformats.org/officeDocument/2006/relationships/tags" Target="../tags/tag527.xml"/><Relationship Id="rId4" Type="http://schemas.openxmlformats.org/officeDocument/2006/relationships/tags" Target="../tags/tag521.xml"/><Relationship Id="rId9" Type="http://schemas.openxmlformats.org/officeDocument/2006/relationships/tags" Target="../tags/tag526.xml"/><Relationship Id="rId14" Type="http://schemas.openxmlformats.org/officeDocument/2006/relationships/tags" Target="../tags/tag531.xml"/></Relationships>
</file>

<file path=ppt/slides/_rels/slide75.xml.rels><?xml version="1.0" encoding="UTF-8" standalone="yes"?>
<Relationships xmlns="http://schemas.openxmlformats.org/package/2006/relationships"><Relationship Id="rId8" Type="http://schemas.openxmlformats.org/officeDocument/2006/relationships/tags" Target="../tags/tag540.xml"/><Relationship Id="rId13" Type="http://schemas.openxmlformats.org/officeDocument/2006/relationships/tags" Target="../tags/tag545.xml"/><Relationship Id="rId3" Type="http://schemas.openxmlformats.org/officeDocument/2006/relationships/tags" Target="../tags/tag535.xml"/><Relationship Id="rId7" Type="http://schemas.openxmlformats.org/officeDocument/2006/relationships/tags" Target="../tags/tag539.xml"/><Relationship Id="rId12" Type="http://schemas.openxmlformats.org/officeDocument/2006/relationships/tags" Target="../tags/tag544.xml"/><Relationship Id="rId2" Type="http://schemas.openxmlformats.org/officeDocument/2006/relationships/tags" Target="../tags/tag534.xml"/><Relationship Id="rId16" Type="http://schemas.openxmlformats.org/officeDocument/2006/relationships/image" Target="../media/image8.jpeg"/><Relationship Id="rId1" Type="http://schemas.openxmlformats.org/officeDocument/2006/relationships/tags" Target="../tags/tag533.xml"/><Relationship Id="rId6" Type="http://schemas.openxmlformats.org/officeDocument/2006/relationships/tags" Target="../tags/tag538.xml"/><Relationship Id="rId11" Type="http://schemas.openxmlformats.org/officeDocument/2006/relationships/tags" Target="../tags/tag543.xml"/><Relationship Id="rId5" Type="http://schemas.openxmlformats.org/officeDocument/2006/relationships/tags" Target="../tags/tag537.xml"/><Relationship Id="rId15" Type="http://schemas.openxmlformats.org/officeDocument/2006/relationships/slideLayout" Target="../slideLayouts/slideLayout513.xml"/><Relationship Id="rId10" Type="http://schemas.openxmlformats.org/officeDocument/2006/relationships/tags" Target="../tags/tag542.xml"/><Relationship Id="rId4" Type="http://schemas.openxmlformats.org/officeDocument/2006/relationships/tags" Target="../tags/tag536.xml"/><Relationship Id="rId9" Type="http://schemas.openxmlformats.org/officeDocument/2006/relationships/tags" Target="../tags/tag541.xml"/><Relationship Id="rId14" Type="http://schemas.openxmlformats.org/officeDocument/2006/relationships/tags" Target="../tags/tag546.xml"/></Relationships>
</file>

<file path=ppt/slides/_rels/slide76.xml.rels><?xml version="1.0" encoding="UTF-8" standalone="yes"?>
<Relationships xmlns="http://schemas.openxmlformats.org/package/2006/relationships"><Relationship Id="rId8" Type="http://schemas.openxmlformats.org/officeDocument/2006/relationships/tags" Target="../tags/tag554.xml"/><Relationship Id="rId13" Type="http://schemas.openxmlformats.org/officeDocument/2006/relationships/tags" Target="../tags/tag559.xml"/><Relationship Id="rId18" Type="http://schemas.openxmlformats.org/officeDocument/2006/relationships/slideLayout" Target="../slideLayouts/slideLayout513.xml"/><Relationship Id="rId3" Type="http://schemas.openxmlformats.org/officeDocument/2006/relationships/tags" Target="../tags/tag549.xml"/><Relationship Id="rId7" Type="http://schemas.openxmlformats.org/officeDocument/2006/relationships/tags" Target="../tags/tag553.xml"/><Relationship Id="rId12" Type="http://schemas.openxmlformats.org/officeDocument/2006/relationships/tags" Target="../tags/tag558.xml"/><Relationship Id="rId17" Type="http://schemas.openxmlformats.org/officeDocument/2006/relationships/tags" Target="../tags/tag563.xml"/><Relationship Id="rId2" Type="http://schemas.openxmlformats.org/officeDocument/2006/relationships/tags" Target="../tags/tag548.xml"/><Relationship Id="rId16" Type="http://schemas.openxmlformats.org/officeDocument/2006/relationships/tags" Target="../tags/tag562.xml"/><Relationship Id="rId20" Type="http://schemas.openxmlformats.org/officeDocument/2006/relationships/image" Target="../media/image33.png"/><Relationship Id="rId1" Type="http://schemas.openxmlformats.org/officeDocument/2006/relationships/tags" Target="../tags/tag547.xml"/><Relationship Id="rId6" Type="http://schemas.openxmlformats.org/officeDocument/2006/relationships/tags" Target="../tags/tag552.xml"/><Relationship Id="rId11" Type="http://schemas.openxmlformats.org/officeDocument/2006/relationships/tags" Target="../tags/tag557.xml"/><Relationship Id="rId5" Type="http://schemas.openxmlformats.org/officeDocument/2006/relationships/tags" Target="../tags/tag551.xml"/><Relationship Id="rId15" Type="http://schemas.openxmlformats.org/officeDocument/2006/relationships/tags" Target="../tags/tag561.xml"/><Relationship Id="rId10" Type="http://schemas.openxmlformats.org/officeDocument/2006/relationships/tags" Target="../tags/tag556.xml"/><Relationship Id="rId19" Type="http://schemas.openxmlformats.org/officeDocument/2006/relationships/image" Target="../media/image32.png"/><Relationship Id="rId4" Type="http://schemas.openxmlformats.org/officeDocument/2006/relationships/tags" Target="../tags/tag550.xml"/><Relationship Id="rId9" Type="http://schemas.openxmlformats.org/officeDocument/2006/relationships/tags" Target="../tags/tag555.xml"/><Relationship Id="rId14" Type="http://schemas.openxmlformats.org/officeDocument/2006/relationships/tags" Target="../tags/tag560.xml"/></Relationships>
</file>

<file path=ppt/slides/_rels/slide77.xml.rels><?xml version="1.0" encoding="UTF-8" standalone="yes"?>
<Relationships xmlns="http://schemas.openxmlformats.org/package/2006/relationships"><Relationship Id="rId8" Type="http://schemas.openxmlformats.org/officeDocument/2006/relationships/tags" Target="../tags/tag571.xml"/><Relationship Id="rId13" Type="http://schemas.openxmlformats.org/officeDocument/2006/relationships/tags" Target="../tags/tag576.xml"/><Relationship Id="rId18" Type="http://schemas.openxmlformats.org/officeDocument/2006/relationships/slideLayout" Target="../slideLayouts/slideLayout513.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tags" Target="../tags/tag575.xml"/><Relationship Id="rId17" Type="http://schemas.openxmlformats.org/officeDocument/2006/relationships/tags" Target="../tags/tag580.xml"/><Relationship Id="rId2" Type="http://schemas.openxmlformats.org/officeDocument/2006/relationships/tags" Target="../tags/tag565.xml"/><Relationship Id="rId16" Type="http://schemas.openxmlformats.org/officeDocument/2006/relationships/tags" Target="../tags/tag579.xml"/><Relationship Id="rId20" Type="http://schemas.openxmlformats.org/officeDocument/2006/relationships/image" Target="../media/image33.png"/><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tags" Target="../tags/tag574.xml"/><Relationship Id="rId5" Type="http://schemas.openxmlformats.org/officeDocument/2006/relationships/tags" Target="../tags/tag568.xml"/><Relationship Id="rId15" Type="http://schemas.openxmlformats.org/officeDocument/2006/relationships/tags" Target="../tags/tag578.xml"/><Relationship Id="rId10" Type="http://schemas.openxmlformats.org/officeDocument/2006/relationships/tags" Target="../tags/tag573.xml"/><Relationship Id="rId19" Type="http://schemas.openxmlformats.org/officeDocument/2006/relationships/image" Target="../media/image34.png"/><Relationship Id="rId4" Type="http://schemas.openxmlformats.org/officeDocument/2006/relationships/tags" Target="../tags/tag567.xml"/><Relationship Id="rId9" Type="http://schemas.openxmlformats.org/officeDocument/2006/relationships/tags" Target="../tags/tag572.xml"/><Relationship Id="rId14" Type="http://schemas.openxmlformats.org/officeDocument/2006/relationships/tags" Target="../tags/tag577.xml"/></Relationships>
</file>

<file path=ppt/slides/_rels/slide78.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tags" Target="../tags/tag593.xml"/><Relationship Id="rId18" Type="http://schemas.openxmlformats.org/officeDocument/2006/relationships/slideLayout" Target="../slideLayouts/slideLayout513.xml"/><Relationship Id="rId3" Type="http://schemas.openxmlformats.org/officeDocument/2006/relationships/tags" Target="../tags/tag583.xml"/><Relationship Id="rId7" Type="http://schemas.openxmlformats.org/officeDocument/2006/relationships/tags" Target="../tags/tag587.xml"/><Relationship Id="rId12" Type="http://schemas.openxmlformats.org/officeDocument/2006/relationships/tags" Target="../tags/tag592.xml"/><Relationship Id="rId17" Type="http://schemas.openxmlformats.org/officeDocument/2006/relationships/tags" Target="../tags/tag597.xml"/><Relationship Id="rId2" Type="http://schemas.openxmlformats.org/officeDocument/2006/relationships/tags" Target="../tags/tag582.xml"/><Relationship Id="rId16" Type="http://schemas.openxmlformats.org/officeDocument/2006/relationships/tags" Target="../tags/tag596.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tags" Target="../tags/tag591.xml"/><Relationship Id="rId5" Type="http://schemas.openxmlformats.org/officeDocument/2006/relationships/tags" Target="../tags/tag585.xml"/><Relationship Id="rId15" Type="http://schemas.openxmlformats.org/officeDocument/2006/relationships/tags" Target="../tags/tag595.xml"/><Relationship Id="rId10" Type="http://schemas.openxmlformats.org/officeDocument/2006/relationships/tags" Target="../tags/tag590.xml"/><Relationship Id="rId19" Type="http://schemas.openxmlformats.org/officeDocument/2006/relationships/image" Target="../media/image33.png"/><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tags" Target="../tags/tag594.xml"/></Relationships>
</file>

<file path=ppt/slides/_rels/slide7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xml"/><Relationship Id="rId1" Type="http://schemas.openxmlformats.org/officeDocument/2006/relationships/slideLayout" Target="../slideLayouts/slideLayout51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24.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13.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13.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13.xml"/><Relationship Id="rId5" Type="http://schemas.openxmlformats.org/officeDocument/2006/relationships/image" Target="../media/image41.png"/><Relationship Id="rId4" Type="http://schemas.openxmlformats.org/officeDocument/2006/relationships/image" Target="../media/image35.GIF"/></Relationships>
</file>

<file path=ppt/slides/_rels/slide8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513.xml"/><Relationship Id="rId5" Type="http://schemas.openxmlformats.org/officeDocument/2006/relationships/image" Target="../media/image43.png"/><Relationship Id="rId4" Type="http://schemas.openxmlformats.org/officeDocument/2006/relationships/image" Target="../media/image35.GIF"/></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2619" y="6382637"/>
            <a:ext cx="12204000" cy="0"/>
          </a:xfrm>
          <a:prstGeom prst="line">
            <a:avLst/>
          </a:prstGeom>
          <a:noFill/>
          <a:ln w="66675" cap="flat" cmpd="sng" algn="ctr">
            <a:solidFill>
              <a:schemeClr val="accent1"/>
            </a:solidFill>
            <a:prstDash val="solid"/>
            <a:miter lim="800000"/>
          </a:ln>
          <a:effectLst/>
        </p:spPr>
      </p:cxnSp>
      <p:cxnSp>
        <p:nvCxnSpPr>
          <p:cNvPr id="5" name="直接连接符 4"/>
          <p:cNvCxnSpPr/>
          <p:nvPr>
            <p:custDataLst>
              <p:tags r:id="rId2"/>
            </p:custDataLst>
          </p:nvPr>
        </p:nvCxnSpPr>
        <p:spPr>
          <a:xfrm>
            <a:off x="2619" y="6666062"/>
            <a:ext cx="12204000" cy="0"/>
          </a:xfrm>
          <a:prstGeom prst="line">
            <a:avLst/>
          </a:prstGeom>
          <a:noFill/>
          <a:ln w="66675" cap="flat" cmpd="sng" algn="ctr">
            <a:solidFill>
              <a:schemeClr val="accent1"/>
            </a:solidFill>
            <a:prstDash val="solid"/>
            <a:miter lim="800000"/>
          </a:ln>
          <a:effectLst/>
        </p:spPr>
      </p:cxnSp>
      <p:cxnSp>
        <p:nvCxnSpPr>
          <p:cNvPr id="6" name="直接连接符 5"/>
          <p:cNvCxnSpPr/>
          <p:nvPr>
            <p:custDataLst>
              <p:tags r:id="rId3"/>
            </p:custDataLst>
          </p:nvPr>
        </p:nvCxnSpPr>
        <p:spPr>
          <a:xfrm>
            <a:off x="2619" y="6099212"/>
            <a:ext cx="12204000" cy="0"/>
          </a:xfrm>
          <a:prstGeom prst="line">
            <a:avLst/>
          </a:prstGeom>
          <a:noFill/>
          <a:ln w="66675" cap="flat" cmpd="sng" algn="ctr">
            <a:solidFill>
              <a:schemeClr val="accent1"/>
            </a:solidFill>
            <a:prstDash val="solid"/>
            <a:miter lim="800000"/>
          </a:ln>
          <a:effectLst/>
        </p:spPr>
      </p:cxnSp>
      <p:cxnSp>
        <p:nvCxnSpPr>
          <p:cNvPr id="7" name="直接连接符 6"/>
          <p:cNvCxnSpPr/>
          <p:nvPr>
            <p:custDataLst>
              <p:tags r:id="rId4"/>
            </p:custDataLst>
          </p:nvPr>
        </p:nvCxnSpPr>
        <p:spPr>
          <a:xfrm>
            <a:off x="7997" y="5815787"/>
            <a:ext cx="12204000" cy="0"/>
          </a:xfrm>
          <a:prstGeom prst="line">
            <a:avLst/>
          </a:prstGeom>
          <a:noFill/>
          <a:ln w="66675" cap="flat" cmpd="sng" algn="ctr">
            <a:solidFill>
              <a:schemeClr val="accent1"/>
            </a:solidFill>
            <a:prstDash val="solid"/>
            <a:miter lim="800000"/>
          </a:ln>
          <a:effectLst/>
        </p:spPr>
      </p:cxnSp>
      <p:sp>
        <p:nvSpPr>
          <p:cNvPr id="8" name="矩形 7"/>
          <p:cNvSpPr/>
          <p:nvPr>
            <p:custDataLst>
              <p:tags r:id="rId5"/>
            </p:custDataLst>
          </p:nvPr>
        </p:nvSpPr>
        <p:spPr>
          <a:xfrm>
            <a:off x="0" y="-2435"/>
            <a:ext cx="12192000" cy="5628586"/>
          </a:xfrm>
          <a:prstGeom prst="rect">
            <a:avLst/>
          </a:prstGeom>
          <a:solidFill>
            <a:schemeClr val="accent1"/>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7">
            <a:extLst>
              <a:ext uri="{BEBA8EAE-BF5A-486C-A8C5-ECC9F3942E4B}">
                <a14:imgProps xmlns:a14="http://schemas.microsoft.com/office/drawing/2010/main">
                  <a14:imgLayer r:embed="rId8">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4306140" y="4330702"/>
            <a:ext cx="3579720" cy="829945"/>
          </a:xfrm>
          <a:prstGeom prst="rect">
            <a:avLst/>
          </a:prstGeom>
          <a:noFill/>
        </p:spPr>
        <p:txBody>
          <a:bodyPr wrap="square" rtlCol="0">
            <a:spAutoFit/>
          </a:bodyPr>
          <a:lstStyle/>
          <a:p>
            <a:pPr algn="ctr" defTabSz="457200" fontAlgn="auto">
              <a:spcBef>
                <a:spcPts val="0"/>
              </a:spcBef>
              <a:spcAft>
                <a:spcPts val="0"/>
              </a:spcAft>
            </a:pPr>
            <a:r>
              <a:rPr lang="zh-CN" altLang="en-US" sz="4800">
                <a:ln w="19050">
                  <a:solidFill>
                    <a:srgbClr val="FFFFFF"/>
                  </a:solidFill>
                </a:ln>
                <a:solidFill>
                  <a:schemeClr val="lt1"/>
                </a:solidFill>
                <a:latin typeface="微软雅黑" panose="020B0503020204020204" charset="-122"/>
                <a:ea typeface="微软雅黑" panose="020B0503020204020204" charset="-122"/>
              </a:rPr>
              <a:t>第</a:t>
            </a:r>
            <a:r>
              <a:rPr lang="en-US" altLang="zh-CN" sz="4800">
                <a:ln w="19050">
                  <a:solidFill>
                    <a:srgbClr val="FFFFFF"/>
                  </a:solidFill>
                </a:ln>
                <a:solidFill>
                  <a:schemeClr val="lt1"/>
                </a:solidFill>
                <a:latin typeface="微软雅黑" panose="020B0503020204020204" charset="-122"/>
                <a:ea typeface="微软雅黑" panose="020B0503020204020204" charset="-122"/>
              </a:rPr>
              <a:t>7</a:t>
            </a:r>
            <a:r>
              <a:rPr lang="zh-CN" altLang="en-US" sz="4800">
                <a:ln w="19050">
                  <a:solidFill>
                    <a:srgbClr val="FFFFFF"/>
                  </a:solidFill>
                </a:ln>
                <a:solidFill>
                  <a:schemeClr val="lt1"/>
                </a:solidFill>
                <a:latin typeface="微软雅黑" panose="020B0503020204020204" charset="-122"/>
                <a:ea typeface="微软雅黑" panose="020B0503020204020204" charset="-122"/>
              </a:rPr>
              <a:t>章  图</a:t>
            </a:r>
          </a:p>
        </p:txBody>
      </p:sp>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rcRect l="13489" t="303" r="21834"/>
          <a:stretch>
            <a:fillRect/>
          </a:stretch>
        </p:blipFill>
        <p:spPr>
          <a:xfrm>
            <a:off x="1302107" y="1108354"/>
            <a:ext cx="510761" cy="2465554"/>
          </a:xfrm>
          <a:custGeom>
            <a:avLst/>
            <a:gdLst>
              <a:gd name="connsiteX0" fmla="*/ 370542 w 741084"/>
              <a:gd name="connsiteY0" fmla="*/ 0 h 3577373"/>
              <a:gd name="connsiteX1" fmla="*/ 741084 w 741084"/>
              <a:gd name="connsiteY1" fmla="*/ 370542 h 3577373"/>
              <a:gd name="connsiteX2" fmla="*/ 741083 w 741084"/>
              <a:gd name="connsiteY2" fmla="*/ 3206832 h 3577373"/>
              <a:gd name="connsiteX3" fmla="*/ 514773 w 741084"/>
              <a:gd name="connsiteY3" fmla="*/ 3548255 h 3577373"/>
              <a:gd name="connsiteX4" fmla="*/ 370546 w 741084"/>
              <a:gd name="connsiteY4" fmla="*/ 3577373 h 3577373"/>
              <a:gd name="connsiteX5" fmla="*/ 370542 w 741084"/>
              <a:gd name="connsiteY5" fmla="*/ 3577373 h 3577373"/>
              <a:gd name="connsiteX6" fmla="*/ 0 w 741084"/>
              <a:gd name="connsiteY6" fmla="*/ 3206831 h 3577373"/>
              <a:gd name="connsiteX7" fmla="*/ 0 w 741084"/>
              <a:gd name="connsiteY7" fmla="*/ 370542 h 3577373"/>
              <a:gd name="connsiteX8" fmla="*/ 370542 w 741084"/>
              <a:gd name="connsiteY8" fmla="*/ 0 h 357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084" h="3577373">
                <a:moveTo>
                  <a:pt x="370542" y="0"/>
                </a:moveTo>
                <a:cubicBezTo>
                  <a:pt x="575187" y="0"/>
                  <a:pt x="741084" y="165897"/>
                  <a:pt x="741084" y="370542"/>
                </a:cubicBezTo>
                <a:cubicBezTo>
                  <a:pt x="741084" y="1315972"/>
                  <a:pt x="741083" y="2261402"/>
                  <a:pt x="741083" y="3206832"/>
                </a:cubicBezTo>
                <a:cubicBezTo>
                  <a:pt x="741083" y="3360316"/>
                  <a:pt x="647766" y="3492004"/>
                  <a:pt x="514773" y="3548255"/>
                </a:cubicBezTo>
                <a:lnTo>
                  <a:pt x="370546" y="3577373"/>
                </a:lnTo>
                <a:lnTo>
                  <a:pt x="370542" y="3577373"/>
                </a:lnTo>
                <a:cubicBezTo>
                  <a:pt x="165897" y="3577373"/>
                  <a:pt x="0" y="3411476"/>
                  <a:pt x="0" y="3206831"/>
                </a:cubicBezTo>
                <a:lnTo>
                  <a:pt x="0" y="370542"/>
                </a:lnTo>
                <a:cubicBezTo>
                  <a:pt x="0" y="165897"/>
                  <a:pt x="165897" y="0"/>
                  <a:pt x="370542" y="0"/>
                </a:cubicBezTo>
                <a:close/>
              </a:path>
            </a:pathLst>
          </a:custGeom>
        </p:spPr>
      </p:pic>
      <p:pic>
        <p:nvPicPr>
          <p:cNvPr id="15" name="图片 14"/>
          <p:cNvPicPr>
            <a:picLocks noChangeAspect="1"/>
          </p:cNvPicPr>
          <p:nvPr/>
        </p:nvPicPr>
        <p:blipFill rotWithShape="1">
          <a:blip r:embed="rId10">
            <a:clrChange>
              <a:clrFrom>
                <a:srgbClr val="C0262E"/>
              </a:clrFrom>
              <a:clrTo>
                <a:srgbClr val="C0262E">
                  <a:alpha val="0"/>
                </a:srgbClr>
              </a:clrTo>
            </a:clrChange>
            <a:extLst>
              <a:ext uri="{28A0092B-C50C-407E-A947-70E740481C1C}">
                <a14:useLocalDpi xmlns:a14="http://schemas.microsoft.com/office/drawing/2010/main" val="0"/>
              </a:ext>
            </a:extLst>
          </a:blip>
          <a:srcRect l="18499"/>
          <a:stretch>
            <a:fillRect/>
          </a:stretch>
        </p:blipFill>
        <p:spPr>
          <a:xfrm>
            <a:off x="2885562" y="886846"/>
            <a:ext cx="6647195" cy="30669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73BC4580-763E-4041-9BBB-05D02DB2FCC2}"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103427"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103428" name="AutoShape 4"/>
          <p:cNvSpPr>
            <a:spLocks noChangeArrowheads="1"/>
          </p:cNvSpPr>
          <p:nvPr/>
        </p:nvSpPr>
        <p:spPr bwMode="auto">
          <a:xfrm>
            <a:off x="4424363" y="1778000"/>
            <a:ext cx="3471862" cy="476250"/>
          </a:xfrm>
          <a:prstGeom prst="chevron">
            <a:avLst>
              <a:gd name="adj" fmla="val 382826"/>
            </a:avLst>
          </a:prstGeom>
          <a:solidFill>
            <a:srgbClr val="30A48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fontAlgn="base" hangingPunct="1">
              <a:lnSpc>
                <a:spcPct val="100000"/>
              </a:lnSpc>
              <a:spcBef>
                <a:spcPct val="0"/>
              </a:spcBef>
              <a:spcAft>
                <a:spcPct val="0"/>
              </a:spcAft>
              <a:buClrTx/>
              <a:buSzPct val="100000"/>
              <a:buNone/>
            </a:pPr>
            <a:endParaRPr lang="zh-CN" altLang="zh-CN" sz="1800">
              <a:solidFill>
                <a:srgbClr val="6D6F71"/>
              </a:solidFill>
              <a:latin typeface="Arial" pitchFamily="34" charset="0"/>
              <a:ea typeface="宋体" pitchFamily="2" charset="-122"/>
            </a:endParaRPr>
          </a:p>
        </p:txBody>
      </p:sp>
      <p:sp>
        <p:nvSpPr>
          <p:cNvPr id="103429" name="AutoShape 5"/>
          <p:cNvSpPr>
            <a:spLocks noChangeArrowheads="1"/>
          </p:cNvSpPr>
          <p:nvPr/>
        </p:nvSpPr>
        <p:spPr bwMode="auto">
          <a:xfrm>
            <a:off x="1992314" y="1778000"/>
            <a:ext cx="2382837" cy="476250"/>
          </a:xfrm>
          <a:prstGeom prst="roundRect">
            <a:avLst>
              <a:gd name="adj" fmla="val 50000"/>
            </a:avLst>
          </a:prstGeom>
          <a:solidFill>
            <a:srgbClr val="FFFF00"/>
          </a:solidFill>
          <a:ln w="38100">
            <a:solidFill>
              <a:srgbClr val="8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sz="2800" b="1">
                <a:solidFill>
                  <a:srgbClr val="6D6F71"/>
                </a:solidFill>
                <a:ea typeface="仿宋_GB2312" charset="-122"/>
              </a:rPr>
              <a:t>Dijistra算法</a:t>
            </a:r>
          </a:p>
        </p:txBody>
      </p:sp>
      <p:sp>
        <p:nvSpPr>
          <p:cNvPr id="103430" name="AutoShape 6"/>
          <p:cNvSpPr>
            <a:spLocks noChangeArrowheads="1"/>
          </p:cNvSpPr>
          <p:nvPr/>
        </p:nvSpPr>
        <p:spPr bwMode="auto">
          <a:xfrm>
            <a:off x="7896226" y="1722438"/>
            <a:ext cx="2232025" cy="476250"/>
          </a:xfrm>
          <a:prstGeom prst="roundRect">
            <a:avLst>
              <a:gd name="adj" fmla="val 50000"/>
            </a:avLst>
          </a:prstGeom>
          <a:solidFill>
            <a:srgbClr val="FFFF00"/>
          </a:solidFill>
          <a:ln w="38100">
            <a:solidFill>
              <a:srgbClr val="8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0"/>
              </a:spcBef>
              <a:spcAft>
                <a:spcPct val="0"/>
              </a:spcAft>
              <a:buClrTx/>
              <a:buSzPct val="100000"/>
              <a:buNone/>
            </a:pPr>
            <a:r>
              <a:rPr lang="zh-CN" altLang="zh-CN" sz="2800" b="1">
                <a:solidFill>
                  <a:srgbClr val="6D6F71"/>
                </a:solidFill>
                <a:ea typeface="仿宋_GB2312" charset="-122"/>
              </a:rPr>
              <a:t>A*算法</a:t>
            </a:r>
          </a:p>
        </p:txBody>
      </p:sp>
      <p:sp>
        <p:nvSpPr>
          <p:cNvPr id="103431" name="Rectangle 7"/>
          <p:cNvSpPr>
            <a:spLocks noChangeArrowheads="1"/>
          </p:cNvSpPr>
          <p:nvPr/>
        </p:nvSpPr>
        <p:spPr bwMode="auto">
          <a:xfrm>
            <a:off x="4943475" y="792163"/>
            <a:ext cx="1944688" cy="707886"/>
          </a:xfrm>
          <a:prstGeom prst="rect">
            <a:avLst/>
          </a:prstGeom>
          <a:noFill/>
          <a:ln w="5715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4000" b="1">
                <a:solidFill>
                  <a:srgbClr val="FF3300"/>
                </a:solidFill>
                <a:ea typeface="仿宋_GB2312" charset="-122"/>
              </a:rPr>
              <a:t>+</a:t>
            </a:r>
            <a:r>
              <a:rPr lang="zh-CN" altLang="zh-CN" sz="3200" b="1">
                <a:solidFill>
                  <a:srgbClr val="6D6F71"/>
                </a:solidFill>
                <a:ea typeface="仿宋_GB2312" charset="-122"/>
              </a:rPr>
              <a:t>估价值</a:t>
            </a:r>
          </a:p>
        </p:txBody>
      </p:sp>
      <p:sp>
        <p:nvSpPr>
          <p:cNvPr id="103432" name="Rectangle 8"/>
          <p:cNvSpPr>
            <a:spLocks noChangeArrowheads="1"/>
          </p:cNvSpPr>
          <p:nvPr/>
        </p:nvSpPr>
        <p:spPr bwMode="auto">
          <a:xfrm>
            <a:off x="2351089" y="2459038"/>
            <a:ext cx="16398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20000"/>
              </a:spcBef>
              <a:spcAft>
                <a:spcPct val="0"/>
              </a:spcAft>
              <a:buClrTx/>
              <a:buSzPct val="100000"/>
              <a:buNone/>
            </a:pPr>
            <a:r>
              <a:rPr lang="zh-CN" altLang="zh-CN" sz="2800" b="1">
                <a:solidFill>
                  <a:srgbClr val="6D6F71"/>
                </a:solidFill>
                <a:ea typeface="仿宋_GB2312" charset="-122"/>
              </a:rPr>
              <a:t>估价值=</a:t>
            </a:r>
            <a:r>
              <a:rPr lang="zh-CN" altLang="zh-CN" sz="2800" b="1">
                <a:solidFill>
                  <a:srgbClr val="FF3300"/>
                </a:solidFill>
                <a:ea typeface="仿宋_GB2312" charset="-122"/>
              </a:rPr>
              <a:t>0</a:t>
            </a:r>
          </a:p>
        </p:txBody>
      </p:sp>
      <p:sp>
        <p:nvSpPr>
          <p:cNvPr id="103433" name="Rectangle 9"/>
          <p:cNvSpPr>
            <a:spLocks noChangeArrowheads="1"/>
          </p:cNvSpPr>
          <p:nvPr/>
        </p:nvSpPr>
        <p:spPr bwMode="auto">
          <a:xfrm>
            <a:off x="7608888" y="2254250"/>
            <a:ext cx="3059112"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2800" b="1">
                <a:solidFill>
                  <a:srgbClr val="FF3300"/>
                </a:solidFill>
                <a:ea typeface="仿宋_GB2312" charset="-122"/>
              </a:rPr>
              <a:t>静态环境求解最短路最有效的方法 </a:t>
            </a:r>
          </a:p>
        </p:txBody>
      </p:sp>
      <p:sp>
        <p:nvSpPr>
          <p:cNvPr id="103434" name="Rectangle 10"/>
          <p:cNvSpPr>
            <a:spLocks noChangeArrowheads="1"/>
          </p:cNvSpPr>
          <p:nvPr/>
        </p:nvSpPr>
        <p:spPr bwMode="auto">
          <a:xfrm>
            <a:off x="1563688" y="-26988"/>
            <a:ext cx="8204200" cy="7651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3200" b="1">
                <a:solidFill>
                  <a:srgbClr val="CC00CC"/>
                </a:solidFill>
                <a:latin typeface="楷体_GB2312" charset="-122"/>
                <a:ea typeface="楷体_GB2312" charset="-122"/>
              </a:rPr>
              <a:t>Dijistra算法的改进</a:t>
            </a:r>
            <a:r>
              <a:rPr lang="zh-CN" altLang="zh-CN" sz="3200" b="1">
                <a:solidFill>
                  <a:srgbClr val="CC00CC"/>
                </a:solidFill>
                <a:latin typeface="Arial" pitchFamily="34" charset="0"/>
                <a:ea typeface="楷体_GB2312" charset="-122"/>
              </a:rPr>
              <a:t>—</a:t>
            </a:r>
            <a:r>
              <a:rPr lang="zh-CN" altLang="zh-CN" sz="3200" b="1">
                <a:solidFill>
                  <a:srgbClr val="CC00CC"/>
                </a:solidFill>
                <a:latin typeface="楷体_GB2312" charset="-122"/>
                <a:ea typeface="楷体_GB2312" charset="-122"/>
              </a:rPr>
              <a:t>A*算法（静态环境）</a:t>
            </a:r>
          </a:p>
        </p:txBody>
      </p:sp>
      <p:pic>
        <p:nvPicPr>
          <p:cNvPr id="103435" name="Picture 11"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8" y="3267076"/>
            <a:ext cx="4462462" cy="340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0524128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5E47C7AA-CA32-48AD-8EE5-211C80043CDF}"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104451"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104452" name="Rectangle 4"/>
          <p:cNvSpPr>
            <a:spLocks noChangeArrowheads="1"/>
          </p:cNvSpPr>
          <p:nvPr/>
        </p:nvSpPr>
        <p:spPr bwMode="auto">
          <a:xfrm>
            <a:off x="1563688" y="-26988"/>
            <a:ext cx="8204200" cy="7651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3200" b="1">
                <a:solidFill>
                  <a:srgbClr val="CC00CC"/>
                </a:solidFill>
                <a:latin typeface="楷体_GB2312" charset="-122"/>
                <a:ea typeface="楷体_GB2312" charset="-122"/>
              </a:rPr>
              <a:t>Dijistra算法的改进</a:t>
            </a:r>
            <a:r>
              <a:rPr lang="zh-CN" altLang="zh-CN" sz="3200" b="1">
                <a:solidFill>
                  <a:srgbClr val="CC00CC"/>
                </a:solidFill>
                <a:latin typeface="Arial" pitchFamily="34" charset="0"/>
                <a:ea typeface="楷体_GB2312" charset="-122"/>
              </a:rPr>
              <a:t>—</a:t>
            </a:r>
            <a:r>
              <a:rPr lang="zh-CN" altLang="zh-CN" sz="3200" b="1">
                <a:solidFill>
                  <a:srgbClr val="CC00CC"/>
                </a:solidFill>
                <a:latin typeface="楷体_GB2312" charset="-122"/>
                <a:ea typeface="楷体_GB2312" charset="-122"/>
              </a:rPr>
              <a:t>D*算法（动态环境）</a:t>
            </a:r>
          </a:p>
        </p:txBody>
      </p:sp>
      <p:pic>
        <p:nvPicPr>
          <p:cNvPr id="104453" name="Picture 5" descr="YGG_URI%8V)F7_)UD58NW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766763"/>
            <a:ext cx="8496300" cy="585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073810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F1B4B23C-6565-43C3-910A-8C72E86D26A8}"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105475"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pic>
        <p:nvPicPr>
          <p:cNvPr id="105476" name="Picture 4" descr="u=3139155211,1320771730&amp;fm=52&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9" y="911226"/>
            <a:ext cx="7991475" cy="541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5477" name="Rectangle 5"/>
          <p:cNvSpPr>
            <a:spLocks noChangeArrowheads="1"/>
          </p:cNvSpPr>
          <p:nvPr/>
        </p:nvSpPr>
        <p:spPr bwMode="auto">
          <a:xfrm>
            <a:off x="1563688" y="1"/>
            <a:ext cx="8204200" cy="765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3200" b="1">
                <a:solidFill>
                  <a:srgbClr val="CC00CC"/>
                </a:solidFill>
                <a:latin typeface="楷体_GB2312" charset="-122"/>
                <a:ea typeface="楷体_GB2312" charset="-122"/>
              </a:rPr>
              <a:t>D*算法典型应用</a:t>
            </a:r>
            <a:r>
              <a:rPr lang="zh-CN" altLang="zh-CN" sz="3200" b="1">
                <a:solidFill>
                  <a:srgbClr val="CC00CC"/>
                </a:solidFill>
                <a:latin typeface="Arial" pitchFamily="34" charset="0"/>
                <a:ea typeface="楷体_GB2312" charset="-122"/>
              </a:rPr>
              <a:t>—</a:t>
            </a:r>
            <a:r>
              <a:rPr lang="zh-CN" altLang="zh-CN" sz="3200" b="1">
                <a:solidFill>
                  <a:srgbClr val="CC00CC"/>
                </a:solidFill>
                <a:latin typeface="楷体_GB2312" charset="-122"/>
                <a:ea typeface="楷体_GB2312" charset="-122"/>
              </a:rPr>
              <a:t>火星探测器</a:t>
            </a:r>
          </a:p>
        </p:txBody>
      </p:sp>
    </p:spTree>
    <p:extLst>
      <p:ext uri="{BB962C8B-B14F-4D97-AF65-F5344CB8AC3E}">
        <p14:creationId xmlns:p14="http://schemas.microsoft.com/office/powerpoint/2010/main" val="46452131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custDataLst>
              <p:tags r:id="rId1"/>
            </p:custDataLst>
          </p:nvPr>
        </p:nvSpPr>
        <p:spPr>
          <a:xfrm>
            <a:off x="1661647" y="3269864"/>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8" name="TextBox 7"/>
          <p:cNvSpPr txBox="1"/>
          <p:nvPr/>
        </p:nvSpPr>
        <p:spPr>
          <a:xfrm>
            <a:off x="1590209" y="3841368"/>
            <a:ext cx="785818"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源点</a:t>
            </a:r>
          </a:p>
        </p:txBody>
      </p:sp>
      <p:sp>
        <p:nvSpPr>
          <p:cNvPr id="9" name="椭圆 8"/>
          <p:cNvSpPr/>
          <p:nvPr>
            <p:custDataLst>
              <p:tags r:id="rId2"/>
            </p:custDataLst>
          </p:nvPr>
        </p:nvSpPr>
        <p:spPr>
          <a:xfrm>
            <a:off x="4304853" y="3269864"/>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u</a:t>
            </a:r>
          </a:p>
        </p:txBody>
      </p:sp>
      <p:sp>
        <p:nvSpPr>
          <p:cNvPr id="10" name="TextBox 9"/>
          <p:cNvSpPr txBox="1"/>
          <p:nvPr/>
        </p:nvSpPr>
        <p:spPr>
          <a:xfrm>
            <a:off x="3876225" y="3841368"/>
            <a:ext cx="1428760"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其他顶点</a:t>
            </a:r>
          </a:p>
        </p:txBody>
      </p:sp>
      <p:cxnSp>
        <p:nvCxnSpPr>
          <p:cNvPr id="12" name="直接箭头连接符 11"/>
          <p:cNvCxnSpPr>
            <a:stCxn id="7" idx="6"/>
            <a:endCxn id="9" idx="2"/>
          </p:cNvCxnSpPr>
          <p:nvPr>
            <p:custDataLst>
              <p:tags r:id="rId3"/>
            </p:custDataLst>
          </p:nvPr>
        </p:nvCxnSpPr>
        <p:spPr>
          <a:xfrm>
            <a:off x="2021647" y="3449864"/>
            <a:ext cx="228320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376027" y="3055550"/>
            <a:ext cx="1857388"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最短路径和长度</a:t>
            </a:r>
          </a:p>
        </p:txBody>
      </p:sp>
      <p:sp>
        <p:nvSpPr>
          <p:cNvPr id="14" name="TextBox 13"/>
          <p:cNvSpPr txBox="1"/>
          <p:nvPr/>
        </p:nvSpPr>
        <p:spPr>
          <a:xfrm>
            <a:off x="2018837" y="4912938"/>
            <a:ext cx="2357454"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rPr>
              <a:t>单源最短路径</a:t>
            </a:r>
            <a:r>
              <a:rPr lang="zh-CN" altLang="en-US" sz="2000">
                <a:solidFill>
                  <a:srgbClr val="000000"/>
                </a:solidFill>
                <a:latin typeface="微软雅黑" panose="020B0503020204020204" charset="-122"/>
                <a:ea typeface="微软雅黑" panose="020B0503020204020204" charset="-122"/>
              </a:rPr>
              <a:t>算法</a:t>
            </a:r>
            <a:endParaRPr lang="zh-CN" altLang="en-US" sz="2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5" name="下箭头 14"/>
          <p:cNvSpPr/>
          <p:nvPr>
            <p:custDataLst>
              <p:tags r:id="rId4"/>
            </p:custDataLst>
          </p:nvPr>
        </p:nvSpPr>
        <p:spPr>
          <a:xfrm>
            <a:off x="3018969" y="4269996"/>
            <a:ext cx="214314" cy="500066"/>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C0262E"/>
              </a:solidFill>
            </a:endParaRPr>
          </a:p>
        </p:txBody>
      </p:sp>
      <p:sp>
        <p:nvSpPr>
          <p:cNvPr id="17" name="文本框 16"/>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grpSp>
        <p:nvGrpSpPr>
          <p:cNvPr id="19" name="组合 18"/>
          <p:cNvGrpSpPr/>
          <p:nvPr/>
        </p:nvGrpSpPr>
        <p:grpSpPr>
          <a:xfrm>
            <a:off x="1450483" y="1484853"/>
            <a:ext cx="3003532" cy="517274"/>
            <a:chOff x="1396241" y="2304668"/>
            <a:chExt cx="1965167" cy="480002"/>
          </a:xfrm>
        </p:grpSpPr>
        <p:sp>
          <p:nvSpPr>
            <p:cNvPr id="20" name="矩形: 圆角 19"/>
            <p:cNvSpPr/>
            <p:nvPr>
              <p:custDataLst>
                <p:tags r:id="rId5"/>
              </p:custDataLst>
            </p:nvPr>
          </p:nvSpPr>
          <p:spPr>
            <a:xfrm>
              <a:off x="1396241" y="2304668"/>
              <a:ext cx="196516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1" name="文本框 20"/>
            <p:cNvSpPr txBox="1"/>
            <p:nvPr>
              <p:custDataLst>
                <p:tags r:id="rId6"/>
              </p:custDataLst>
            </p:nvPr>
          </p:nvSpPr>
          <p:spPr>
            <a:xfrm>
              <a:off x="1433295" y="2360437"/>
              <a:ext cx="1853232" cy="370046"/>
            </a:xfrm>
            <a:prstGeom prst="rect">
              <a:avLst/>
            </a:prstGeom>
            <a:noFill/>
          </p:spPr>
          <p:txBody>
            <a:bodyPr wrap="square" rtlCol="0">
              <a:spAutoFit/>
            </a:bodyPr>
            <a:lstStyle/>
            <a:p>
              <a:pPr algn="ctr"/>
              <a:r>
                <a:rPr lang="en-US" altLang="zh-CN" sz="2000" b="1" dirty="0">
                  <a:solidFill>
                    <a:schemeClr val="lt1"/>
                  </a:solidFill>
                  <a:latin typeface="微软雅黑" panose="020B0503020204020204" charset="-122"/>
                  <a:ea typeface="微软雅黑" panose="020B0503020204020204" charset="-122"/>
                </a:rPr>
                <a:t>1. </a:t>
              </a:r>
              <a:r>
                <a:rPr lang="zh-CN" altLang="en-US" sz="2000" b="1" dirty="0" smtClean="0">
                  <a:solidFill>
                    <a:schemeClr val="lt1"/>
                  </a:solidFill>
                  <a:latin typeface="微软雅黑" panose="020B0503020204020204" charset="-122"/>
                  <a:ea typeface="微软雅黑" panose="020B0503020204020204" charset="-122"/>
                </a:rPr>
                <a:t>狄杰斯特拉算法</a:t>
              </a:r>
              <a:r>
                <a:rPr lang="zh-CN" altLang="en-US" sz="2000" b="1" dirty="0">
                  <a:solidFill>
                    <a:schemeClr val="lt1"/>
                  </a:solidFill>
                  <a:latin typeface="微软雅黑" panose="020B0503020204020204" charset="-122"/>
                  <a:ea typeface="微软雅黑" panose="020B0503020204020204" charset="-122"/>
                </a:rPr>
                <a:t>过程</a:t>
              </a:r>
            </a:p>
          </p:txBody>
        </p:sp>
      </p:grpSp>
      <p:pic>
        <p:nvPicPr>
          <p:cNvPr id="3" name="图片 2" descr="卡通人物&#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1353" y="2095911"/>
            <a:ext cx="3500438" cy="34909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0" grpId="0"/>
      <p:bldP spid="13" grpId="0"/>
      <p:bldP spid="14" grpId="0"/>
      <p:bldP spid="15" grpId="0" bldLvl="0" animBg="1"/>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372970" y="1372097"/>
            <a:ext cx="8429684" cy="398780"/>
          </a:xfrm>
          <a:prstGeom prst="rect">
            <a:avLst/>
          </a:prstGeom>
        </p:spPr>
        <p:txBody>
          <a:bodyPr wrap="square">
            <a:spAutoFit/>
          </a:bodyPr>
          <a:lstStyle/>
          <a:p>
            <a:pPr>
              <a:lnSpc>
                <a:spcPct val="100000"/>
              </a:lnSpc>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给定一个带权图</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和一个起始点即源点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zh-CN" sz="2000" dirty="0" smtClean="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狄杰斯特拉</a:t>
            </a:r>
            <a:r>
              <a:rPr lang="zh-CN" altLang="zh-CN" sz="2000" dirty="0" smtClean="0">
                <a:solidFill>
                  <a:srgbClr val="000000"/>
                </a:solidFill>
                <a:latin typeface="微软雅黑" panose="020B0503020204020204" charset="-122"/>
                <a:ea typeface="微软雅黑" panose="020B0503020204020204" charset="-122"/>
                <a:cs typeface="Consolas" panose="020B0609020204030204" pitchFamily="49" charset="0"/>
              </a:rPr>
              <a:t>算法</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的具体步骤如下：</a:t>
            </a:r>
          </a:p>
        </p:txBody>
      </p:sp>
      <p:sp>
        <p:nvSpPr>
          <p:cNvPr id="7" name="TextBox 6"/>
          <p:cNvSpPr txBox="1"/>
          <p:nvPr/>
        </p:nvSpPr>
        <p:spPr>
          <a:xfrm>
            <a:off x="1257029" y="1986521"/>
            <a:ext cx="9524350" cy="398780"/>
          </a:xfrm>
          <a:prstGeom prst="rect">
            <a:avLst/>
          </a:prstGeom>
        </p:spPr>
        <p:txBody>
          <a:bodyPr wrap="square">
            <a:spAutoFit/>
          </a:bodyPr>
          <a:lstStyle>
            <a:defPPr>
              <a:defRPr lang="zh-CN"/>
            </a:defPPr>
            <a:lvl1pPr>
              <a:lnSpc>
                <a:spcPct val="100000"/>
              </a:lnSpc>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）初始</a:t>
            </a:r>
            <a:r>
              <a:rPr lang="zh-CN" altLang="en-US">
                <a:solidFill>
                  <a:srgbClr val="000000"/>
                </a:solidFill>
                <a:latin typeface="微软雅黑" panose="020B0503020204020204" charset="-122"/>
                <a:ea typeface="微软雅黑" panose="020B0503020204020204" charset="-122"/>
              </a:rPr>
              <a:t>化：</a:t>
            </a:r>
            <a:r>
              <a:rPr lang="zh-CN" altLang="zh-CN">
                <a:solidFill>
                  <a:srgbClr val="000000"/>
                </a:solidFill>
                <a:latin typeface="微软雅黑" panose="020B0503020204020204" charset="-122"/>
                <a:ea typeface="微软雅黑" panose="020B0503020204020204" charset="-122"/>
              </a:rPr>
              <a:t>顶点集</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只包含源点，即</a:t>
            </a:r>
            <a:r>
              <a:rPr lang="en-US" altLang="zh-CN">
                <a:solidFill>
                  <a:srgbClr val="000000"/>
                </a:solidFill>
                <a:latin typeface="微软雅黑" panose="020B0503020204020204" charset="-122"/>
                <a:ea typeface="微软雅黑" panose="020B0503020204020204" charset="-122"/>
              </a:rPr>
              <a:t>S={v}</a:t>
            </a:r>
            <a:r>
              <a:rPr lang="zh-CN" altLang="en-US">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顶点集</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包含除</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外的其他顶点</a:t>
            </a:r>
            <a:r>
              <a:rPr lang="zh-CN" altLang="en-US">
                <a:solidFill>
                  <a:srgbClr val="000000"/>
                </a:solidFill>
                <a:latin typeface="微软雅黑" panose="020B0503020204020204" charset="-122"/>
                <a:ea typeface="微软雅黑" panose="020B0503020204020204" charset="-122"/>
              </a:rPr>
              <a:t>。</a:t>
            </a:r>
          </a:p>
        </p:txBody>
      </p:sp>
      <p:grpSp>
        <p:nvGrpSpPr>
          <p:cNvPr id="19" name="组合 18"/>
          <p:cNvGrpSpPr/>
          <p:nvPr/>
        </p:nvGrpSpPr>
        <p:grpSpPr>
          <a:xfrm>
            <a:off x="7765165" y="3590161"/>
            <a:ext cx="4214842" cy="2286016"/>
            <a:chOff x="2428860" y="3571876"/>
            <a:chExt cx="4214842" cy="2286016"/>
          </a:xfrm>
        </p:grpSpPr>
        <p:sp>
          <p:nvSpPr>
            <p:cNvPr id="9" name="椭圆 8"/>
            <p:cNvSpPr/>
            <p:nvPr>
              <p:custDataLst>
                <p:tags r:id="rId2"/>
              </p:custDataLst>
            </p:nvPr>
          </p:nvSpPr>
          <p:spPr>
            <a:xfrm>
              <a:off x="4286248" y="3571876"/>
              <a:ext cx="1214446" cy="2286016"/>
            </a:xfrm>
            <a:prstGeom prst="ellipse">
              <a:avLst/>
            </a:prstGeom>
            <a:solidFill>
              <a:schemeClr val="lt1">
                <a:alpha val="23000"/>
              </a:schemeClr>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0" name="椭圆 9"/>
            <p:cNvSpPr/>
            <p:nvPr>
              <p:custDataLst>
                <p:tags r:id="rId3"/>
              </p:custDataLst>
            </p:nvPr>
          </p:nvSpPr>
          <p:spPr>
            <a:xfrm>
              <a:off x="2786050" y="4071942"/>
              <a:ext cx="1071570" cy="1633550"/>
            </a:xfrm>
            <a:prstGeom prst="ellipse">
              <a:avLst/>
            </a:prstGeom>
            <a:solidFill>
              <a:schemeClr val="lt1">
                <a:alpha val="23000"/>
              </a:schemeClr>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椭圆 10"/>
            <p:cNvSpPr/>
            <p:nvPr>
              <p:custDataLst>
                <p:tags r:id="rId4"/>
              </p:custDataLst>
            </p:nvPr>
          </p:nvSpPr>
          <p:spPr>
            <a:xfrm>
              <a:off x="3071802" y="4357694"/>
              <a:ext cx="428628" cy="428628"/>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12" name="椭圆 11"/>
            <p:cNvSpPr/>
            <p:nvPr>
              <p:custDataLst>
                <p:tags r:id="rId5"/>
              </p:custDataLst>
            </p:nvPr>
          </p:nvSpPr>
          <p:spPr>
            <a:xfrm>
              <a:off x="4714876" y="5143512"/>
              <a:ext cx="428628" cy="4286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13" name="TextBox 12"/>
            <p:cNvSpPr txBox="1"/>
            <p:nvPr/>
          </p:nvSpPr>
          <p:spPr>
            <a:xfrm>
              <a:off x="2428860" y="4214818"/>
              <a:ext cx="428628"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S</a:t>
              </a:r>
            </a:p>
          </p:txBody>
        </p:sp>
        <p:sp>
          <p:nvSpPr>
            <p:cNvPr id="14" name="TextBox 13"/>
            <p:cNvSpPr txBox="1"/>
            <p:nvPr/>
          </p:nvSpPr>
          <p:spPr>
            <a:xfrm>
              <a:off x="5572132" y="4214818"/>
              <a:ext cx="1071570"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U=V-S</a:t>
              </a:r>
            </a:p>
          </p:txBody>
        </p:sp>
        <p:cxnSp>
          <p:nvCxnSpPr>
            <p:cNvPr id="15" name="直接箭头连接符 14"/>
            <p:cNvCxnSpPr>
              <a:endCxn id="16" idx="2"/>
            </p:cNvCxnSpPr>
            <p:nvPr>
              <p:custDataLst>
                <p:tags r:id="rId6"/>
              </p:custDataLst>
            </p:nvPr>
          </p:nvCxnSpPr>
          <p:spPr>
            <a:xfrm flipV="1">
              <a:off x="3500430" y="4286256"/>
              <a:ext cx="1143008" cy="28575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6" name="椭圆 15"/>
            <p:cNvSpPr/>
            <p:nvPr>
              <p:custDataLst>
                <p:tags r:id="rId7"/>
              </p:custDataLst>
            </p:nvPr>
          </p:nvSpPr>
          <p:spPr>
            <a:xfrm>
              <a:off x="4643438" y="4071942"/>
              <a:ext cx="428628" cy="4286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i</a:t>
              </a:r>
              <a:endPar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endParaRPr>
            </a:p>
          </p:txBody>
        </p:sp>
      </p:grpSp>
      <p:sp>
        <p:nvSpPr>
          <p:cNvPr id="17" name="TextBox 16"/>
          <p:cNvSpPr txBox="1"/>
          <p:nvPr>
            <p:custDataLst>
              <p:tags r:id="rId1"/>
            </p:custDataLst>
          </p:nvPr>
        </p:nvSpPr>
        <p:spPr>
          <a:xfrm>
            <a:off x="1485620" y="2746741"/>
            <a:ext cx="6058171" cy="4062730"/>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l"/>
            </a:pP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到自已的最短路径长度为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buFont typeface="Wingdings" panose="05000000000000000000" pitchFamily="2" charset="2"/>
              <a:buChar char="l"/>
            </a:pPr>
            <a:r>
              <a:rPr lang="zh-CN" altLang="zh-CN">
                <a:solidFill>
                  <a:srgbClr val="000000"/>
                </a:solidFill>
                <a:latin typeface="微软雅黑" panose="020B0503020204020204" charset="-122"/>
                <a:ea typeface="微软雅黑" panose="020B0503020204020204" charset="-122"/>
              </a:rPr>
              <a:t>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中顶点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的最短路径长度为</a:t>
            </a:r>
            <a:r>
              <a:rPr lang="zh-CN" altLang="en-US">
                <a:solidFill>
                  <a:srgbClr val="000000"/>
                </a:solidFill>
                <a:latin typeface="微软雅黑" panose="020B0503020204020204" charset="-122"/>
                <a:ea typeface="微软雅黑" panose="020B0503020204020204" charset="-122"/>
              </a:rPr>
              <a:t>该</a:t>
            </a:r>
            <a:r>
              <a:rPr lang="zh-CN" altLang="zh-CN">
                <a:solidFill>
                  <a:srgbClr val="000000"/>
                </a:solidFill>
                <a:latin typeface="微软雅黑" panose="020B0503020204020204" charset="-122"/>
                <a:ea typeface="微软雅黑" panose="020B0503020204020204" charset="-122"/>
              </a:rPr>
              <a:t>边权值（若源点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有边</a:t>
            </a:r>
            <a:r>
              <a:rPr lang="en-US" altLang="zh-CN">
                <a:solidFill>
                  <a:srgbClr val="000000"/>
                </a:solidFill>
                <a:latin typeface="微软雅黑" panose="020B0503020204020204" charset="-122"/>
                <a:ea typeface="微软雅黑" panose="020B0503020204020204" charset="-122"/>
              </a:rPr>
              <a:t>&lt;v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i&gt;</a:t>
            </a:r>
            <a:r>
              <a:rPr lang="zh-CN"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buFont typeface="Wingdings" panose="05000000000000000000" pitchFamily="2" charset="2"/>
              <a:buChar char="l"/>
            </a:pPr>
            <a:r>
              <a:rPr lang="zh-CN" altLang="zh-CN">
                <a:solidFill>
                  <a:srgbClr val="000000"/>
                </a:solidFill>
                <a:latin typeface="微软雅黑" panose="020B0503020204020204" charset="-122"/>
                <a:ea typeface="微软雅黑" panose="020B0503020204020204" charset="-122"/>
              </a:rPr>
              <a:t>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中顶点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的最短路径长度为∞（若源点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没有边，此时认为有一条长度为∞的最短路径）。</a:t>
            </a:r>
          </a:p>
        </p:txBody>
      </p:sp>
      <p:sp>
        <p:nvSpPr>
          <p:cNvPr id="18" name="文本框 1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21"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P spid="17" grpId="0" bldLvl="0" animBg="1"/>
      <p:bldP spid="18"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custDataLst>
              <p:tags r:id="rId1"/>
            </p:custDataLst>
          </p:nvPr>
        </p:nvSpPr>
        <p:spPr>
          <a:xfrm>
            <a:off x="3174586" y="3672962"/>
            <a:ext cx="1214446" cy="2286016"/>
          </a:xfrm>
          <a:prstGeom prst="ellipse">
            <a:avLst/>
          </a:prstGeom>
          <a:solidFill>
            <a:schemeClr val="lt1">
              <a:alpha val="23000"/>
            </a:schemeClr>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7" name="椭圆 6"/>
          <p:cNvSpPr/>
          <p:nvPr>
            <p:custDataLst>
              <p:tags r:id="rId2"/>
            </p:custDataLst>
          </p:nvPr>
        </p:nvSpPr>
        <p:spPr>
          <a:xfrm>
            <a:off x="1674388" y="4173028"/>
            <a:ext cx="1071570" cy="1633550"/>
          </a:xfrm>
          <a:prstGeom prst="ellipse">
            <a:avLst/>
          </a:prstGeom>
          <a:solidFill>
            <a:schemeClr val="lt1">
              <a:alpha val="23000"/>
            </a:schemeClr>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8" name="椭圆 7"/>
          <p:cNvSpPr/>
          <p:nvPr>
            <p:custDataLst>
              <p:tags r:id="rId3"/>
            </p:custDataLst>
          </p:nvPr>
        </p:nvSpPr>
        <p:spPr>
          <a:xfrm>
            <a:off x="1960140" y="4458780"/>
            <a:ext cx="360000" cy="360000"/>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9" name="椭圆 8"/>
          <p:cNvSpPr/>
          <p:nvPr>
            <p:custDataLst>
              <p:tags r:id="rId4"/>
            </p:custDataLst>
          </p:nvPr>
        </p:nvSpPr>
        <p:spPr>
          <a:xfrm>
            <a:off x="3603214" y="5244598"/>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10" name="TextBox 9"/>
          <p:cNvSpPr txBox="1"/>
          <p:nvPr/>
        </p:nvSpPr>
        <p:spPr>
          <a:xfrm>
            <a:off x="2031578" y="3815838"/>
            <a:ext cx="428628"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S</a:t>
            </a:r>
          </a:p>
        </p:txBody>
      </p:sp>
      <p:sp>
        <p:nvSpPr>
          <p:cNvPr id="11" name="TextBox 10"/>
          <p:cNvSpPr txBox="1"/>
          <p:nvPr/>
        </p:nvSpPr>
        <p:spPr>
          <a:xfrm>
            <a:off x="3388900" y="3244334"/>
            <a:ext cx="857256" cy="64516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U=V-S</a:t>
            </a:r>
          </a:p>
        </p:txBody>
      </p:sp>
      <p:cxnSp>
        <p:nvCxnSpPr>
          <p:cNvPr id="12" name="直接箭头连接符 11"/>
          <p:cNvCxnSpPr>
            <a:endCxn id="13" idx="2"/>
          </p:cNvCxnSpPr>
          <p:nvPr>
            <p:custDataLst>
              <p:tags r:id="rId5"/>
            </p:custDataLst>
          </p:nvPr>
        </p:nvCxnSpPr>
        <p:spPr>
          <a:xfrm flipV="1">
            <a:off x="2320140" y="4244466"/>
            <a:ext cx="1202033" cy="407101"/>
          </a:xfrm>
          <a:prstGeom prst="straightConnector1">
            <a:avLst/>
          </a:prstGeom>
          <a:ln w="19050">
            <a:solidFill>
              <a:schemeClr val="accent1"/>
            </a:solidFill>
            <a:tailEnd type="arrow"/>
          </a:ln>
        </p:spPr>
        <p:style>
          <a:lnRef idx="2">
            <a:schemeClr val="dk1"/>
          </a:lnRef>
          <a:fillRef idx="0">
            <a:schemeClr val="dk1"/>
          </a:fillRef>
          <a:effectRef idx="1">
            <a:schemeClr val="dk1"/>
          </a:effectRef>
          <a:fontRef idx="minor">
            <a:schemeClr val="tx1"/>
          </a:fontRef>
        </p:style>
      </p:cxnSp>
      <p:sp>
        <p:nvSpPr>
          <p:cNvPr id="13" name="椭圆 12"/>
          <p:cNvSpPr/>
          <p:nvPr>
            <p:custDataLst>
              <p:tags r:id="rId6"/>
            </p:custDataLst>
          </p:nvPr>
        </p:nvSpPr>
        <p:spPr>
          <a:xfrm>
            <a:off x="3522173" y="4064466"/>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u</a:t>
            </a:r>
            <a:endPar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endParaRPr>
          </a:p>
        </p:txBody>
      </p:sp>
      <p:cxnSp>
        <p:nvCxnSpPr>
          <p:cNvPr id="15" name="直接箭头连接符 14"/>
          <p:cNvCxnSpPr>
            <a:stCxn id="8" idx="5"/>
            <a:endCxn id="9" idx="2"/>
          </p:cNvCxnSpPr>
          <p:nvPr>
            <p:custDataLst>
              <p:tags r:id="rId7"/>
            </p:custDataLst>
          </p:nvPr>
        </p:nvCxnSpPr>
        <p:spPr>
          <a:xfrm rot="16200000" flipH="1">
            <a:off x="2606048" y="4427431"/>
            <a:ext cx="658539" cy="1335795"/>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rot="20836697">
            <a:off x="2574573" y="4129766"/>
            <a:ext cx="714380" cy="337185"/>
          </a:xfrm>
          <a:prstGeom prst="rect">
            <a:avLst/>
          </a:prstGeom>
          <a:noFill/>
        </p:spPr>
        <p:txBody>
          <a:bodyPr wrap="square" rtlCol="0">
            <a:spAutoFit/>
          </a:bodyPr>
          <a:lstStyle/>
          <a:p>
            <a:r>
              <a:rPr lang="zh-CN" altLang="en-US" sz="1600">
                <a:solidFill>
                  <a:srgbClr val="000000"/>
                </a:solidFill>
                <a:latin typeface="微软雅黑" panose="020B0503020204020204" charset="-122"/>
                <a:ea typeface="微软雅黑" panose="020B0503020204020204" charset="-122"/>
                <a:cs typeface="Consolas" panose="020B0609020204030204" pitchFamily="49" charset="0"/>
              </a:rPr>
              <a:t>最短</a:t>
            </a:r>
          </a:p>
        </p:txBody>
      </p:sp>
      <p:sp>
        <p:nvSpPr>
          <p:cNvPr id="17" name="TextBox 6"/>
          <p:cNvSpPr txBox="1"/>
          <p:nvPr/>
        </p:nvSpPr>
        <p:spPr>
          <a:xfrm>
            <a:off x="1123059" y="1389626"/>
            <a:ext cx="10262696" cy="1322070"/>
          </a:xfrm>
          <a:prstGeom prst="rect">
            <a:avLst/>
          </a:prstGeom>
        </p:spPr>
        <p:txBody>
          <a:bodyPr wrap="square">
            <a:spAutoFit/>
          </a:bodyPr>
          <a:lstStyle>
            <a:defPPr>
              <a:defRPr lang="zh-CN"/>
            </a:defPPr>
            <a:lvl1pPr>
              <a:lnSpc>
                <a:spcPct val="100000"/>
              </a:lnSpc>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200000"/>
              </a:lnSpc>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2</a:t>
            </a:r>
            <a:r>
              <a:rPr lang="zh-CN" altLang="en-US">
                <a:solidFill>
                  <a:srgbClr val="000000"/>
                </a:solidFill>
                <a:latin typeface="微软雅黑" panose="020B0503020204020204" charset="-122"/>
                <a:ea typeface="微软雅黑" panose="020B0503020204020204" charset="-122"/>
              </a:rPr>
              <a:t>）从</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中选取一个顶点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，它是源点</a:t>
            </a:r>
            <a:r>
              <a:rPr lang="en-US" altLang="zh-CN">
                <a:solidFill>
                  <a:srgbClr val="000000"/>
                </a:solidFill>
                <a:latin typeface="微软雅黑" panose="020B0503020204020204" charset="-122"/>
                <a:ea typeface="微软雅黑" panose="020B0503020204020204" charset="-122"/>
              </a:rPr>
              <a:t>v</a:t>
            </a:r>
            <a:r>
              <a:rPr lang="zh-CN" altLang="en-US">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中最短路径长度最小的顶点，然后把顶点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加入</a:t>
            </a:r>
            <a:r>
              <a:rPr lang="en-US" altLang="zh-CN">
                <a:solidFill>
                  <a:srgbClr val="000000"/>
                </a:solidFill>
                <a:latin typeface="微软雅黑" panose="020B0503020204020204" charset="-122"/>
                <a:ea typeface="微软雅黑" panose="020B0503020204020204" charset="-122"/>
              </a:rPr>
              <a:t>S</a:t>
            </a:r>
            <a:r>
              <a:rPr lang="zh-CN" altLang="en-US">
                <a:solidFill>
                  <a:srgbClr val="000000"/>
                </a:solidFill>
                <a:latin typeface="微软雅黑" panose="020B0503020204020204" charset="-122"/>
                <a:ea typeface="微软雅黑" panose="020B0503020204020204" charset="-122"/>
              </a:rPr>
              <a:t>中（此时求出了源点</a:t>
            </a:r>
            <a:r>
              <a:rPr lang="en-US" altLang="zh-CN">
                <a:solidFill>
                  <a:srgbClr val="000000"/>
                </a:solidFill>
                <a:latin typeface="微软雅黑" panose="020B0503020204020204" charset="-122"/>
                <a:ea typeface="微软雅黑" panose="020B0503020204020204" charset="-122"/>
              </a:rPr>
              <a:t>v</a:t>
            </a:r>
            <a:r>
              <a:rPr lang="zh-CN" altLang="en-US">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的最短路径长度）。</a:t>
            </a:r>
          </a:p>
        </p:txBody>
      </p:sp>
      <p:sp>
        <p:nvSpPr>
          <p:cNvPr id="18" name="文本框 1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pic>
        <p:nvPicPr>
          <p:cNvPr id="3" name="图片 2" descr="卡通人物&#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021462" y="2409928"/>
            <a:ext cx="3733800" cy="3886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1"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0" nodeType="clickEffect">
                                  <p:stCondLst>
                                    <p:cond delay="0"/>
                                  </p:stCondLst>
                                  <p:childTnLst>
                                    <p:animEffect transition="out" filter="wipe(down)">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childTnLst>
                          </p:cTn>
                        </p:par>
                        <p:par>
                          <p:cTn id="52" fill="hold">
                            <p:stCondLst>
                              <p:cond delay="500"/>
                            </p:stCondLst>
                            <p:childTnLst>
                              <p:par>
                                <p:cTn id="53" presetID="22" presetClass="exit" presetSubtype="4" fill="hold" nodeType="afterEffect">
                                  <p:stCondLst>
                                    <p:cond delay="0"/>
                                  </p:stCondLst>
                                  <p:childTnLst>
                                    <p:animEffect transition="out" filter="wipe(down)">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par>
                          <p:cTn id="56" fill="hold">
                            <p:stCondLst>
                              <p:cond delay="1000"/>
                            </p:stCondLst>
                            <p:childTnLst>
                              <p:par>
                                <p:cTn id="57" presetID="0" presetClass="path" presetSubtype="0" accel="50000" decel="50000" fill="hold" grpId="0" nodeType="afterEffect">
                                  <p:stCondLst>
                                    <p:cond delay="0"/>
                                  </p:stCondLst>
                                  <p:childTnLst>
                                    <p:animMotion origin="layout" path="M 4.16667E-6 1.11022E-16 C -0.00456 0.02037 -0.00743 0.03426 -0.02292 0.05532 C -0.03842 0.07639 -0.06719 0.11042 -0.09232 0.12569 C -0.11758 0.14097 -0.15677 0.14213 -0.17383 0.14653 " pathEditMode="relative" rAng="0" ptsTypes="AAAA">
                                      <p:cBhvr>
                                        <p:cTn id="58" dur="2000" fill="hold"/>
                                        <p:tgtEl>
                                          <p:spTgt spid="13"/>
                                        </p:tgtEl>
                                        <p:attrNameLst>
                                          <p:attrName>ppt_x</p:attrName>
                                          <p:attrName>ppt_y</p:attrName>
                                        </p:attrNameLst>
                                      </p:cBhvr>
                                      <p:rCtr x="-8698" y="7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p:bldP spid="11" grpId="0"/>
      <p:bldP spid="13" grpId="0" bldLvl="0" animBg="1"/>
      <p:bldP spid="13" grpId="1" bldLvl="0" animBg="1"/>
      <p:bldP spid="16" grpId="0"/>
      <p:bldP spid="16" grpId="1"/>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464628" y="5445980"/>
            <a:ext cx="7572428" cy="706755"/>
          </a:xfrm>
          <a:prstGeom prst="rect">
            <a:avLst/>
          </a:prstGeom>
        </p:spPr>
        <p:txBody>
          <a:bodyPr wrap="square">
            <a:spAutoFit/>
          </a:bodyPr>
          <a:lstStyle>
            <a:defPPr>
              <a:defRPr lang="zh-CN"/>
            </a:defPPr>
            <a:lvl1pPr>
              <a:lnSpc>
                <a:spcPct val="200000"/>
              </a:lnSpc>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4</a:t>
            </a:r>
            <a:r>
              <a:rPr lang="zh-CN" altLang="zh-CN">
                <a:solidFill>
                  <a:srgbClr val="000000"/>
                </a:solidFill>
                <a:latin typeface="微软雅黑" panose="020B0503020204020204" charset="-122"/>
                <a:ea typeface="微软雅黑" panose="020B0503020204020204" charset="-122"/>
              </a:rPr>
              <a:t>）重复步骤（</a:t>
            </a:r>
            <a:r>
              <a:rPr lang="en-US" altLang="zh-CN">
                <a:solidFill>
                  <a:srgbClr val="000000"/>
                </a:solidFill>
                <a:latin typeface="微软雅黑" panose="020B0503020204020204" charset="-122"/>
                <a:ea typeface="微软雅黑" panose="020B0503020204020204" charset="-122"/>
              </a:rPr>
              <a:t>2</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3</a:t>
            </a:r>
            <a:r>
              <a:rPr lang="zh-CN" altLang="zh-CN">
                <a:solidFill>
                  <a:srgbClr val="000000"/>
                </a:solidFill>
                <a:latin typeface="微软雅黑" panose="020B0503020204020204" charset="-122"/>
                <a:ea typeface="微软雅黑" panose="020B0503020204020204" charset="-122"/>
              </a:rPr>
              <a:t>）直到</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包含所有的顶点即</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为空。</a:t>
            </a:r>
          </a:p>
        </p:txBody>
      </p:sp>
      <p:grpSp>
        <p:nvGrpSpPr>
          <p:cNvPr id="29" name="组合 28"/>
          <p:cNvGrpSpPr/>
          <p:nvPr/>
        </p:nvGrpSpPr>
        <p:grpSpPr>
          <a:xfrm>
            <a:off x="2036132" y="2986694"/>
            <a:ext cx="3786213" cy="1785950"/>
            <a:chOff x="1857356" y="3357562"/>
            <a:chExt cx="3786213" cy="1785950"/>
          </a:xfrm>
        </p:grpSpPr>
        <p:sp>
          <p:nvSpPr>
            <p:cNvPr id="2062" name="Oval 14"/>
            <p:cNvSpPr>
              <a:spLocks noChangeArrowheads="1"/>
            </p:cNvSpPr>
            <p:nvPr>
              <p:custDataLst>
                <p:tags r:id="rId4"/>
              </p:custDataLst>
            </p:nvPr>
          </p:nvSpPr>
          <p:spPr bwMode="auto">
            <a:xfrm>
              <a:off x="2643174" y="4651424"/>
              <a:ext cx="326580" cy="354470"/>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2061" name="Oval 13"/>
            <p:cNvSpPr>
              <a:spLocks noChangeArrowheads="1"/>
            </p:cNvSpPr>
            <p:nvPr>
              <p:custDataLst>
                <p:tags r:id="rId5"/>
              </p:custDataLst>
            </p:nvPr>
          </p:nvSpPr>
          <p:spPr bwMode="auto">
            <a:xfrm>
              <a:off x="4746529" y="4645168"/>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sp>
          <p:nvSpPr>
            <p:cNvPr id="2060" name="Oval 12"/>
            <p:cNvSpPr>
              <a:spLocks noChangeArrowheads="1"/>
            </p:cNvSpPr>
            <p:nvPr>
              <p:custDataLst>
                <p:tags r:id="rId6"/>
              </p:custDataLst>
            </p:nvPr>
          </p:nvSpPr>
          <p:spPr bwMode="auto">
            <a:xfrm>
              <a:off x="3678974" y="3357562"/>
              <a:ext cx="325537" cy="35447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u</a:t>
              </a:r>
            </a:p>
          </p:txBody>
        </p:sp>
        <p:sp>
          <p:nvSpPr>
            <p:cNvPr id="2059" name="Text Box 11"/>
            <p:cNvSpPr txBox="1">
              <a:spLocks noChangeArrowheads="1"/>
            </p:cNvSpPr>
            <p:nvPr/>
          </p:nvSpPr>
          <p:spPr bwMode="auto">
            <a:xfrm>
              <a:off x="3286116" y="4132229"/>
              <a:ext cx="375619" cy="325279"/>
            </a:xfrm>
            <a:prstGeom prst="rect">
              <a:avLst/>
            </a:prstGeom>
            <a:no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sz="1600" i="1" baseline="-30000">
                  <a:solidFill>
                    <a:srgbClr val="000000"/>
                  </a:solidFill>
                  <a:latin typeface="微软雅黑" panose="020B0503020204020204" charset="-122"/>
                  <a:ea typeface="微软雅黑" panose="020B0503020204020204" charset="-122"/>
                  <a:cs typeface="Consolas" panose="020B0609020204030204" pitchFamily="49" charset="0"/>
                </a:rPr>
                <a:t>vu</a:t>
              </a:r>
            </a:p>
          </p:txBody>
        </p:sp>
        <p:sp>
          <p:nvSpPr>
            <p:cNvPr id="2058" name="Text Box 10"/>
            <p:cNvSpPr txBox="1">
              <a:spLocks noChangeArrowheads="1"/>
            </p:cNvSpPr>
            <p:nvPr/>
          </p:nvSpPr>
          <p:spPr bwMode="auto">
            <a:xfrm>
              <a:off x="4053505" y="4135357"/>
              <a:ext cx="375619" cy="325279"/>
            </a:xfrm>
            <a:prstGeom prst="rect">
              <a:avLst/>
            </a:prstGeom>
            <a:no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w</a:t>
              </a:r>
              <a:r>
                <a:rPr lang="en-US" altLang="zh-CN" sz="1600" i="1" baseline="-30000">
                  <a:solidFill>
                    <a:srgbClr val="000000"/>
                  </a:solidFill>
                  <a:latin typeface="微软雅黑" panose="020B0503020204020204" charset="-122"/>
                  <a:ea typeface="微软雅黑" panose="020B0503020204020204" charset="-122"/>
                  <a:cs typeface="Consolas" panose="020B0609020204030204" pitchFamily="49" charset="0"/>
                </a:rPr>
                <a:t>uj</a:t>
              </a:r>
            </a:p>
          </p:txBody>
        </p:sp>
        <p:sp>
          <p:nvSpPr>
            <p:cNvPr id="2057" name="Text Box 9"/>
            <p:cNvSpPr txBox="1">
              <a:spLocks noChangeArrowheads="1"/>
            </p:cNvSpPr>
            <p:nvPr/>
          </p:nvSpPr>
          <p:spPr bwMode="auto">
            <a:xfrm>
              <a:off x="3650802" y="4817191"/>
              <a:ext cx="376663" cy="326321"/>
            </a:xfrm>
            <a:prstGeom prst="rect">
              <a:avLst/>
            </a:prstGeom>
            <a:no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sz="1600" i="1" baseline="-30000">
                  <a:solidFill>
                    <a:srgbClr val="000000"/>
                  </a:solidFill>
                  <a:latin typeface="微软雅黑" panose="020B0503020204020204" charset="-122"/>
                  <a:ea typeface="微软雅黑" panose="020B0503020204020204" charset="-122"/>
                  <a:cs typeface="Consolas" panose="020B0609020204030204" pitchFamily="49" charset="0"/>
                </a:rPr>
                <a:t>vj</a:t>
              </a:r>
            </a:p>
          </p:txBody>
        </p:sp>
        <p:sp>
          <p:nvSpPr>
            <p:cNvPr id="2056" name="AutoShape 8"/>
            <p:cNvSpPr/>
            <p:nvPr>
              <p:custDataLst>
                <p:tags r:id="rId7"/>
              </p:custDataLst>
            </p:nvPr>
          </p:nvSpPr>
          <p:spPr bwMode="auto">
            <a:xfrm rot="2400000">
              <a:off x="3151020" y="3445182"/>
              <a:ext cx="117903" cy="1093645"/>
            </a:xfrm>
            <a:prstGeom prst="leftBrace">
              <a:avLst>
                <a:gd name="adj1" fmla="val 77360"/>
                <a:gd name="adj2" fmla="val 50000"/>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55" name="AutoShape 7"/>
            <p:cNvSpPr/>
            <p:nvPr>
              <p:custDataLst>
                <p:tags r:id="rId8"/>
              </p:custDataLst>
            </p:nvPr>
          </p:nvSpPr>
          <p:spPr bwMode="auto">
            <a:xfrm rot="8400000">
              <a:off x="4511597" y="3444140"/>
              <a:ext cx="117903" cy="1093645"/>
            </a:xfrm>
            <a:prstGeom prst="leftBrace">
              <a:avLst>
                <a:gd name="adj1" fmla="val 77360"/>
                <a:gd name="adj2" fmla="val 41338"/>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54" name="Text Box 6"/>
            <p:cNvSpPr txBox="1">
              <a:spLocks noChangeArrowheads="1"/>
            </p:cNvSpPr>
            <p:nvPr/>
          </p:nvSpPr>
          <p:spPr bwMode="auto">
            <a:xfrm>
              <a:off x="4668104" y="3772546"/>
              <a:ext cx="975465" cy="265853"/>
            </a:xfrm>
            <a:prstGeom prst="rect">
              <a:avLst/>
            </a:prstGeom>
            <a:no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有一条边</a:t>
              </a:r>
            </a:p>
          </p:txBody>
        </p:sp>
        <p:sp>
          <p:nvSpPr>
            <p:cNvPr id="2053" name="Text Box 5"/>
            <p:cNvSpPr txBox="1">
              <a:spLocks noChangeArrowheads="1"/>
            </p:cNvSpPr>
            <p:nvPr/>
          </p:nvSpPr>
          <p:spPr bwMode="auto">
            <a:xfrm>
              <a:off x="1857356" y="3778801"/>
              <a:ext cx="1290534" cy="265853"/>
            </a:xfrm>
            <a:prstGeom prst="rect">
              <a:avLst/>
            </a:prstGeom>
            <a:no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有一条路径</a:t>
              </a:r>
            </a:p>
          </p:txBody>
        </p:sp>
        <p:sp>
          <p:nvSpPr>
            <p:cNvPr id="2052" name="AutoShape 4"/>
            <p:cNvSpPr>
              <a:spLocks noChangeShapeType="1"/>
            </p:cNvSpPr>
            <p:nvPr>
              <p:custDataLst>
                <p:tags r:id="rId9"/>
              </p:custDataLst>
            </p:nvPr>
          </p:nvSpPr>
          <p:spPr bwMode="auto">
            <a:xfrm flipV="1">
              <a:off x="2976742" y="4859139"/>
              <a:ext cx="1733372" cy="0"/>
            </a:xfrm>
            <a:prstGeom prst="straightConnector1">
              <a:avLst/>
            </a:prstGeom>
            <a:ln w="19050">
              <a:solidFill>
                <a:schemeClr val="dk1"/>
              </a:solidFill>
              <a:prstDash val="dash"/>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51" name="AutoShape 3"/>
            <p:cNvSpPr>
              <a:spLocks noChangeShapeType="1"/>
            </p:cNvSpPr>
            <p:nvPr>
              <p:custDataLst>
                <p:tags r:id="rId10"/>
              </p:custDataLst>
            </p:nvPr>
          </p:nvSpPr>
          <p:spPr bwMode="auto">
            <a:xfrm flipV="1">
              <a:off x="2857488" y="3643314"/>
              <a:ext cx="857256" cy="1000132"/>
            </a:xfrm>
            <a:prstGeom prst="straightConnector1">
              <a:avLst/>
            </a:prstGeom>
            <a:ln w="19050">
              <a:solidFill>
                <a:schemeClr val="dk1"/>
              </a:solidFill>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50" name="AutoShape 2"/>
            <p:cNvSpPr>
              <a:spLocks noChangeShapeType="1"/>
            </p:cNvSpPr>
            <p:nvPr>
              <p:custDataLst>
                <p:tags r:id="rId11"/>
              </p:custDataLst>
            </p:nvPr>
          </p:nvSpPr>
          <p:spPr bwMode="auto">
            <a:xfrm>
              <a:off x="4000496" y="3643314"/>
              <a:ext cx="785818" cy="1000132"/>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3" name="任意多边形 22"/>
          <p:cNvSpPr/>
          <p:nvPr>
            <p:custDataLst>
              <p:tags r:id="rId1"/>
            </p:custDataLst>
          </p:nvPr>
        </p:nvSpPr>
        <p:spPr>
          <a:xfrm>
            <a:off x="3066407" y="3241201"/>
            <a:ext cx="1847850" cy="1139029"/>
          </a:xfrm>
          <a:custGeom>
            <a:avLst/>
            <a:gdLst>
              <a:gd name="connsiteX0" fmla="*/ 0 w 1847850"/>
              <a:gd name="connsiteY0" fmla="*/ 1208087 h 1265237"/>
              <a:gd name="connsiteX1" fmla="*/ 895350 w 1847850"/>
              <a:gd name="connsiteY1" fmla="*/ 188912 h 1265237"/>
              <a:gd name="connsiteX2" fmla="*/ 1000125 w 1847850"/>
              <a:gd name="connsiteY2" fmla="*/ 179387 h 1265237"/>
              <a:gd name="connsiteX3" fmla="*/ 1847850 w 1847850"/>
              <a:gd name="connsiteY3" fmla="*/ 1265237 h 1265237"/>
              <a:gd name="connsiteX0-1" fmla="*/ 0 w 1847850"/>
              <a:gd name="connsiteY0-2" fmla="*/ 1184275 h 1241425"/>
              <a:gd name="connsiteX1-3" fmla="*/ 895350 w 1847850"/>
              <a:gd name="connsiteY1-4" fmla="*/ 165100 h 1241425"/>
              <a:gd name="connsiteX2-5" fmla="*/ 1085846 w 1847850"/>
              <a:gd name="connsiteY2-6" fmla="*/ 193677 h 1241425"/>
              <a:gd name="connsiteX3-7" fmla="*/ 1847850 w 1847850"/>
              <a:gd name="connsiteY3-8" fmla="*/ 1241425 h 1241425"/>
              <a:gd name="connsiteX0-9" fmla="*/ 0 w 1847850"/>
              <a:gd name="connsiteY0-10" fmla="*/ 1165223 h 1222373"/>
              <a:gd name="connsiteX1-11" fmla="*/ 871532 w 1847850"/>
              <a:gd name="connsiteY1-12" fmla="*/ 174625 h 1222373"/>
              <a:gd name="connsiteX2-13" fmla="*/ 1085846 w 1847850"/>
              <a:gd name="connsiteY2-14" fmla="*/ 174625 h 1222373"/>
              <a:gd name="connsiteX3-15" fmla="*/ 1847850 w 1847850"/>
              <a:gd name="connsiteY3-16" fmla="*/ 1222373 h 1222373"/>
              <a:gd name="connsiteX0-17" fmla="*/ 0 w 1847850"/>
              <a:gd name="connsiteY0-18" fmla="*/ 1143791 h 1200941"/>
              <a:gd name="connsiteX1-19" fmla="*/ 871532 w 1847850"/>
              <a:gd name="connsiteY1-20" fmla="*/ 153193 h 1200941"/>
              <a:gd name="connsiteX2-21" fmla="*/ 1085846 w 1847850"/>
              <a:gd name="connsiteY2-22" fmla="*/ 224631 h 1200941"/>
              <a:gd name="connsiteX3-23" fmla="*/ 1847850 w 1847850"/>
              <a:gd name="connsiteY3-24" fmla="*/ 1200941 h 1200941"/>
              <a:gd name="connsiteX0-25" fmla="*/ 0 w 1847850"/>
              <a:gd name="connsiteY0-26" fmla="*/ 1081878 h 1139028"/>
              <a:gd name="connsiteX1-27" fmla="*/ 871532 w 1847850"/>
              <a:gd name="connsiteY1-28" fmla="*/ 162718 h 1139028"/>
              <a:gd name="connsiteX2-29" fmla="*/ 1085846 w 1847850"/>
              <a:gd name="connsiteY2-30" fmla="*/ 162718 h 1139028"/>
              <a:gd name="connsiteX3-31" fmla="*/ 1847850 w 1847850"/>
              <a:gd name="connsiteY3-32" fmla="*/ 1139028 h 1139028"/>
              <a:gd name="connsiteX0-33" fmla="*/ 0 w 1847850"/>
              <a:gd name="connsiteY0-34" fmla="*/ 1081878 h 1139028"/>
              <a:gd name="connsiteX1-35" fmla="*/ 800094 w 1847850"/>
              <a:gd name="connsiteY1-36" fmla="*/ 162717 h 1139028"/>
              <a:gd name="connsiteX2-37" fmla="*/ 1085846 w 1847850"/>
              <a:gd name="connsiteY2-38" fmla="*/ 162718 h 1139028"/>
              <a:gd name="connsiteX3-39" fmla="*/ 1847850 w 1847850"/>
              <a:gd name="connsiteY3-40" fmla="*/ 1139028 h 1139028"/>
              <a:gd name="connsiteX0-41" fmla="*/ 0 w 1847850"/>
              <a:gd name="connsiteY0-42" fmla="*/ 1081879 h 1139029"/>
              <a:gd name="connsiteX1-43" fmla="*/ 800094 w 1847850"/>
              <a:gd name="connsiteY1-44" fmla="*/ 162718 h 1139029"/>
              <a:gd name="connsiteX2-45" fmla="*/ 1085846 w 1847850"/>
              <a:gd name="connsiteY2-46" fmla="*/ 162718 h 1139029"/>
              <a:gd name="connsiteX3-47" fmla="*/ 1847850 w 1847850"/>
              <a:gd name="connsiteY3-48" fmla="*/ 1139029 h 1139029"/>
            </a:gdLst>
            <a:ahLst/>
            <a:cxnLst>
              <a:cxn ang="0">
                <a:pos x="connsiteX0-1" y="connsiteY0-2"/>
              </a:cxn>
              <a:cxn ang="0">
                <a:pos x="connsiteX1-3" y="connsiteY1-4"/>
              </a:cxn>
              <a:cxn ang="0">
                <a:pos x="connsiteX2-5" y="connsiteY2-6"/>
              </a:cxn>
              <a:cxn ang="0">
                <a:pos x="connsiteX3-7" y="connsiteY3-8"/>
              </a:cxn>
            </a:cxnLst>
            <a:rect l="l" t="t" r="r" b="b"/>
            <a:pathLst>
              <a:path w="1847850" h="1139029">
                <a:moveTo>
                  <a:pt x="0" y="1081879"/>
                </a:moveTo>
                <a:cubicBezTo>
                  <a:pt x="364331" y="658016"/>
                  <a:pt x="619120" y="315911"/>
                  <a:pt x="800094" y="162718"/>
                </a:cubicBezTo>
                <a:cubicBezTo>
                  <a:pt x="981068" y="9525"/>
                  <a:pt x="911220" y="0"/>
                  <a:pt x="1085846" y="162718"/>
                </a:cubicBezTo>
                <a:cubicBezTo>
                  <a:pt x="1260472" y="325436"/>
                  <a:pt x="1503362" y="685798"/>
                  <a:pt x="1847850" y="1139029"/>
                </a:cubicBezTo>
              </a:path>
            </a:pathLst>
          </a:custGeom>
          <a:ln w="28575">
            <a:solidFill>
              <a:schemeClr val="accent1"/>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cxnSp>
        <p:nvCxnSpPr>
          <p:cNvPr id="25" name="直接箭头连接符 24"/>
          <p:cNvCxnSpPr/>
          <p:nvPr>
            <p:custDataLst>
              <p:tags r:id="rId2"/>
            </p:custDataLst>
          </p:nvPr>
        </p:nvCxnSpPr>
        <p:spPr>
          <a:xfrm>
            <a:off x="3179139" y="4342428"/>
            <a:ext cx="1643074" cy="1588"/>
          </a:xfrm>
          <a:prstGeom prst="straightConnector1">
            <a:avLst/>
          </a:prstGeom>
          <a:ln w="28575">
            <a:solidFill>
              <a:schemeClr val="accent1"/>
            </a:solidFill>
            <a:prstDash val="sysDash"/>
            <a:tailEnd type="arrow"/>
          </a:ln>
        </p:spPr>
        <p:style>
          <a:lnRef idx="2">
            <a:schemeClr val="dk1"/>
          </a:lnRef>
          <a:fillRef idx="0">
            <a:schemeClr val="dk1"/>
          </a:fillRef>
          <a:effectRef idx="1">
            <a:schemeClr val="dk1"/>
          </a:effectRef>
          <a:fontRef idx="minor">
            <a:schemeClr val="tx1"/>
          </a:fontRef>
        </p:style>
      </p:cxnSp>
      <p:grpSp>
        <p:nvGrpSpPr>
          <p:cNvPr id="35" name="组合 34"/>
          <p:cNvGrpSpPr/>
          <p:nvPr/>
        </p:nvGrpSpPr>
        <p:grpSpPr>
          <a:xfrm>
            <a:off x="6054717" y="3380852"/>
            <a:ext cx="4266989" cy="666196"/>
            <a:chOff x="4234101" y="2805723"/>
            <a:chExt cx="4266989" cy="666196"/>
          </a:xfrm>
        </p:grpSpPr>
        <p:sp>
          <p:nvSpPr>
            <p:cNvPr id="28" name="TextBox 27"/>
            <p:cNvSpPr txBox="1"/>
            <p:nvPr/>
          </p:nvSpPr>
          <p:spPr>
            <a:xfrm>
              <a:off x="5643570" y="3071810"/>
              <a:ext cx="2857520"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求两条路径中求最小者</a:t>
              </a:r>
            </a:p>
          </p:txBody>
        </p:sp>
        <p:sp>
          <p:nvSpPr>
            <p:cNvPr id="32" name="右箭头 31"/>
            <p:cNvSpPr/>
            <p:nvPr>
              <p:custDataLst>
                <p:tags r:id="rId3"/>
              </p:custDataLst>
            </p:nvPr>
          </p:nvSpPr>
          <p:spPr>
            <a:xfrm>
              <a:off x="4234101" y="3162912"/>
              <a:ext cx="785818" cy="309007"/>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33" name="TextBox 32"/>
            <p:cNvSpPr txBox="1"/>
            <p:nvPr/>
          </p:nvSpPr>
          <p:spPr>
            <a:xfrm>
              <a:off x="4234101" y="2805723"/>
              <a:ext cx="714380"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比较</a:t>
              </a:r>
            </a:p>
          </p:txBody>
        </p:sp>
      </p:grpSp>
      <p:sp>
        <p:nvSpPr>
          <p:cNvPr id="26" name="TextBox 6"/>
          <p:cNvSpPr txBox="1"/>
          <p:nvPr/>
        </p:nvSpPr>
        <p:spPr>
          <a:xfrm>
            <a:off x="1123059" y="1389626"/>
            <a:ext cx="10262696" cy="1322070"/>
          </a:xfrm>
          <a:prstGeom prst="rect">
            <a:avLst/>
          </a:prstGeom>
        </p:spPr>
        <p:txBody>
          <a:bodyPr wrap="square">
            <a:spAutoFit/>
          </a:bodyPr>
          <a:lstStyle>
            <a:defPPr>
              <a:defRPr lang="zh-CN"/>
            </a:defPPr>
            <a:lvl1pPr>
              <a:lnSpc>
                <a:spcPct val="100000"/>
              </a:lnSpc>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200000"/>
              </a:lnSpc>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3</a:t>
            </a:r>
            <a:r>
              <a:rPr lang="zh-CN" altLang="en-US">
                <a:solidFill>
                  <a:srgbClr val="000000"/>
                </a:solidFill>
                <a:latin typeface="微软雅黑" panose="020B0503020204020204" charset="-122"/>
                <a:ea typeface="微软雅黑" panose="020B0503020204020204" charset="-122"/>
              </a:rPr>
              <a:t>）以顶点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为新考虑的中间点，修改顶点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的出边邻接点</a:t>
            </a:r>
            <a:r>
              <a:rPr lang="en-US" altLang="zh-CN">
                <a:solidFill>
                  <a:srgbClr val="000000"/>
                </a:solidFill>
                <a:latin typeface="微软雅黑" panose="020B0503020204020204" charset="-122"/>
                <a:ea typeface="微软雅黑" panose="020B0503020204020204" charset="-122"/>
              </a:rPr>
              <a:t>j</a:t>
            </a:r>
            <a:r>
              <a:rPr lang="zh-CN" altLang="en-US">
                <a:solidFill>
                  <a:srgbClr val="000000"/>
                </a:solidFill>
                <a:latin typeface="微软雅黑" panose="020B0503020204020204" charset="-122"/>
                <a:ea typeface="微软雅黑" panose="020B0503020204020204" charset="-122"/>
              </a:rPr>
              <a:t>的最短路径长度，此时源点</a:t>
            </a:r>
            <a:r>
              <a:rPr lang="en-US" altLang="zh-CN">
                <a:solidFill>
                  <a:srgbClr val="000000"/>
                </a:solidFill>
                <a:latin typeface="微软雅黑" panose="020B0503020204020204" charset="-122"/>
                <a:ea typeface="微软雅黑" panose="020B0503020204020204" charset="-122"/>
              </a:rPr>
              <a:t>v</a:t>
            </a:r>
            <a:r>
              <a:rPr lang="zh-CN" altLang="en-US">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j</a:t>
            </a:r>
            <a:r>
              <a:rPr lang="zh-CN" altLang="en-US">
                <a:solidFill>
                  <a:srgbClr val="000000"/>
                </a:solidFill>
                <a:latin typeface="微软雅黑" panose="020B0503020204020204" charset="-122"/>
                <a:ea typeface="微软雅黑" panose="020B0503020204020204" charset="-122"/>
              </a:rPr>
              <a:t>的最短路径有两条，即一条经过顶点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，一条不经过顶点</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a:t>
            </a:r>
          </a:p>
        </p:txBody>
      </p:sp>
      <p:sp>
        <p:nvSpPr>
          <p:cNvPr id="30" name="文本框 29"/>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31"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strips(upRight)">
                                      <p:cBhvr>
                                        <p:cTn id="25" dur="500"/>
                                        <p:tgtEl>
                                          <p:spTgt spid="23"/>
                                        </p:tgtEl>
                                      </p:cBhvr>
                                    </p:animEffect>
                                  </p:childTnLst>
                                </p:cTn>
                              </p:par>
                            </p:childTnLst>
                          </p:cTn>
                        </p:par>
                        <p:par>
                          <p:cTn id="26" fill="hold">
                            <p:stCondLst>
                              <p:cond delay="500"/>
                            </p:stCondLst>
                            <p:childTnLst>
                              <p:par>
                                <p:cTn id="27" presetID="18" presetClass="entr" presetSubtype="3"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strips(upRigh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bldLvl="0" animBg="1"/>
      <p:bldP spid="26"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6" name="Rectangle 26"/>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9" name="TextBox 58"/>
          <p:cNvSpPr txBox="1"/>
          <p:nvPr/>
        </p:nvSpPr>
        <p:spPr>
          <a:xfrm>
            <a:off x="1524001" y="2148127"/>
            <a:ext cx="4429156" cy="398780"/>
          </a:xfrm>
          <a:prstGeom prst="rect">
            <a:avLst/>
          </a:prstGeom>
          <a:noFill/>
        </p:spPr>
        <p:txBody>
          <a:bodyPr wrap="square" rtlCol="0">
            <a:spAutoFit/>
          </a:bodyPr>
          <a:lstStyle/>
          <a:p>
            <a:r>
              <a:rPr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狄杰斯特拉</a:t>
            </a:r>
            <a:r>
              <a:rPr lang="zh-CN" altLang="zh-CN" sz="2000" dirty="0" smtClean="0">
                <a:solidFill>
                  <a:srgbClr val="000000"/>
                </a:solidFill>
                <a:latin typeface="微软雅黑" panose="020B0503020204020204" charset="-122"/>
                <a:ea typeface="微软雅黑" panose="020B0503020204020204" charset="-122"/>
                <a:cs typeface="Consolas" panose="020B0609020204030204" pitchFamily="49" charset="0"/>
              </a:rPr>
              <a:t>算法</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设计</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要点</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0" name="TextBox 59"/>
          <p:cNvSpPr txBox="1"/>
          <p:nvPr>
            <p:custDataLst>
              <p:tags r:id="rId2"/>
            </p:custDataLst>
          </p:nvPr>
        </p:nvSpPr>
        <p:spPr>
          <a:xfrm>
            <a:off x="1524001" y="2646557"/>
            <a:ext cx="10163774" cy="4062730"/>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l"/>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pPr>
            <a:r>
              <a:rPr lang="zh-CN" altLang="zh-CN">
                <a:solidFill>
                  <a:srgbClr val="000000"/>
                </a:solidFill>
                <a:latin typeface="微软雅黑" panose="020B0503020204020204" charset="-122"/>
                <a:ea typeface="微软雅黑" panose="020B0503020204020204" charset="-122"/>
              </a:rPr>
              <a:t>判断顶点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属于哪个集合，设置一个数组</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S[i]=1</a:t>
            </a:r>
            <a:r>
              <a:rPr lang="zh-CN" altLang="zh-CN">
                <a:solidFill>
                  <a:srgbClr val="000000"/>
                </a:solidFill>
                <a:latin typeface="微软雅黑" panose="020B0503020204020204" charset="-122"/>
                <a:ea typeface="微软雅黑" panose="020B0503020204020204" charset="-122"/>
              </a:rPr>
              <a:t>表示顶点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属于</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集合，</a:t>
            </a:r>
            <a:r>
              <a:rPr lang="en-US" altLang="zh-CN">
                <a:solidFill>
                  <a:srgbClr val="000000"/>
                </a:solidFill>
                <a:latin typeface="微软雅黑" panose="020B0503020204020204" charset="-122"/>
                <a:ea typeface="微软雅黑" panose="020B0503020204020204" charset="-122"/>
              </a:rPr>
              <a:t>S[i]=0</a:t>
            </a:r>
            <a:r>
              <a:rPr lang="zh-CN" altLang="zh-CN">
                <a:solidFill>
                  <a:srgbClr val="000000"/>
                </a:solidFill>
                <a:latin typeface="微软雅黑" panose="020B0503020204020204" charset="-122"/>
                <a:ea typeface="微软雅黑" panose="020B0503020204020204" charset="-122"/>
              </a:rPr>
              <a:t>表示顶点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属于</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集合。</a:t>
            </a:r>
          </a:p>
          <a:p>
            <a:pPr>
              <a:lnSpc>
                <a:spcPct val="150000"/>
              </a:lnSpc>
            </a:pPr>
            <a:r>
              <a:rPr lang="zh-CN" altLang="zh-CN">
                <a:solidFill>
                  <a:srgbClr val="000000"/>
                </a:solidFill>
                <a:latin typeface="微软雅黑" panose="020B0503020204020204" charset="-122"/>
                <a:ea typeface="微软雅黑" panose="020B0503020204020204" charset="-122"/>
              </a:rPr>
              <a:t>保存最短路径长度，由于源点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是已知的，只需要设置一个数组</a:t>
            </a:r>
            <a:r>
              <a:rPr lang="en-US" altLang="zh-CN">
                <a:solidFill>
                  <a:srgbClr val="000000"/>
                </a:solidFill>
                <a:latin typeface="微软雅黑" panose="020B0503020204020204" charset="-122"/>
                <a:ea typeface="微软雅黑" panose="020B0503020204020204" charset="-122"/>
              </a:rPr>
              <a:t>dist[0..n-1]</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dist[i]</a:t>
            </a:r>
            <a:r>
              <a:rPr lang="zh-CN" altLang="zh-CN">
                <a:solidFill>
                  <a:srgbClr val="000000"/>
                </a:solidFill>
                <a:latin typeface="微软雅黑" panose="020B0503020204020204" charset="-122"/>
                <a:ea typeface="微软雅黑" panose="020B0503020204020204" charset="-122"/>
              </a:rPr>
              <a:t>用来保存从源点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的最短路径长度。</a:t>
            </a:r>
            <a:r>
              <a:rPr lang="en-US" altLang="zh-CN">
                <a:solidFill>
                  <a:srgbClr val="000000"/>
                </a:solidFill>
                <a:latin typeface="微软雅黑" panose="020B0503020204020204" charset="-122"/>
                <a:ea typeface="微软雅黑" panose="020B0503020204020204" charset="-122"/>
              </a:rPr>
              <a:t>dist[i]</a:t>
            </a:r>
            <a:r>
              <a:rPr lang="zh-CN" altLang="zh-CN">
                <a:solidFill>
                  <a:srgbClr val="000000"/>
                </a:solidFill>
                <a:latin typeface="微软雅黑" panose="020B0503020204020204" charset="-122"/>
                <a:ea typeface="微软雅黑" panose="020B0503020204020204" charset="-122"/>
              </a:rPr>
              <a:t>的初值为</a:t>
            </a:r>
            <a:r>
              <a:rPr lang="en-US" altLang="zh-CN">
                <a:solidFill>
                  <a:srgbClr val="000000"/>
                </a:solidFill>
                <a:latin typeface="微软雅黑" panose="020B0503020204020204" charset="-122"/>
                <a:ea typeface="微软雅黑" panose="020B0503020204020204" charset="-122"/>
              </a:rPr>
              <a:t>&lt;v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i&gt;</a:t>
            </a:r>
            <a:r>
              <a:rPr lang="zh-CN" altLang="zh-CN">
                <a:solidFill>
                  <a:srgbClr val="000000"/>
                </a:solidFill>
                <a:latin typeface="微软雅黑" panose="020B0503020204020204" charset="-122"/>
                <a:ea typeface="微软雅黑" panose="020B0503020204020204" charset="-122"/>
              </a:rPr>
              <a:t>边上的权值，若顶点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没有边，则权值定为∞。以后每考虑一个新的中间点</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时，</a:t>
            </a:r>
            <a:r>
              <a:rPr lang="en-US" altLang="zh-CN">
                <a:solidFill>
                  <a:srgbClr val="000000"/>
                </a:solidFill>
                <a:latin typeface="微软雅黑" panose="020B0503020204020204" charset="-122"/>
                <a:ea typeface="微软雅黑" panose="020B0503020204020204" charset="-122"/>
              </a:rPr>
              <a:t>dist[i]</a:t>
            </a:r>
            <a:r>
              <a:rPr lang="zh-CN" altLang="zh-CN">
                <a:solidFill>
                  <a:srgbClr val="000000"/>
                </a:solidFill>
                <a:latin typeface="微软雅黑" panose="020B0503020204020204" charset="-122"/>
                <a:ea typeface="微软雅黑" panose="020B0503020204020204" charset="-122"/>
              </a:rPr>
              <a:t>的值可能被修改变小。</a:t>
            </a:r>
            <a:endParaRPr lang="en-US" altLang="zh-CN">
              <a:solidFill>
                <a:srgbClr val="000000"/>
              </a:solidFill>
              <a:latin typeface="微软雅黑" panose="020B0503020204020204" charset="-122"/>
              <a:ea typeface="微软雅黑" panose="020B0503020204020204" charset="-122"/>
            </a:endParaRPr>
          </a:p>
          <a:p>
            <a:pPr>
              <a:lnSpc>
                <a:spcPct val="150000"/>
              </a:lnSpc>
            </a:pPr>
            <a:r>
              <a:rPr lang="zh-CN" altLang="zh-CN">
                <a:solidFill>
                  <a:srgbClr val="000000"/>
                </a:solidFill>
                <a:latin typeface="微软雅黑" panose="020B0503020204020204" charset="-122"/>
                <a:ea typeface="微软雅黑" panose="020B0503020204020204" charset="-122"/>
              </a:rPr>
              <a:t>保存最短路径，设置一个数组</a:t>
            </a:r>
            <a:r>
              <a:rPr lang="en-US" altLang="zh-CN">
                <a:solidFill>
                  <a:srgbClr val="000000"/>
                </a:solidFill>
                <a:latin typeface="微软雅黑" panose="020B0503020204020204" charset="-122"/>
                <a:ea typeface="微软雅黑" panose="020B0503020204020204" charset="-122"/>
              </a:rPr>
              <a:t>path[0..n-1]</a:t>
            </a:r>
            <a:r>
              <a:rPr lang="zh-CN" altLang="zh-CN">
                <a:solidFill>
                  <a:srgbClr val="000000"/>
                </a:solidFill>
                <a:latin typeface="微软雅黑" panose="020B0503020204020204" charset="-122"/>
                <a:ea typeface="微软雅黑" panose="020B0503020204020204" charset="-122"/>
              </a:rPr>
              <a:t>，其中</a:t>
            </a:r>
            <a:r>
              <a:rPr lang="en-US" altLang="zh-CN">
                <a:solidFill>
                  <a:srgbClr val="000000"/>
                </a:solidFill>
                <a:latin typeface="微软雅黑" panose="020B0503020204020204" charset="-122"/>
                <a:ea typeface="微软雅黑" panose="020B0503020204020204" charset="-122"/>
              </a:rPr>
              <a:t>path[i]</a:t>
            </a:r>
            <a:r>
              <a:rPr lang="zh-CN" altLang="zh-CN">
                <a:solidFill>
                  <a:srgbClr val="000000"/>
                </a:solidFill>
                <a:latin typeface="微软雅黑" panose="020B0503020204020204" charset="-122"/>
                <a:ea typeface="微软雅黑" panose="020B0503020204020204" charset="-122"/>
              </a:rPr>
              <a:t>存放从源点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的最短路径。</a:t>
            </a:r>
          </a:p>
        </p:txBody>
      </p:sp>
      <p:sp>
        <p:nvSpPr>
          <p:cNvPr id="8" name="文本框 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grpSp>
        <p:nvGrpSpPr>
          <p:cNvPr id="10" name="组合 9"/>
          <p:cNvGrpSpPr/>
          <p:nvPr/>
        </p:nvGrpSpPr>
        <p:grpSpPr>
          <a:xfrm>
            <a:off x="1450483" y="1484853"/>
            <a:ext cx="3003532" cy="517274"/>
            <a:chOff x="1396241" y="2304668"/>
            <a:chExt cx="1965167" cy="480002"/>
          </a:xfrm>
        </p:grpSpPr>
        <p:sp>
          <p:nvSpPr>
            <p:cNvPr id="11" name="矩形: 圆角 10"/>
            <p:cNvSpPr/>
            <p:nvPr>
              <p:custDataLst>
                <p:tags r:id="rId3"/>
              </p:custDataLst>
            </p:nvPr>
          </p:nvSpPr>
          <p:spPr>
            <a:xfrm>
              <a:off x="1396241" y="2304668"/>
              <a:ext cx="196516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2" name="文本框 11"/>
            <p:cNvSpPr txBox="1"/>
            <p:nvPr>
              <p:custDataLst>
                <p:tags r:id="rId4"/>
              </p:custDataLst>
            </p:nvPr>
          </p:nvSpPr>
          <p:spPr>
            <a:xfrm>
              <a:off x="1433295" y="2360437"/>
              <a:ext cx="1853232" cy="370046"/>
            </a:xfrm>
            <a:prstGeom prst="rect">
              <a:avLst/>
            </a:prstGeom>
            <a:noFill/>
          </p:spPr>
          <p:txBody>
            <a:bodyPr wrap="square" rtlCol="0">
              <a:spAutoFit/>
            </a:bodyPr>
            <a:lstStyle/>
            <a:p>
              <a:pPr algn="ctr"/>
              <a:r>
                <a:rPr lang="en-US" altLang="zh-CN" sz="2000" b="1" dirty="0">
                  <a:solidFill>
                    <a:schemeClr val="lt1"/>
                  </a:solidFill>
                  <a:latin typeface="微软雅黑" panose="020B0503020204020204" charset="-122"/>
                  <a:ea typeface="微软雅黑" panose="020B0503020204020204" charset="-122"/>
                </a:rPr>
                <a:t>2. </a:t>
              </a:r>
              <a:r>
                <a:rPr lang="zh-CN" altLang="en-US" sz="2000" b="1" dirty="0" smtClean="0">
                  <a:solidFill>
                    <a:schemeClr val="lt1"/>
                  </a:solidFill>
                  <a:latin typeface="微软雅黑" panose="020B0503020204020204" charset="-122"/>
                  <a:ea typeface="微软雅黑" panose="020B0503020204020204" charset="-122"/>
                </a:rPr>
                <a:t>狄杰斯特拉算法</a:t>
              </a:r>
              <a:r>
                <a:rPr lang="zh-CN" altLang="en-US" sz="2000" b="1" dirty="0">
                  <a:solidFill>
                    <a:schemeClr val="lt1"/>
                  </a:solidFill>
                  <a:latin typeface="微软雅黑" panose="020B0503020204020204" charset="-122"/>
                  <a:ea typeface="微软雅黑" panose="020B0503020204020204" charset="-122"/>
                </a:rPr>
                <a:t>设计</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0">
                                            <p:txEl>
                                              <p:pRg st="0" end="0"/>
                                            </p:txEl>
                                          </p:spTgt>
                                        </p:tgtEl>
                                        <p:attrNameLst>
                                          <p:attrName>style.visibility</p:attrName>
                                        </p:attrNameLst>
                                      </p:cBhvr>
                                      <p:to>
                                        <p:strVal val="visible"/>
                                      </p:to>
                                    </p:set>
                                    <p:animEffect transition="in" filter="fade">
                                      <p:cBhvr>
                                        <p:cTn id="24" dur="500"/>
                                        <p:tgtEl>
                                          <p:spTgt spid="6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6" name="Rectangle 26"/>
          <p:cNvSpPr>
            <a:spLocks noChangeArrowheads="1"/>
          </p:cNvSpPr>
          <p:nvPr>
            <p:custDataLst>
              <p:tags r:id="rId1"/>
            </p:custDataLst>
          </p:nvPr>
        </p:nvSpPr>
        <p:spPr bwMode="auto">
          <a:xfrm>
            <a:off x="1162260" y="126229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4" name="TextBox 13"/>
          <p:cNvSpPr txBox="1"/>
          <p:nvPr/>
        </p:nvSpPr>
        <p:spPr>
          <a:xfrm>
            <a:off x="1370966" y="1584146"/>
            <a:ext cx="5715040"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为什么能够用一个一维数组保存多条最短路径呢？</a:t>
            </a:r>
          </a:p>
        </p:txBody>
      </p:sp>
      <p:sp>
        <p:nvSpPr>
          <p:cNvPr id="18" name="TextBox 17"/>
          <p:cNvSpPr txBox="1"/>
          <p:nvPr/>
        </p:nvSpPr>
        <p:spPr>
          <a:xfrm>
            <a:off x="1442404" y="2382106"/>
            <a:ext cx="7358114" cy="39878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只保存源点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到顶点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的最短路径上顶点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的前驱顶点</a:t>
            </a:r>
          </a:p>
        </p:txBody>
      </p:sp>
      <p:grpSp>
        <p:nvGrpSpPr>
          <p:cNvPr id="34" name="组合 33"/>
          <p:cNvGrpSpPr/>
          <p:nvPr/>
        </p:nvGrpSpPr>
        <p:grpSpPr>
          <a:xfrm>
            <a:off x="2998896" y="3230846"/>
            <a:ext cx="3286148" cy="1008811"/>
            <a:chOff x="1500166" y="2490258"/>
            <a:chExt cx="3286148" cy="1008811"/>
          </a:xfrm>
        </p:grpSpPr>
        <p:sp>
          <p:nvSpPr>
            <p:cNvPr id="19" name="Oval 12"/>
            <p:cNvSpPr>
              <a:spLocks noChangeArrowheads="1"/>
            </p:cNvSpPr>
            <p:nvPr>
              <p:custDataLst>
                <p:tags r:id="rId3"/>
              </p:custDataLst>
            </p:nvPr>
          </p:nvSpPr>
          <p:spPr bwMode="auto">
            <a:xfrm>
              <a:off x="1500166" y="2500306"/>
              <a:ext cx="325537" cy="354470"/>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20" name="Oval 12"/>
            <p:cNvSpPr>
              <a:spLocks noChangeArrowheads="1"/>
            </p:cNvSpPr>
            <p:nvPr>
              <p:custDataLst>
                <p:tags r:id="rId4"/>
              </p:custDataLst>
            </p:nvPr>
          </p:nvSpPr>
          <p:spPr bwMode="auto">
            <a:xfrm>
              <a:off x="2960579" y="2500306"/>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u</a:t>
              </a:r>
            </a:p>
          </p:txBody>
        </p:sp>
        <p:sp>
          <p:nvSpPr>
            <p:cNvPr id="21" name="Oval 12"/>
            <p:cNvSpPr>
              <a:spLocks noChangeArrowheads="1"/>
            </p:cNvSpPr>
            <p:nvPr>
              <p:custDataLst>
                <p:tags r:id="rId5"/>
              </p:custDataLst>
            </p:nvPr>
          </p:nvSpPr>
          <p:spPr bwMode="auto">
            <a:xfrm>
              <a:off x="3817835" y="2500306"/>
              <a:ext cx="325537" cy="35447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23" name="直接箭头连接符 22"/>
            <p:cNvCxnSpPr>
              <a:stCxn id="20" idx="6"/>
              <a:endCxn id="21" idx="2"/>
            </p:cNvCxnSpPr>
            <p:nvPr>
              <p:custDataLst>
                <p:tags r:id="rId6"/>
              </p:custDataLst>
            </p:nvPr>
          </p:nvCxnSpPr>
          <p:spPr>
            <a:xfrm>
              <a:off x="3286116" y="2677541"/>
              <a:ext cx="531719"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p:nvPr>
              <p:custDataLst>
                <p:tags r:id="rId7"/>
              </p:custDataLst>
            </p:nvPr>
          </p:nvCxnSpPr>
          <p:spPr>
            <a:xfrm>
              <a:off x="1835751" y="2677541"/>
              <a:ext cx="317405"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2193348" y="2490258"/>
              <a:ext cx="428628" cy="368300"/>
            </a:xfrm>
            <a:prstGeom prst="rect">
              <a:avLst/>
            </a:prstGeom>
            <a:noFill/>
          </p:spPr>
          <p:txBody>
            <a:bodyPr wrap="square" rtlCol="0">
              <a:spAutoFit/>
            </a:bodyPr>
            <a:lstStyle/>
            <a:p>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p>
          </p:txBody>
        </p:sp>
        <p:cxnSp>
          <p:nvCxnSpPr>
            <p:cNvPr id="27" name="直接箭头连接符 26"/>
            <p:cNvCxnSpPr/>
            <p:nvPr>
              <p:custDataLst>
                <p:tags r:id="rId8"/>
              </p:custDataLst>
            </p:nvPr>
          </p:nvCxnSpPr>
          <p:spPr>
            <a:xfrm>
              <a:off x="2641665" y="2674428"/>
              <a:ext cx="317405"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3500430" y="3161884"/>
              <a:ext cx="1285884"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u</a:t>
              </a:r>
            </a:p>
          </p:txBody>
        </p:sp>
        <p:cxnSp>
          <p:nvCxnSpPr>
            <p:cNvPr id="33" name="直接箭头连接符 32"/>
            <p:cNvCxnSpPr/>
            <p:nvPr>
              <p:custDataLst>
                <p:tags r:id="rId9"/>
              </p:custDataLst>
            </p:nvPr>
          </p:nvCxnSpPr>
          <p:spPr>
            <a:xfrm rot="16200000" flipV="1">
              <a:off x="3826320" y="2999012"/>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custDataLst>
              <p:tags r:id="rId2"/>
            </p:custDataLst>
          </p:nvPr>
        </p:nvSpPr>
        <p:spPr>
          <a:xfrm>
            <a:off x="1532097" y="4908645"/>
            <a:ext cx="6357982" cy="152336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l"/>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如果该路径恰好包含源点</a:t>
            </a:r>
            <a:r>
              <a:rPr lang="en-US" altLang="zh-CN">
                <a:solidFill>
                  <a:srgbClr val="000000"/>
                </a:solidFill>
                <a:latin typeface="微软雅黑" panose="020B0503020204020204" charset="-122"/>
                <a:ea typeface="微软雅黑" panose="020B0503020204020204" charset="-122"/>
              </a:rPr>
              <a:t>v</a:t>
            </a:r>
            <a:r>
              <a:rPr lang="zh-CN" altLang="en-US">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的最短路径 </a:t>
            </a:r>
            <a:r>
              <a:rPr lang="zh-CN" altLang="en-US">
                <a:solidFill>
                  <a:srgbClr val="000000"/>
                </a:solidFill>
                <a:latin typeface="微软雅黑" panose="020B0503020204020204" charset="-122"/>
                <a:ea typeface="微软雅黑" panose="020B0503020204020204" charset="-122"/>
                <a:sym typeface="Wingdings" panose="05000000000000000000"/>
              </a:rPr>
              <a:t> </a:t>
            </a:r>
            <a:r>
              <a:rPr lang="en-US" altLang="zh-CN">
                <a:solidFill>
                  <a:srgbClr val="000000"/>
                </a:solidFill>
                <a:latin typeface="微软雅黑" panose="020B0503020204020204" charset="-122"/>
                <a:ea typeface="微软雅黑" panose="020B0503020204020204" charset="-122"/>
                <a:sym typeface="Wingdings" panose="05000000000000000000"/>
              </a:rPr>
              <a:t>OK</a:t>
            </a:r>
          </a:p>
          <a:p>
            <a:pPr>
              <a:buFont typeface="Wingdings" panose="05000000000000000000" pitchFamily="2" charset="2"/>
              <a:buChar char="n"/>
            </a:pPr>
            <a:r>
              <a:rPr lang="zh-CN" altLang="en-US">
                <a:solidFill>
                  <a:srgbClr val="000000"/>
                </a:solidFill>
                <a:latin typeface="微软雅黑" panose="020B0503020204020204" charset="-122"/>
                <a:ea typeface="微软雅黑" panose="020B0503020204020204" charset="-122"/>
              </a:rPr>
              <a:t>如果不是</a:t>
            </a:r>
            <a:r>
              <a:rPr lang="en-US" altLang="zh-CN">
                <a:solidFill>
                  <a:srgbClr val="000000"/>
                </a:solidFill>
                <a:latin typeface="微软雅黑" panose="020B0503020204020204" charset="-122"/>
                <a:ea typeface="微软雅黑" panose="020B0503020204020204" charset="-122"/>
              </a:rPr>
              <a:t> </a:t>
            </a:r>
            <a:r>
              <a:rPr lang="zh-CN" altLang="en-US">
                <a:solidFill>
                  <a:srgbClr val="000000"/>
                </a:solidFill>
                <a:latin typeface="微软雅黑" panose="020B0503020204020204" charset="-122"/>
                <a:ea typeface="微软雅黑" panose="020B0503020204020204" charset="-122"/>
                <a:sym typeface="Wingdings" panose="05000000000000000000"/>
              </a:rPr>
              <a:t> </a:t>
            </a:r>
            <a:r>
              <a:rPr lang="zh-CN" altLang="en-US">
                <a:solidFill>
                  <a:srgbClr val="000000"/>
                </a:solidFill>
                <a:latin typeface="微软雅黑" panose="020B0503020204020204" charset="-122"/>
                <a:ea typeface="微软雅黑" panose="020B0503020204020204" charset="-122"/>
                <a:sym typeface="Symbol" panose="05050102010706020507"/>
              </a:rPr>
              <a:t></a:t>
            </a:r>
          </a:p>
        </p:txBody>
      </p:sp>
      <p:sp>
        <p:nvSpPr>
          <p:cNvPr id="24" name="文本框 23"/>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2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pic>
        <p:nvPicPr>
          <p:cNvPr id="3" name="图片 2" descr="形状, 正方形&#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7736" y="2781903"/>
            <a:ext cx="4177989" cy="407086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35" grpId="0" bldLvl="0" animBg="1"/>
      <p:bldP spid="24"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108925" y="1801345"/>
            <a:ext cx="4326065" cy="998763"/>
            <a:chOff x="2174761" y="867280"/>
            <a:chExt cx="4326065" cy="998763"/>
          </a:xfrm>
        </p:grpSpPr>
        <p:sp>
          <p:nvSpPr>
            <p:cNvPr id="7" name="Oval 12"/>
            <p:cNvSpPr>
              <a:spLocks noChangeArrowheads="1"/>
            </p:cNvSpPr>
            <p:nvPr>
              <p:custDataLst>
                <p:tags r:id="rId10"/>
              </p:custDataLst>
            </p:nvPr>
          </p:nvSpPr>
          <p:spPr bwMode="auto">
            <a:xfrm>
              <a:off x="2174761" y="867280"/>
              <a:ext cx="325537" cy="354470"/>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8" name="Oval 12"/>
            <p:cNvSpPr>
              <a:spLocks noChangeArrowheads="1"/>
            </p:cNvSpPr>
            <p:nvPr>
              <p:custDataLst>
                <p:tags r:id="rId11"/>
              </p:custDataLst>
            </p:nvPr>
          </p:nvSpPr>
          <p:spPr bwMode="auto">
            <a:xfrm>
              <a:off x="4675091" y="867280"/>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u</a:t>
              </a:r>
            </a:p>
          </p:txBody>
        </p:sp>
        <p:sp>
          <p:nvSpPr>
            <p:cNvPr id="9" name="Oval 12"/>
            <p:cNvSpPr>
              <a:spLocks noChangeArrowheads="1"/>
            </p:cNvSpPr>
            <p:nvPr>
              <p:custDataLst>
                <p:tags r:id="rId12"/>
              </p:custDataLst>
            </p:nvPr>
          </p:nvSpPr>
          <p:spPr bwMode="auto">
            <a:xfrm>
              <a:off x="5532347" y="867280"/>
              <a:ext cx="325537" cy="35447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10" name="直接箭头连接符 9"/>
            <p:cNvCxnSpPr>
              <a:stCxn id="8" idx="6"/>
              <a:endCxn id="9" idx="2"/>
            </p:cNvCxnSpPr>
            <p:nvPr>
              <p:custDataLst>
                <p:tags r:id="rId13"/>
              </p:custDataLst>
            </p:nvPr>
          </p:nvCxnSpPr>
          <p:spPr>
            <a:xfrm>
              <a:off x="5000628" y="1044515"/>
              <a:ext cx="531719"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5214942" y="1528858"/>
              <a:ext cx="1285884"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u</a:t>
              </a:r>
            </a:p>
          </p:txBody>
        </p:sp>
        <p:cxnSp>
          <p:nvCxnSpPr>
            <p:cNvPr id="15" name="直接箭头连接符 14"/>
            <p:cNvCxnSpPr/>
            <p:nvPr>
              <p:custDataLst>
                <p:tags r:id="rId14"/>
              </p:custDataLst>
            </p:nvPr>
          </p:nvCxnSpPr>
          <p:spPr>
            <a:xfrm rot="16200000" flipV="1">
              <a:off x="5540832" y="1365986"/>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stCxn id="7" idx="6"/>
              <a:endCxn id="8" idx="2"/>
            </p:cNvCxnSpPr>
            <p:nvPr/>
          </p:nvCxnSpPr>
          <p:spPr>
            <a:xfrm>
              <a:off x="2500298" y="1044515"/>
              <a:ext cx="2174793" cy="1588"/>
            </a:xfrm>
            <a:prstGeom prst="straightConnector1">
              <a:avLst/>
            </a:prstGeom>
            <a:ln w="19050">
              <a:solidFill>
                <a:srgbClr val="7030A0"/>
              </a:solidFill>
              <a:prstDash val="dash"/>
              <a:tailEnd type="arrow"/>
            </a:ln>
          </p:spPr>
          <p:style>
            <a:lnRef idx="2">
              <a:schemeClr val="dk1"/>
            </a:lnRef>
            <a:fillRef idx="0">
              <a:schemeClr val="dk1"/>
            </a:fillRef>
            <a:effectRef idx="1">
              <a:schemeClr val="dk1"/>
            </a:effectRef>
            <a:fontRef idx="minor">
              <a:schemeClr val="tx1"/>
            </a:fontRef>
          </p:style>
        </p:cxnSp>
        <p:sp>
          <p:nvSpPr>
            <p:cNvPr id="16" name="Oval 12"/>
            <p:cNvSpPr>
              <a:spLocks noChangeArrowheads="1"/>
            </p:cNvSpPr>
            <p:nvPr>
              <p:custDataLst>
                <p:tags r:id="rId15"/>
              </p:custDataLst>
            </p:nvPr>
          </p:nvSpPr>
          <p:spPr bwMode="auto">
            <a:xfrm>
              <a:off x="3389207" y="867280"/>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a</a:t>
              </a:r>
            </a:p>
          </p:txBody>
        </p:sp>
      </p:grpSp>
      <p:sp>
        <p:nvSpPr>
          <p:cNvPr id="22" name="TextBox 21"/>
          <p:cNvSpPr txBox="1"/>
          <p:nvPr/>
        </p:nvSpPr>
        <p:spPr>
          <a:xfrm>
            <a:off x="5934395" y="3389569"/>
            <a:ext cx="5214974" cy="758190"/>
          </a:xfrm>
          <a:prstGeom prst="rect">
            <a:avLst/>
          </a:prstGeom>
          <a:noFill/>
        </p:spPr>
        <p:txBody>
          <a:bodyPr wrap="square" rtlCol="0">
            <a:spAutoFit/>
          </a:bodyPr>
          <a:lstStyle/>
          <a:p>
            <a:pPr>
              <a:lnSpc>
                <a:spcPts val="26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假设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是</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到</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的最短路径</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a:lnSpc>
                <a:spcPts val="26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但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不是</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到</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u</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的最短路径</a:t>
            </a:r>
          </a:p>
        </p:txBody>
      </p:sp>
      <p:grpSp>
        <p:nvGrpSpPr>
          <p:cNvPr id="25" name="组合 24"/>
          <p:cNvGrpSpPr/>
          <p:nvPr/>
        </p:nvGrpSpPr>
        <p:grpSpPr>
          <a:xfrm>
            <a:off x="6077272" y="4720255"/>
            <a:ext cx="4326065" cy="1204398"/>
            <a:chOff x="2174761" y="867280"/>
            <a:chExt cx="4326065" cy="1204398"/>
          </a:xfrm>
        </p:grpSpPr>
        <p:sp>
          <p:nvSpPr>
            <p:cNvPr id="26" name="Oval 12"/>
            <p:cNvSpPr>
              <a:spLocks noChangeArrowheads="1"/>
            </p:cNvSpPr>
            <p:nvPr>
              <p:custDataLst>
                <p:tags r:id="rId2"/>
              </p:custDataLst>
            </p:nvPr>
          </p:nvSpPr>
          <p:spPr bwMode="auto">
            <a:xfrm>
              <a:off x="2174761" y="867280"/>
              <a:ext cx="325537" cy="354470"/>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27" name="Oval 12"/>
            <p:cNvSpPr>
              <a:spLocks noChangeArrowheads="1"/>
            </p:cNvSpPr>
            <p:nvPr>
              <p:custDataLst>
                <p:tags r:id="rId3"/>
              </p:custDataLst>
            </p:nvPr>
          </p:nvSpPr>
          <p:spPr bwMode="auto">
            <a:xfrm>
              <a:off x="4675091" y="867280"/>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u</a:t>
              </a:r>
            </a:p>
          </p:txBody>
        </p:sp>
        <p:sp>
          <p:nvSpPr>
            <p:cNvPr id="28" name="Oval 12"/>
            <p:cNvSpPr>
              <a:spLocks noChangeArrowheads="1"/>
            </p:cNvSpPr>
            <p:nvPr>
              <p:custDataLst>
                <p:tags r:id="rId4"/>
              </p:custDataLst>
            </p:nvPr>
          </p:nvSpPr>
          <p:spPr bwMode="auto">
            <a:xfrm>
              <a:off x="5532347" y="867280"/>
              <a:ext cx="325537" cy="35447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29" name="直接箭头连接符 28"/>
            <p:cNvCxnSpPr>
              <a:stCxn id="27" idx="6"/>
              <a:endCxn id="28" idx="2"/>
            </p:cNvCxnSpPr>
            <p:nvPr>
              <p:custDataLst>
                <p:tags r:id="rId5"/>
              </p:custDataLst>
            </p:nvPr>
          </p:nvCxnSpPr>
          <p:spPr>
            <a:xfrm>
              <a:off x="5000628" y="1044515"/>
              <a:ext cx="531719"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214942" y="1528858"/>
              <a:ext cx="1285884"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u</a:t>
              </a:r>
            </a:p>
          </p:txBody>
        </p:sp>
        <p:cxnSp>
          <p:nvCxnSpPr>
            <p:cNvPr id="31" name="直接箭头连接符 30"/>
            <p:cNvCxnSpPr/>
            <p:nvPr>
              <p:custDataLst>
                <p:tags r:id="rId6"/>
              </p:custDataLst>
            </p:nvPr>
          </p:nvCxnSpPr>
          <p:spPr>
            <a:xfrm rot="16200000" flipV="1">
              <a:off x="5540832" y="1365986"/>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32" name="任意多边形 31"/>
            <p:cNvSpPr/>
            <p:nvPr>
              <p:custDataLst>
                <p:tags r:id="rId7"/>
              </p:custDataLst>
            </p:nvPr>
          </p:nvSpPr>
          <p:spPr>
            <a:xfrm>
              <a:off x="2459903" y="1157760"/>
              <a:ext cx="2240782" cy="735323"/>
            </a:xfrm>
            <a:custGeom>
              <a:avLst/>
              <a:gdLst>
                <a:gd name="connsiteX0" fmla="*/ 0 w 2240782"/>
                <a:gd name="connsiteY0" fmla="*/ 0 h 504092"/>
                <a:gd name="connsiteX1" fmla="*/ 472273 w 2240782"/>
                <a:gd name="connsiteY1" fmla="*/ 211015 h 504092"/>
                <a:gd name="connsiteX2" fmla="*/ 914400 w 2240782"/>
                <a:gd name="connsiteY2" fmla="*/ 391885 h 504092"/>
                <a:gd name="connsiteX3" fmla="*/ 1286189 w 2240782"/>
                <a:gd name="connsiteY3" fmla="*/ 442127 h 504092"/>
                <a:gd name="connsiteX4" fmla="*/ 2240782 w 2240782"/>
                <a:gd name="connsiteY4" fmla="*/ 20096 h 504092"/>
                <a:gd name="connsiteX0-1" fmla="*/ 0 w 2240782"/>
                <a:gd name="connsiteY0-2" fmla="*/ 0 h 738123"/>
                <a:gd name="connsiteX1-3" fmla="*/ 472273 w 2240782"/>
                <a:gd name="connsiteY1-4" fmla="*/ 211015 h 738123"/>
                <a:gd name="connsiteX2-5" fmla="*/ 786428 w 2240782"/>
                <a:gd name="connsiteY2-6" fmla="*/ 699604 h 738123"/>
                <a:gd name="connsiteX3-7" fmla="*/ 1286189 w 2240782"/>
                <a:gd name="connsiteY3-8" fmla="*/ 442127 h 738123"/>
                <a:gd name="connsiteX4-9" fmla="*/ 2240782 w 2240782"/>
                <a:gd name="connsiteY4-10" fmla="*/ 20096 h 738123"/>
                <a:gd name="connsiteX0-11" fmla="*/ 0 w 2240782"/>
                <a:gd name="connsiteY0-12" fmla="*/ 0 h 704316"/>
                <a:gd name="connsiteX1-13" fmla="*/ 357800 w 2240782"/>
                <a:gd name="connsiteY1-14" fmla="*/ 413852 h 704316"/>
                <a:gd name="connsiteX2-15" fmla="*/ 786428 w 2240782"/>
                <a:gd name="connsiteY2-16" fmla="*/ 699604 h 704316"/>
                <a:gd name="connsiteX3-17" fmla="*/ 1286189 w 2240782"/>
                <a:gd name="connsiteY3-18" fmla="*/ 442127 h 704316"/>
                <a:gd name="connsiteX4-19" fmla="*/ 2240782 w 2240782"/>
                <a:gd name="connsiteY4-20" fmla="*/ 20096 h 704316"/>
                <a:gd name="connsiteX0-21" fmla="*/ 0 w 2240782"/>
                <a:gd name="connsiteY0-22" fmla="*/ 0 h 741417"/>
                <a:gd name="connsiteX1-23" fmla="*/ 357800 w 2240782"/>
                <a:gd name="connsiteY1-24" fmla="*/ 413852 h 741417"/>
                <a:gd name="connsiteX2-25" fmla="*/ 786428 w 2240782"/>
                <a:gd name="connsiteY2-26" fmla="*/ 699604 h 741417"/>
                <a:gd name="connsiteX3-27" fmla="*/ 1429370 w 2240782"/>
                <a:gd name="connsiteY3-28" fmla="*/ 628166 h 741417"/>
                <a:gd name="connsiteX4-29" fmla="*/ 2240782 w 2240782"/>
                <a:gd name="connsiteY4-30" fmla="*/ 20096 h 741417"/>
                <a:gd name="connsiteX0-31" fmla="*/ 0 w 2240782"/>
                <a:gd name="connsiteY0-32" fmla="*/ 0 h 735323"/>
                <a:gd name="connsiteX1-33" fmla="*/ 357800 w 2240782"/>
                <a:gd name="connsiteY1-34" fmla="*/ 413852 h 735323"/>
                <a:gd name="connsiteX2-35" fmla="*/ 786428 w 2240782"/>
                <a:gd name="connsiteY2-36" fmla="*/ 699604 h 735323"/>
                <a:gd name="connsiteX3-37" fmla="*/ 1429370 w 2240782"/>
                <a:gd name="connsiteY3-38" fmla="*/ 628166 h 735323"/>
                <a:gd name="connsiteX4-39" fmla="*/ 1929436 w 2240782"/>
                <a:gd name="connsiteY4-40" fmla="*/ 342414 h 735323"/>
                <a:gd name="connsiteX5" fmla="*/ 2240782 w 2240782"/>
                <a:gd name="connsiteY5" fmla="*/ 20096 h 7353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240782" h="735323">
                  <a:moveTo>
                    <a:pt x="0" y="0"/>
                  </a:moveTo>
                  <a:lnTo>
                    <a:pt x="357800" y="413852"/>
                  </a:lnTo>
                  <a:cubicBezTo>
                    <a:pt x="510200" y="479166"/>
                    <a:pt x="607833" y="663885"/>
                    <a:pt x="786428" y="699604"/>
                  </a:cubicBezTo>
                  <a:cubicBezTo>
                    <a:pt x="965023" y="735323"/>
                    <a:pt x="1238869" y="687698"/>
                    <a:pt x="1429370" y="628166"/>
                  </a:cubicBezTo>
                  <a:cubicBezTo>
                    <a:pt x="1619871" y="568634"/>
                    <a:pt x="1794201" y="443759"/>
                    <a:pt x="1929436" y="342414"/>
                  </a:cubicBezTo>
                  <a:cubicBezTo>
                    <a:pt x="2064671" y="241069"/>
                    <a:pt x="2170444" y="66988"/>
                    <a:pt x="2240782" y="20096"/>
                  </a:cubicBezTo>
                </a:path>
              </a:pathLst>
            </a:cu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33" name="Oval 12"/>
            <p:cNvSpPr>
              <a:spLocks noChangeArrowheads="1"/>
            </p:cNvSpPr>
            <p:nvPr>
              <p:custDataLst>
                <p:tags r:id="rId8"/>
              </p:custDataLst>
            </p:nvPr>
          </p:nvSpPr>
          <p:spPr bwMode="auto">
            <a:xfrm>
              <a:off x="3349422" y="1717208"/>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b</a:t>
              </a:r>
            </a:p>
          </p:txBody>
        </p:sp>
        <p:cxnSp>
          <p:nvCxnSpPr>
            <p:cNvPr id="34" name="直接箭头连接符 33"/>
            <p:cNvCxnSpPr>
              <a:stCxn id="26" idx="6"/>
              <a:endCxn id="27" idx="2"/>
            </p:cNvCxnSpPr>
            <p:nvPr/>
          </p:nvCxnSpPr>
          <p:spPr>
            <a:xfrm>
              <a:off x="2500298" y="1044515"/>
              <a:ext cx="2174793" cy="1588"/>
            </a:xfrm>
            <a:prstGeom prst="straightConnector1">
              <a:avLst/>
            </a:prstGeom>
            <a:ln w="19050">
              <a:solidFill>
                <a:srgbClr val="7030A0"/>
              </a:solidFill>
              <a:prstDash val="dash"/>
              <a:tailEnd type="arrow"/>
            </a:ln>
          </p:spPr>
          <p:style>
            <a:lnRef idx="2">
              <a:schemeClr val="dk1"/>
            </a:lnRef>
            <a:fillRef idx="0">
              <a:schemeClr val="dk1"/>
            </a:fillRef>
            <a:effectRef idx="1">
              <a:schemeClr val="dk1"/>
            </a:effectRef>
            <a:fontRef idx="minor">
              <a:schemeClr val="tx1"/>
            </a:fontRef>
          </p:style>
        </p:cxnSp>
        <p:sp>
          <p:nvSpPr>
            <p:cNvPr id="35" name="Oval 12"/>
            <p:cNvSpPr>
              <a:spLocks noChangeArrowheads="1"/>
            </p:cNvSpPr>
            <p:nvPr>
              <p:custDataLst>
                <p:tags r:id="rId9"/>
              </p:custDataLst>
            </p:nvPr>
          </p:nvSpPr>
          <p:spPr bwMode="auto">
            <a:xfrm>
              <a:off x="3389207" y="867280"/>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a</a:t>
              </a:r>
            </a:p>
          </p:txBody>
        </p:sp>
      </p:grpSp>
      <p:sp>
        <p:nvSpPr>
          <p:cNvPr id="37" name="任意多边形 36"/>
          <p:cNvSpPr/>
          <p:nvPr>
            <p:custDataLst>
              <p:tags r:id="rId1"/>
            </p:custDataLst>
          </p:nvPr>
        </p:nvSpPr>
        <p:spPr>
          <a:xfrm>
            <a:off x="6303222" y="4962897"/>
            <a:ext cx="3135086" cy="971805"/>
          </a:xfrm>
          <a:custGeom>
            <a:avLst/>
            <a:gdLst>
              <a:gd name="connsiteX0" fmla="*/ 0 w 3135086"/>
              <a:gd name="connsiteY0" fmla="*/ 139003 h 976365"/>
              <a:gd name="connsiteX1" fmla="*/ 281354 w 3135086"/>
              <a:gd name="connsiteY1" fmla="*/ 460550 h 976365"/>
              <a:gd name="connsiteX2" fmla="*/ 612950 w 3135086"/>
              <a:gd name="connsiteY2" fmla="*/ 762001 h 976365"/>
              <a:gd name="connsiteX3" fmla="*/ 1366576 w 3135086"/>
              <a:gd name="connsiteY3" fmla="*/ 892629 h 976365"/>
              <a:gd name="connsiteX4" fmla="*/ 2361363 w 3135086"/>
              <a:gd name="connsiteY4" fmla="*/ 259583 h 976365"/>
              <a:gd name="connsiteX5" fmla="*/ 2471895 w 3135086"/>
              <a:gd name="connsiteY5" fmla="*/ 38519 h 976365"/>
              <a:gd name="connsiteX6" fmla="*/ 3135086 w 3135086"/>
              <a:gd name="connsiteY6" fmla="*/ 28471 h 976365"/>
              <a:gd name="connsiteX0-1" fmla="*/ 0 w 3135086"/>
              <a:gd name="connsiteY0-2" fmla="*/ 150544 h 976365"/>
              <a:gd name="connsiteX1-3" fmla="*/ 281354 w 3135086"/>
              <a:gd name="connsiteY1-4" fmla="*/ 472091 h 976365"/>
              <a:gd name="connsiteX2-5" fmla="*/ 612950 w 3135086"/>
              <a:gd name="connsiteY2-6" fmla="*/ 773542 h 976365"/>
              <a:gd name="connsiteX3-7" fmla="*/ 1366576 w 3135086"/>
              <a:gd name="connsiteY3-8" fmla="*/ 904170 h 976365"/>
              <a:gd name="connsiteX4-9" fmla="*/ 2274379 w 3135086"/>
              <a:gd name="connsiteY4-10" fmla="*/ 340371 h 976365"/>
              <a:gd name="connsiteX5-11" fmla="*/ 2471895 w 3135086"/>
              <a:gd name="connsiteY5-12" fmla="*/ 50060 h 976365"/>
              <a:gd name="connsiteX6-13" fmla="*/ 3135086 w 3135086"/>
              <a:gd name="connsiteY6-14" fmla="*/ 40012 h 976365"/>
              <a:gd name="connsiteX0-15" fmla="*/ 0 w 3135086"/>
              <a:gd name="connsiteY0-16" fmla="*/ 150544 h 976365"/>
              <a:gd name="connsiteX1-17" fmla="*/ 281354 w 3135086"/>
              <a:gd name="connsiteY1-18" fmla="*/ 472091 h 976365"/>
              <a:gd name="connsiteX2-19" fmla="*/ 612950 w 3135086"/>
              <a:gd name="connsiteY2-20" fmla="*/ 773542 h 976365"/>
              <a:gd name="connsiteX3-21" fmla="*/ 1366576 w 3135086"/>
              <a:gd name="connsiteY3-22" fmla="*/ 904170 h 976365"/>
              <a:gd name="connsiteX4-23" fmla="*/ 2274379 w 3135086"/>
              <a:gd name="connsiteY4-24" fmla="*/ 340371 h 976365"/>
              <a:gd name="connsiteX5-25" fmla="*/ 2471895 w 3135086"/>
              <a:gd name="connsiteY5-26" fmla="*/ 50060 h 976365"/>
              <a:gd name="connsiteX6-27" fmla="*/ 3135086 w 3135086"/>
              <a:gd name="connsiteY6-28" fmla="*/ 40012 h 976365"/>
              <a:gd name="connsiteX0-29" fmla="*/ 0 w 3135086"/>
              <a:gd name="connsiteY0-30" fmla="*/ 145984 h 971805"/>
              <a:gd name="connsiteX1-31" fmla="*/ 281354 w 3135086"/>
              <a:gd name="connsiteY1-32" fmla="*/ 467531 h 971805"/>
              <a:gd name="connsiteX2-33" fmla="*/ 612950 w 3135086"/>
              <a:gd name="connsiteY2-34" fmla="*/ 768982 h 971805"/>
              <a:gd name="connsiteX3-35" fmla="*/ 1366576 w 3135086"/>
              <a:gd name="connsiteY3-36" fmla="*/ 899610 h 971805"/>
              <a:gd name="connsiteX4-37" fmla="*/ 2274379 w 3135086"/>
              <a:gd name="connsiteY4-38" fmla="*/ 335811 h 971805"/>
              <a:gd name="connsiteX5-39" fmla="*/ 2560131 w 3135086"/>
              <a:gd name="connsiteY5-40" fmla="*/ 50060 h 971805"/>
              <a:gd name="connsiteX6-41" fmla="*/ 3135086 w 3135086"/>
              <a:gd name="connsiteY6-42" fmla="*/ 35452 h 9718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135086" h="971805">
                <a:moveTo>
                  <a:pt x="0" y="145984"/>
                </a:moveTo>
                <a:cubicBezTo>
                  <a:pt x="89598" y="254841"/>
                  <a:pt x="179196" y="363698"/>
                  <a:pt x="281354" y="467531"/>
                </a:cubicBezTo>
                <a:cubicBezTo>
                  <a:pt x="383512" y="571364"/>
                  <a:pt x="432080" y="696969"/>
                  <a:pt x="612950" y="768982"/>
                </a:cubicBezTo>
                <a:cubicBezTo>
                  <a:pt x="793820" y="840995"/>
                  <a:pt x="1089671" y="971805"/>
                  <a:pt x="1366576" y="899610"/>
                </a:cubicBezTo>
                <a:cubicBezTo>
                  <a:pt x="1643481" y="827415"/>
                  <a:pt x="2018568" y="567491"/>
                  <a:pt x="2274379" y="335811"/>
                </a:cubicBezTo>
                <a:cubicBezTo>
                  <a:pt x="2458599" y="193459"/>
                  <a:pt x="2416680" y="100120"/>
                  <a:pt x="2560131" y="50060"/>
                </a:cubicBezTo>
                <a:cubicBezTo>
                  <a:pt x="2703582" y="0"/>
                  <a:pt x="2867967" y="21216"/>
                  <a:pt x="3135086" y="35452"/>
                </a:cubicBezTo>
              </a:path>
            </a:pathLst>
          </a:custGeom>
          <a:ln w="28575">
            <a:solidFill>
              <a:schemeClr val="accent1"/>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38" name="TextBox 37"/>
          <p:cNvSpPr txBox="1"/>
          <p:nvPr/>
        </p:nvSpPr>
        <p:spPr>
          <a:xfrm>
            <a:off x="6220147" y="6006139"/>
            <a:ext cx="3500462"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该路径更短，与假设矛盾！</a:t>
            </a:r>
          </a:p>
        </p:txBody>
      </p:sp>
      <p:sp>
        <p:nvSpPr>
          <p:cNvPr id="40" name="文本框 39"/>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41"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
        <p:nvSpPr>
          <p:cNvPr id="42" name="TextBox 7"/>
          <p:cNvSpPr txBox="1"/>
          <p:nvPr/>
        </p:nvSpPr>
        <p:spPr>
          <a:xfrm>
            <a:off x="1381092" y="1489938"/>
            <a:ext cx="1362108"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rPr>
              <a:t>证 明</a:t>
            </a:r>
          </a:p>
        </p:txBody>
      </p:sp>
      <p:pic>
        <p:nvPicPr>
          <p:cNvPr id="3" name="图片 2" descr="卡通人物&#10;&#10;描述已自动生成"/>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55924" y="1801345"/>
            <a:ext cx="3367088" cy="4648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strips(upRight)">
                                      <p:cBhvr>
                                        <p:cTn id="34" dur="500"/>
                                        <p:tgtEl>
                                          <p:spTgt spid="37"/>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7" grpId="0" bldLvl="0" animBg="1"/>
      <p:bldP spid="38" grpId="0"/>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1"/>
            </p:custDataLst>
          </p:nvPr>
        </p:nvSpPr>
        <p:spPr>
          <a:xfrm>
            <a:off x="1440086" y="1988457"/>
            <a:ext cx="10122796" cy="3370580"/>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charset="-122"/>
                <a:ea typeface="微软雅黑" panose="020B0503020204020204" charset="-122"/>
              </a:rPr>
              <a:t>从一顶点到另一顶点存在着一条路径</a:t>
            </a:r>
            <a:r>
              <a:rPr lang="zh-CN" altLang="en-US">
                <a:solidFill>
                  <a:srgbClr val="000000"/>
                </a:solidFill>
                <a:latin typeface="微软雅黑" panose="020B0503020204020204" charset="-122"/>
                <a:ea typeface="微软雅黑" panose="020B0503020204020204" charset="-122"/>
              </a:rPr>
              <a:t>时</a:t>
            </a:r>
            <a:r>
              <a:rPr lang="zh-CN" altLang="zh-CN">
                <a:solidFill>
                  <a:srgbClr val="000000"/>
                </a:solidFill>
                <a:latin typeface="微软雅黑" panose="020B0503020204020204" charset="-122"/>
                <a:ea typeface="微软雅黑" panose="020B0503020204020204" charset="-122"/>
              </a:rPr>
              <a:t>，称该路径长度为该路径上所经过的边的数目，它等于该路径上的顶点数减</a:t>
            </a:r>
            <a:r>
              <a:rPr lang="en-US" altLang="zh-CN">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r>
              <a:rPr lang="zh-CN" altLang="zh-CN">
                <a:solidFill>
                  <a:srgbClr val="000000"/>
                </a:solidFill>
                <a:latin typeface="微软雅黑" panose="020B0503020204020204" charset="-122"/>
                <a:ea typeface="微软雅黑" panose="020B0503020204020204" charset="-122"/>
              </a:rPr>
              <a:t>从一顶点到另一顶点可能存在着多条路径，每条路径上所经过的边数可能不同，即路径长度不同，把路径长度最短（即经过的边数最少）的那条路径叫做最短路径，其路径长度称为最短路径长度或最短距离。</a:t>
            </a:r>
          </a:p>
        </p:txBody>
      </p:sp>
      <p:sp>
        <p:nvSpPr>
          <p:cNvPr id="8" name="TextBox 7"/>
          <p:cNvSpPr txBox="1"/>
          <p:nvPr/>
        </p:nvSpPr>
        <p:spPr>
          <a:xfrm>
            <a:off x="1381092" y="1489938"/>
            <a:ext cx="1362108"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rPr>
              <a:t>不带权图</a:t>
            </a:r>
            <a:endParaRPr lang="zh-CN" altLang="zh-CN" sz="2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9" name="TextBox 8"/>
          <p:cNvSpPr txBox="1"/>
          <p:nvPr/>
        </p:nvSpPr>
        <p:spPr>
          <a:xfrm>
            <a:off x="4213519" y="6114682"/>
            <a:ext cx="4357718"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采用广度优先遍历可以求最短路径</a:t>
            </a:r>
          </a:p>
        </p:txBody>
      </p:sp>
      <p:sp>
        <p:nvSpPr>
          <p:cNvPr id="10" name="上箭头 9"/>
          <p:cNvSpPr/>
          <p:nvPr>
            <p:custDataLst>
              <p:tags r:id="rId2"/>
            </p:custDataLst>
          </p:nvPr>
        </p:nvSpPr>
        <p:spPr>
          <a:xfrm>
            <a:off x="5999469" y="5614616"/>
            <a:ext cx="285752" cy="357190"/>
          </a:xfrm>
          <a:prstGeom prst="upArrow">
            <a:avLst/>
          </a:prstGeom>
          <a:solidFill>
            <a:schemeClr val="accent3"/>
          </a:solidFill>
          <a:ln>
            <a:noFill/>
            <a:tailEnd type="none"/>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lt1"/>
              </a:solidFill>
            </a:endParaRPr>
          </a:p>
        </p:txBody>
      </p:sp>
      <p:sp>
        <p:nvSpPr>
          <p:cNvPr id="11" name="文本框 1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3"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7.6.1 </a:t>
            </a:r>
            <a:r>
              <a:rPr lang="zh-CN" altLang="en-US">
                <a:solidFill>
                  <a:srgbClr val="000000"/>
                </a:solidFill>
                <a:latin typeface="微软雅黑" panose="020B0503020204020204" charset="-122"/>
                <a:ea typeface="微软雅黑" panose="020B0503020204020204" charset="-122"/>
              </a:rPr>
              <a:t>最短路径的概念</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p:bldP spid="10" grpId="0" bldLvl="0" animBg="1"/>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12"/>
          <p:cNvSpPr>
            <a:spLocks noChangeArrowheads="1"/>
          </p:cNvSpPr>
          <p:nvPr>
            <p:custDataLst>
              <p:tags r:id="rId1"/>
            </p:custDataLst>
          </p:nvPr>
        </p:nvSpPr>
        <p:spPr bwMode="auto">
          <a:xfrm>
            <a:off x="1901770" y="2298895"/>
            <a:ext cx="325537" cy="354470"/>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7" name="Oval 12"/>
          <p:cNvSpPr>
            <a:spLocks noChangeArrowheads="1"/>
          </p:cNvSpPr>
          <p:nvPr>
            <p:custDataLst>
              <p:tags r:id="rId2"/>
            </p:custDataLst>
          </p:nvPr>
        </p:nvSpPr>
        <p:spPr bwMode="auto">
          <a:xfrm>
            <a:off x="4759290" y="2298895"/>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u</a:t>
            </a:r>
          </a:p>
        </p:txBody>
      </p:sp>
      <p:sp>
        <p:nvSpPr>
          <p:cNvPr id="8" name="Oval 12"/>
          <p:cNvSpPr>
            <a:spLocks noChangeArrowheads="1"/>
          </p:cNvSpPr>
          <p:nvPr>
            <p:custDataLst>
              <p:tags r:id="rId3"/>
            </p:custDataLst>
          </p:nvPr>
        </p:nvSpPr>
        <p:spPr bwMode="auto">
          <a:xfrm>
            <a:off x="6076827" y="2298895"/>
            <a:ext cx="325537" cy="35447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9" name="直接箭头连接符 8"/>
          <p:cNvCxnSpPr>
            <a:stCxn id="7" idx="6"/>
            <a:endCxn id="8" idx="2"/>
          </p:cNvCxnSpPr>
          <p:nvPr>
            <p:custDataLst>
              <p:tags r:id="rId4"/>
            </p:custDataLst>
          </p:nvPr>
        </p:nvCxnSpPr>
        <p:spPr>
          <a:xfrm>
            <a:off x="5084826" y="2476130"/>
            <a:ext cx="99200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0" name="直接箭头连接符 9"/>
          <p:cNvCxnSpPr>
            <a:stCxn id="6" idx="6"/>
            <a:endCxn id="15" idx="2"/>
          </p:cNvCxnSpPr>
          <p:nvPr>
            <p:custDataLst>
              <p:tags r:id="rId5"/>
            </p:custDataLst>
          </p:nvPr>
        </p:nvCxnSpPr>
        <p:spPr>
          <a:xfrm>
            <a:off x="2227307" y="2476130"/>
            <a:ext cx="1031785" cy="1115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759421" y="2960473"/>
            <a:ext cx="1285884"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u</a:t>
            </a:r>
          </a:p>
        </p:txBody>
      </p:sp>
      <p:cxnSp>
        <p:nvCxnSpPr>
          <p:cNvPr id="14" name="直接箭头连接符 13"/>
          <p:cNvCxnSpPr/>
          <p:nvPr>
            <p:custDataLst>
              <p:tags r:id="rId6"/>
            </p:custDataLst>
          </p:nvPr>
        </p:nvCxnSpPr>
        <p:spPr>
          <a:xfrm rot="16200000" flipV="1">
            <a:off x="6105407" y="2797601"/>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5" name="Oval 12"/>
          <p:cNvSpPr>
            <a:spLocks noChangeArrowheads="1"/>
          </p:cNvSpPr>
          <p:nvPr>
            <p:custDataLst>
              <p:tags r:id="rId7"/>
            </p:custDataLst>
          </p:nvPr>
        </p:nvSpPr>
        <p:spPr bwMode="auto">
          <a:xfrm>
            <a:off x="3259092" y="2310045"/>
            <a:ext cx="325537" cy="35447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w</a:t>
            </a:r>
          </a:p>
        </p:txBody>
      </p:sp>
      <p:cxnSp>
        <p:nvCxnSpPr>
          <p:cNvPr id="16" name="直接箭头连接符 15"/>
          <p:cNvCxnSpPr>
            <a:stCxn id="15" idx="6"/>
            <a:endCxn id="7" idx="2"/>
          </p:cNvCxnSpPr>
          <p:nvPr>
            <p:custDataLst>
              <p:tags r:id="rId8"/>
            </p:custDataLst>
          </p:nvPr>
        </p:nvCxnSpPr>
        <p:spPr>
          <a:xfrm flipV="1">
            <a:off x="3584629" y="2476130"/>
            <a:ext cx="1174661" cy="1115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4443393" y="2963193"/>
            <a:ext cx="1285884"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w</a:t>
            </a:r>
          </a:p>
        </p:txBody>
      </p:sp>
      <p:cxnSp>
        <p:nvCxnSpPr>
          <p:cNvPr id="22" name="直接箭头连接符 21"/>
          <p:cNvCxnSpPr/>
          <p:nvPr>
            <p:custDataLst>
              <p:tags r:id="rId9"/>
            </p:custDataLst>
          </p:nvPr>
        </p:nvCxnSpPr>
        <p:spPr>
          <a:xfrm rot="16200000" flipV="1">
            <a:off x="4789379" y="2800321"/>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942093" y="2973241"/>
            <a:ext cx="1285884"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w</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v</a:t>
            </a:r>
          </a:p>
        </p:txBody>
      </p:sp>
      <p:cxnSp>
        <p:nvCxnSpPr>
          <p:cNvPr id="24" name="直接箭头连接符 23"/>
          <p:cNvCxnSpPr/>
          <p:nvPr>
            <p:custDataLst>
              <p:tags r:id="rId10"/>
            </p:custDataLst>
          </p:nvPr>
        </p:nvCxnSpPr>
        <p:spPr>
          <a:xfrm rot="16200000" flipV="1">
            <a:off x="3288079" y="2810369"/>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473141" y="2953146"/>
            <a:ext cx="1418712"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endParaRPr lang="en-US" altLang="zh-CN" sz="1600" i="1">
              <a:solidFill>
                <a:srgbClr val="000000"/>
              </a:solidFill>
              <a:latin typeface="微软雅黑" panose="020B0503020204020204" charset="-122"/>
              <a:ea typeface="微软雅黑" panose="020B0503020204020204" charset="-122"/>
              <a:cs typeface="Consolas" panose="020B0609020204030204" pitchFamily="49" charset="0"/>
            </a:endParaRPr>
          </a:p>
        </p:txBody>
      </p:sp>
      <p:cxnSp>
        <p:nvCxnSpPr>
          <p:cNvPr id="26" name="直接箭头连接符 25"/>
          <p:cNvCxnSpPr/>
          <p:nvPr>
            <p:custDataLst>
              <p:tags r:id="rId11"/>
            </p:custDataLst>
          </p:nvPr>
        </p:nvCxnSpPr>
        <p:spPr>
          <a:xfrm rot="16200000" flipV="1">
            <a:off x="1951955" y="2790274"/>
            <a:ext cx="288472"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427260" y="4801803"/>
            <a:ext cx="3143272" cy="1091565"/>
          </a:xfrm>
          <a:prstGeom prst="rect">
            <a:avLst/>
          </a:prstGeom>
          <a:noFill/>
        </p:spPr>
        <p:txBody>
          <a:bodyPr wrap="square" rtlCol="0">
            <a:spAutoFit/>
          </a:bodyPr>
          <a:lstStyle/>
          <a:p>
            <a:pPr>
              <a:lnSpc>
                <a:spcPts val="26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u</a:t>
            </a:r>
          </a:p>
          <a:p>
            <a:pPr>
              <a:lnSpc>
                <a:spcPts val="26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w</a:t>
            </a:r>
          </a:p>
          <a:p>
            <a:pPr>
              <a:lnSpc>
                <a:spcPts val="26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w</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（到源点为止）</a:t>
            </a:r>
          </a:p>
        </p:txBody>
      </p:sp>
      <p:grpSp>
        <p:nvGrpSpPr>
          <p:cNvPr id="33" name="组合 32"/>
          <p:cNvGrpSpPr/>
          <p:nvPr/>
        </p:nvGrpSpPr>
        <p:grpSpPr>
          <a:xfrm>
            <a:off x="4641969" y="5016117"/>
            <a:ext cx="3901411" cy="706755"/>
            <a:chOff x="4357686" y="3500438"/>
            <a:chExt cx="3286148" cy="706755"/>
          </a:xfrm>
        </p:grpSpPr>
        <p:sp>
          <p:nvSpPr>
            <p:cNvPr id="30" name="右箭头 29"/>
            <p:cNvSpPr/>
            <p:nvPr>
              <p:custDataLst>
                <p:tags r:id="rId12"/>
              </p:custDataLst>
            </p:nvPr>
          </p:nvSpPr>
          <p:spPr>
            <a:xfrm>
              <a:off x="4357686" y="3714752"/>
              <a:ext cx="500066" cy="285752"/>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solidFill>
                  <a:srgbClr val="525252"/>
                </a:solidFill>
              </a:endParaRPr>
            </a:p>
          </p:txBody>
        </p:sp>
        <p:sp>
          <p:nvSpPr>
            <p:cNvPr id="31" name="TextBox 30"/>
            <p:cNvSpPr txBox="1"/>
            <p:nvPr/>
          </p:nvSpPr>
          <p:spPr>
            <a:xfrm>
              <a:off x="5072066" y="3500438"/>
              <a:ext cx="2571768" cy="706755"/>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逆路径：</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 u w v</a:t>
              </a:r>
            </a:p>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反向：</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w</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u</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 </a:t>
              </a:r>
            </a:p>
          </p:txBody>
        </p:sp>
      </p:grpSp>
      <p:sp>
        <p:nvSpPr>
          <p:cNvPr id="35" name="文本框 34"/>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36"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
        <p:nvSpPr>
          <p:cNvPr id="37" name="TextBox 7"/>
          <p:cNvSpPr txBox="1"/>
          <p:nvPr/>
        </p:nvSpPr>
        <p:spPr>
          <a:xfrm>
            <a:off x="1381092" y="1489938"/>
            <a:ext cx="1362108" cy="398780"/>
          </a:xfrm>
          <a:prstGeom prst="rect">
            <a:avLst/>
          </a:prstGeom>
          <a:noFill/>
        </p:spPr>
        <p:txBody>
          <a:bodyPr wrap="square" rtlCol="0">
            <a:spAutoFit/>
          </a:bodyPr>
          <a:lstStyle/>
          <a:p>
            <a:r>
              <a:rPr lang="en-US" altLang="zh-CN" sz="2000">
                <a:solidFill>
                  <a:srgbClr val="000000"/>
                </a:solidFill>
                <a:latin typeface="微软雅黑" panose="020B0503020204020204" charset="-122"/>
                <a:ea typeface="微软雅黑" panose="020B0503020204020204" charset="-122"/>
              </a:rPr>
              <a:t>path</a:t>
            </a:r>
            <a:r>
              <a:rPr lang="zh-CN" altLang="en-US" sz="2000">
                <a:solidFill>
                  <a:srgbClr val="000000"/>
                </a:solidFill>
                <a:latin typeface="微软雅黑" panose="020B0503020204020204" charset="-122"/>
                <a:ea typeface="微软雅黑" panose="020B0503020204020204" charset="-122"/>
              </a:rPr>
              <a:t>表示</a:t>
            </a:r>
          </a:p>
        </p:txBody>
      </p:sp>
      <p:sp>
        <p:nvSpPr>
          <p:cNvPr id="38" name="TextBox 7"/>
          <p:cNvSpPr txBox="1"/>
          <p:nvPr/>
        </p:nvSpPr>
        <p:spPr>
          <a:xfrm>
            <a:off x="1381092" y="4064598"/>
            <a:ext cx="2846885"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rPr>
              <a:t>由</a:t>
            </a:r>
            <a:r>
              <a:rPr lang="en-US" altLang="zh-CN" sz="2000">
                <a:solidFill>
                  <a:srgbClr val="000000"/>
                </a:solidFill>
                <a:latin typeface="微软雅黑" panose="020B0503020204020204" charset="-122"/>
                <a:ea typeface="微软雅黑" panose="020B0503020204020204" charset="-122"/>
              </a:rPr>
              <a:t>path</a:t>
            </a:r>
            <a:r>
              <a:rPr lang="zh-CN" altLang="en-US" sz="2000">
                <a:solidFill>
                  <a:srgbClr val="000000"/>
                </a:solidFill>
                <a:latin typeface="微软雅黑" panose="020B0503020204020204" charset="-122"/>
                <a:ea typeface="微软雅黑" panose="020B0503020204020204" charset="-122"/>
              </a:rPr>
              <a:t>反推最短路径</a:t>
            </a:r>
          </a:p>
        </p:txBody>
      </p:sp>
      <p:pic>
        <p:nvPicPr>
          <p:cNvPr id="3" name="图片 2" descr="卡通人物&#10;&#10;描述已自动生成"/>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05523" y="1841883"/>
            <a:ext cx="3752850" cy="40290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childTnLst>
                          </p:cTn>
                        </p:par>
                        <p:par>
                          <p:cTn id="50" fill="hold">
                            <p:stCondLst>
                              <p:cond delay="1500"/>
                            </p:stCondLst>
                            <p:childTnLst>
                              <p:par>
                                <p:cTn id="51" presetID="1"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par>
                          <p:cTn id="59" fill="hold">
                            <p:stCondLst>
                              <p:cond delay="1500"/>
                            </p:stCondLst>
                            <p:childTnLst>
                              <p:par>
                                <p:cTn id="60" presetID="1"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3" grpId="0"/>
      <p:bldP spid="15" grpId="0" bldLvl="0" animBg="1"/>
      <p:bldP spid="21" grpId="0"/>
      <p:bldP spid="23" grpId="0"/>
      <p:bldP spid="25" grpId="0"/>
      <p:bldP spid="29" grpId="0"/>
      <p:bldP spid="35" grpId="0"/>
      <p:bldP spid="36"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4238613" y="1041114"/>
            <a:ext cx="3457575" cy="1951217"/>
            <a:chOff x="2714612" y="323358"/>
            <a:chExt cx="3457575" cy="1951217"/>
          </a:xfrm>
        </p:grpSpPr>
        <p:sp>
          <p:nvSpPr>
            <p:cNvPr id="27" name="Oval 5"/>
            <p:cNvSpPr>
              <a:spLocks noChangeArrowheads="1"/>
            </p:cNvSpPr>
            <p:nvPr>
              <p:custDataLst>
                <p:tags r:id="rId1"/>
              </p:custDataLst>
            </p:nvPr>
          </p:nvSpPr>
          <p:spPr bwMode="auto">
            <a:xfrm>
              <a:off x="2714612" y="1012399"/>
              <a:ext cx="288925" cy="360363"/>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med" len="lg"/>
            </a:ln>
          </p:spPr>
          <p:style>
            <a:lnRef idx="1">
              <a:schemeClr val="dk1"/>
            </a:lnRef>
            <a:fillRef idx="2">
              <a:schemeClr val="dk1"/>
            </a:fillRef>
            <a:effectRef idx="1">
              <a:schemeClr val="dk1"/>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28" name="Oval 6"/>
            <p:cNvSpPr>
              <a:spLocks noChangeArrowheads="1"/>
            </p:cNvSpPr>
            <p:nvPr>
              <p:custDataLst>
                <p:tags r:id="rId2"/>
              </p:custDataLst>
            </p:nvPr>
          </p:nvSpPr>
          <p:spPr bwMode="auto">
            <a:xfrm>
              <a:off x="3435337"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29" name="Oval 7"/>
            <p:cNvSpPr>
              <a:spLocks noChangeArrowheads="1"/>
            </p:cNvSpPr>
            <p:nvPr>
              <p:custDataLst>
                <p:tags r:id="rId3"/>
              </p:custDataLst>
            </p:nvPr>
          </p:nvSpPr>
          <p:spPr bwMode="auto">
            <a:xfrm>
              <a:off x="3506774"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30" name="Oval 8"/>
            <p:cNvSpPr>
              <a:spLocks noChangeArrowheads="1"/>
            </p:cNvSpPr>
            <p:nvPr>
              <p:custDataLst>
                <p:tags r:id="rId4"/>
              </p:custDataLst>
            </p:nvPr>
          </p:nvSpPr>
          <p:spPr bwMode="auto">
            <a:xfrm>
              <a:off x="4156062" y="10123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31" name="Oval 9"/>
            <p:cNvSpPr>
              <a:spLocks noChangeArrowheads="1"/>
            </p:cNvSpPr>
            <p:nvPr>
              <p:custDataLst>
                <p:tags r:id="rId5"/>
              </p:custDataLst>
            </p:nvPr>
          </p:nvSpPr>
          <p:spPr bwMode="auto">
            <a:xfrm>
              <a:off x="5091099"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32" name="Oval 10"/>
            <p:cNvSpPr>
              <a:spLocks noChangeArrowheads="1"/>
            </p:cNvSpPr>
            <p:nvPr>
              <p:custDataLst>
                <p:tags r:id="rId6"/>
              </p:custDataLst>
            </p:nvPr>
          </p:nvSpPr>
          <p:spPr bwMode="auto">
            <a:xfrm>
              <a:off x="5091099"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33" name="Oval 11"/>
            <p:cNvSpPr>
              <a:spLocks noChangeArrowheads="1"/>
            </p:cNvSpPr>
            <p:nvPr>
              <p:custDataLst>
                <p:tags r:id="rId7"/>
              </p:custDataLst>
            </p:nvPr>
          </p:nvSpPr>
          <p:spPr bwMode="auto">
            <a:xfrm>
              <a:off x="5883262" y="10838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34" name="Freeform 12"/>
            <p:cNvSpPr/>
            <p:nvPr>
              <p:custDataLst>
                <p:tags r:id="rId8"/>
              </p:custDataLst>
            </p:nvPr>
          </p:nvSpPr>
          <p:spPr bwMode="auto">
            <a:xfrm>
              <a:off x="2965437" y="679024"/>
              <a:ext cx="469900" cy="381000"/>
            </a:xfrm>
            <a:custGeom>
              <a:avLst/>
              <a:gdLst/>
              <a:ahLst/>
              <a:cxnLst>
                <a:cxn ang="0">
                  <a:pos x="0" y="240"/>
                </a:cxn>
                <a:cxn ang="0">
                  <a:pos x="296" y="0"/>
                </a:cxn>
              </a:cxnLst>
              <a:rect l="0" t="0" r="r" b="b"/>
              <a:pathLst>
                <a:path w="296" h="240">
                  <a:moveTo>
                    <a:pt x="0" y="240"/>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5" name="Line 13"/>
            <p:cNvSpPr>
              <a:spLocks noChangeShapeType="1"/>
            </p:cNvSpPr>
            <p:nvPr>
              <p:custDataLst>
                <p:tags r:id="rId9"/>
              </p:custDataLst>
            </p:nvPr>
          </p:nvSpPr>
          <p:spPr bwMode="auto">
            <a:xfrm>
              <a:off x="3003537" y="1228299"/>
              <a:ext cx="11525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6" name="Line 14"/>
            <p:cNvSpPr>
              <a:spLocks noChangeShapeType="1"/>
            </p:cNvSpPr>
            <p:nvPr>
              <p:custDataLst>
                <p:tags r:id="rId10"/>
              </p:custDataLst>
            </p:nvPr>
          </p:nvSpPr>
          <p:spPr bwMode="auto">
            <a:xfrm>
              <a:off x="2944799" y="1337837"/>
              <a:ext cx="574675"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7" name="Line 15"/>
            <p:cNvSpPr>
              <a:spLocks noChangeShapeType="1"/>
            </p:cNvSpPr>
            <p:nvPr>
              <p:custDataLst>
                <p:tags r:id="rId11"/>
              </p:custDataLst>
            </p:nvPr>
          </p:nvSpPr>
          <p:spPr bwMode="auto">
            <a:xfrm>
              <a:off x="3724262" y="580599"/>
              <a:ext cx="1366837"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8" name="Line 16"/>
            <p:cNvSpPr>
              <a:spLocks noChangeShapeType="1"/>
            </p:cNvSpPr>
            <p:nvPr>
              <p:custDataLst>
                <p:tags r:id="rId12"/>
              </p:custDataLst>
            </p:nvPr>
          </p:nvSpPr>
          <p:spPr bwMode="auto">
            <a:xfrm>
              <a:off x="3795699" y="1875999"/>
              <a:ext cx="12954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9" name="Freeform 17"/>
            <p:cNvSpPr/>
            <p:nvPr>
              <p:custDataLst>
                <p:tags r:id="rId13"/>
              </p:custDataLst>
            </p:nvPr>
          </p:nvSpPr>
          <p:spPr bwMode="auto">
            <a:xfrm>
              <a:off x="3737503" y="1339929"/>
              <a:ext cx="469900" cy="407987"/>
            </a:xfrm>
            <a:custGeom>
              <a:avLst/>
              <a:gdLst/>
              <a:ahLst/>
              <a:cxnLst>
                <a:cxn ang="0">
                  <a:pos x="0" y="257"/>
                </a:cxn>
                <a:cxn ang="0">
                  <a:pos x="296" y="0"/>
                </a:cxn>
              </a:cxnLst>
              <a:rect l="0" t="0" r="r" b="b"/>
              <a:pathLst>
                <a:path w="296" h="257">
                  <a:moveTo>
                    <a:pt x="0" y="257"/>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0" name="Line 18"/>
            <p:cNvSpPr>
              <a:spLocks noChangeShapeType="1"/>
            </p:cNvSpPr>
            <p:nvPr>
              <p:custDataLst>
                <p:tags r:id="rId14"/>
              </p:custDataLst>
            </p:nvPr>
          </p:nvSpPr>
          <p:spPr bwMode="auto">
            <a:xfrm>
              <a:off x="3698862" y="723474"/>
              <a:ext cx="503237" cy="36036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1" name="Freeform 19"/>
            <p:cNvSpPr/>
            <p:nvPr>
              <p:custDataLst>
                <p:tags r:id="rId15"/>
              </p:custDataLst>
            </p:nvPr>
          </p:nvSpPr>
          <p:spPr bwMode="auto">
            <a:xfrm>
              <a:off x="4451337" y="725062"/>
              <a:ext cx="639762" cy="411162"/>
            </a:xfrm>
            <a:custGeom>
              <a:avLst/>
              <a:gdLst/>
              <a:ahLst/>
              <a:cxnLst>
                <a:cxn ang="0">
                  <a:pos x="0" y="259"/>
                </a:cxn>
                <a:cxn ang="0">
                  <a:pos x="403" y="0"/>
                </a:cxn>
              </a:cxnLst>
              <a:rect l="0" t="0" r="r" b="b"/>
              <a:pathLst>
                <a:path w="403" h="259">
                  <a:moveTo>
                    <a:pt x="0" y="259"/>
                  </a:moveTo>
                  <a:lnTo>
                    <a:pt x="40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2" name="Line 20"/>
            <p:cNvSpPr>
              <a:spLocks noChangeShapeType="1"/>
            </p:cNvSpPr>
            <p:nvPr>
              <p:custDataLst>
                <p:tags r:id="rId16"/>
              </p:custDataLst>
            </p:nvPr>
          </p:nvSpPr>
          <p:spPr bwMode="auto">
            <a:xfrm>
              <a:off x="4443399" y="1299737"/>
              <a:ext cx="647700"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3" name="Line 21"/>
            <p:cNvSpPr>
              <a:spLocks noChangeShapeType="1"/>
            </p:cNvSpPr>
            <p:nvPr>
              <p:custDataLst>
                <p:tags r:id="rId17"/>
              </p:custDataLst>
            </p:nvPr>
          </p:nvSpPr>
          <p:spPr bwMode="auto">
            <a:xfrm flipV="1">
              <a:off x="5235562" y="796499"/>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4" name="Line 22"/>
            <p:cNvSpPr>
              <a:spLocks noChangeShapeType="1"/>
            </p:cNvSpPr>
            <p:nvPr>
              <p:custDataLst>
                <p:tags r:id="rId18"/>
              </p:custDataLst>
            </p:nvPr>
          </p:nvSpPr>
          <p:spPr bwMode="auto">
            <a:xfrm flipV="1">
              <a:off x="5380024" y="1398162"/>
              <a:ext cx="576263"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5" name="Line 23"/>
            <p:cNvSpPr>
              <a:spLocks noChangeShapeType="1"/>
            </p:cNvSpPr>
            <p:nvPr>
              <p:custDataLst>
                <p:tags r:id="rId19"/>
              </p:custDataLst>
            </p:nvPr>
          </p:nvSpPr>
          <p:spPr bwMode="auto">
            <a:xfrm>
              <a:off x="5380024" y="626637"/>
              <a:ext cx="576263" cy="50323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6" name="Text Box 24"/>
            <p:cNvSpPr txBox="1">
              <a:spLocks noChangeArrowheads="1"/>
            </p:cNvSpPr>
            <p:nvPr/>
          </p:nvSpPr>
          <p:spPr bwMode="auto">
            <a:xfrm>
              <a:off x="2924166" y="590116"/>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7" name="Text Box 26"/>
            <p:cNvSpPr txBox="1">
              <a:spLocks noChangeArrowheads="1"/>
            </p:cNvSpPr>
            <p:nvPr/>
          </p:nvSpPr>
          <p:spPr bwMode="auto">
            <a:xfrm>
              <a:off x="4400518" y="721850"/>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8" name="Text Box 27"/>
            <p:cNvSpPr txBox="1">
              <a:spLocks noChangeArrowheads="1"/>
            </p:cNvSpPr>
            <p:nvPr/>
          </p:nvSpPr>
          <p:spPr bwMode="auto">
            <a:xfrm>
              <a:off x="5116499" y="100128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9" name="Text Box 28"/>
            <p:cNvSpPr txBox="1">
              <a:spLocks noChangeArrowheads="1"/>
            </p:cNvSpPr>
            <p:nvPr/>
          </p:nvSpPr>
          <p:spPr bwMode="auto">
            <a:xfrm>
              <a:off x="5512851" y="582691"/>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0" name="Text Box 29"/>
            <p:cNvSpPr txBox="1">
              <a:spLocks noChangeArrowheads="1"/>
            </p:cNvSpPr>
            <p:nvPr/>
          </p:nvSpPr>
          <p:spPr bwMode="auto">
            <a:xfrm>
              <a:off x="5537187" y="1550020"/>
              <a:ext cx="433387" cy="337185"/>
            </a:xfrm>
            <a:prstGeom prst="rect">
              <a:avLst/>
            </a:prstGeom>
            <a:noFill/>
            <a:ln w="19050" algn="ctr">
              <a:noFill/>
              <a:miter lim="800000"/>
              <a:tailEnd type="none" w="med" len="lg"/>
            </a:ln>
            <a:effectLst/>
          </p:spPr>
          <p:txBody>
            <a:bodyPr>
              <a:spAutoFit/>
            </a:bodyPr>
            <a:lstStyle/>
            <a:p>
              <a:pPr algn="ct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51" name="Text Box 30"/>
            <p:cNvSpPr txBox="1">
              <a:spLocks noChangeArrowheads="1"/>
            </p:cNvSpPr>
            <p:nvPr/>
          </p:nvSpPr>
          <p:spPr bwMode="auto">
            <a:xfrm>
              <a:off x="4210051" y="1937390"/>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2" name="Text Box 31"/>
            <p:cNvSpPr txBox="1">
              <a:spLocks noChangeArrowheads="1"/>
            </p:cNvSpPr>
            <p:nvPr/>
          </p:nvSpPr>
          <p:spPr bwMode="auto">
            <a:xfrm>
              <a:off x="2859074" y="145792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3" name="Text Box 32"/>
            <p:cNvSpPr txBox="1">
              <a:spLocks noChangeArrowheads="1"/>
            </p:cNvSpPr>
            <p:nvPr/>
          </p:nvSpPr>
          <p:spPr bwMode="auto">
            <a:xfrm>
              <a:off x="3290874" y="971069"/>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4" name="Text Box 33"/>
            <p:cNvSpPr txBox="1">
              <a:spLocks noChangeArrowheads="1"/>
            </p:cNvSpPr>
            <p:nvPr/>
          </p:nvSpPr>
          <p:spPr bwMode="auto">
            <a:xfrm>
              <a:off x="3895162" y="1547655"/>
              <a:ext cx="298450"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55" name="Text Box 34"/>
            <p:cNvSpPr txBox="1">
              <a:spLocks noChangeArrowheads="1"/>
            </p:cNvSpPr>
            <p:nvPr/>
          </p:nvSpPr>
          <p:spPr bwMode="auto">
            <a:xfrm>
              <a:off x="4419661" y="1456424"/>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6" name="Text Box 35"/>
            <p:cNvSpPr txBox="1">
              <a:spLocks noChangeArrowheads="1"/>
            </p:cNvSpPr>
            <p:nvPr/>
          </p:nvSpPr>
          <p:spPr bwMode="auto">
            <a:xfrm>
              <a:off x="3856034" y="714356"/>
              <a:ext cx="287338"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57" name="Text Box 26"/>
            <p:cNvSpPr txBox="1">
              <a:spLocks noChangeArrowheads="1"/>
            </p:cNvSpPr>
            <p:nvPr/>
          </p:nvSpPr>
          <p:spPr bwMode="auto">
            <a:xfrm>
              <a:off x="4143372" y="323358"/>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sp>
        <p:nvSpPr>
          <p:cNvPr id="59" name="Text Box 37"/>
          <p:cNvSpPr txBox="1">
            <a:spLocks noChangeArrowheads="1"/>
          </p:cNvSpPr>
          <p:nvPr/>
        </p:nvSpPr>
        <p:spPr bwMode="auto">
          <a:xfrm>
            <a:off x="1919289" y="3013127"/>
            <a:ext cx="8208963" cy="312420"/>
          </a:xfrm>
          <a:prstGeom prst="rect">
            <a:avLst/>
          </a:prstGeom>
          <a:noFill/>
          <a:ln w="19050" algn="ctr">
            <a:noFill/>
            <a:miter lim="800000"/>
            <a:tailEnd type="none" w="med" len="lg"/>
          </a:ln>
          <a:effectLst/>
        </p:spPr>
        <p:txBody>
          <a:bodyPr>
            <a:spAutoFit/>
          </a:bodyPr>
          <a:lstStyle/>
          <a:p>
            <a:pPr algn="l">
              <a:lnSpc>
                <a:spcPct val="80000"/>
              </a:lnSpc>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S	     U	                dist[]                  path[]</a:t>
            </a:r>
          </a:p>
        </p:txBody>
      </p:sp>
      <p:sp>
        <p:nvSpPr>
          <p:cNvPr id="60" name="Text Box 40"/>
          <p:cNvSpPr txBox="1">
            <a:spLocks noChangeArrowheads="1"/>
          </p:cNvSpPr>
          <p:nvPr/>
        </p:nvSpPr>
        <p:spPr bwMode="auto">
          <a:xfrm>
            <a:off x="5024430" y="3484615"/>
            <a:ext cx="2357454" cy="245745"/>
          </a:xfrm>
          <a:prstGeom prst="rect">
            <a:avLst/>
          </a:prstGeom>
          <a:noFill/>
          <a:ln w="1905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  </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3  4  5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61" name="Text Box 41"/>
          <p:cNvSpPr txBox="1">
            <a:spLocks noChangeArrowheads="1"/>
          </p:cNvSpPr>
          <p:nvPr/>
        </p:nvSpPr>
        <p:spPr bwMode="auto">
          <a:xfrm>
            <a:off x="7753328" y="3484615"/>
            <a:ext cx="2628952" cy="245745"/>
          </a:xfrm>
          <a:prstGeom prst="rect">
            <a:avLst/>
          </a:prstGeom>
          <a:noFill/>
          <a:ln w="1905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0  1  2  3   4   5   6</a:t>
            </a:r>
          </a:p>
        </p:txBody>
      </p:sp>
      <p:sp>
        <p:nvSpPr>
          <p:cNvPr id="62" name="Text Box 42"/>
          <p:cNvSpPr txBox="1">
            <a:spLocks noChangeArrowheads="1"/>
          </p:cNvSpPr>
          <p:nvPr/>
        </p:nvSpPr>
        <p:spPr bwMode="auto">
          <a:xfrm>
            <a:off x="1846264" y="4011820"/>
            <a:ext cx="57626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63" name="Text Box 43"/>
          <p:cNvSpPr txBox="1">
            <a:spLocks noChangeArrowheads="1"/>
          </p:cNvSpPr>
          <p:nvPr/>
        </p:nvSpPr>
        <p:spPr bwMode="auto">
          <a:xfrm>
            <a:off x="2954315" y="4011820"/>
            <a:ext cx="1441450"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{1,2,3,4,5,6}</a:t>
            </a:r>
          </a:p>
        </p:txBody>
      </p:sp>
      <p:sp>
        <p:nvSpPr>
          <p:cNvPr id="64" name="Text Box 44"/>
          <p:cNvSpPr txBox="1">
            <a:spLocks noChangeArrowheads="1"/>
          </p:cNvSpPr>
          <p:nvPr/>
        </p:nvSpPr>
        <p:spPr bwMode="auto">
          <a:xfrm>
            <a:off x="4899004" y="4024520"/>
            <a:ext cx="244951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4, 6, 6, ∞, ∞,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5" name="Text Box 45"/>
          <p:cNvSpPr txBox="1">
            <a:spLocks noChangeArrowheads="1"/>
          </p:cNvSpPr>
          <p:nvPr/>
        </p:nvSpPr>
        <p:spPr bwMode="auto">
          <a:xfrm>
            <a:off x="7635854" y="4024520"/>
            <a:ext cx="2674989"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0, 0, 0, -1, -1, -1}</a:t>
            </a:r>
          </a:p>
        </p:txBody>
      </p:sp>
      <p:sp>
        <p:nvSpPr>
          <p:cNvPr id="66" name="Text Box 46"/>
          <p:cNvSpPr txBox="1">
            <a:spLocks noChangeArrowheads="1"/>
          </p:cNvSpPr>
          <p:nvPr/>
        </p:nvSpPr>
        <p:spPr bwMode="auto">
          <a:xfrm>
            <a:off x="1844677" y="4973847"/>
            <a:ext cx="57626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a:t>
            </a:r>
          </a:p>
        </p:txBody>
      </p:sp>
      <p:sp>
        <p:nvSpPr>
          <p:cNvPr id="67" name="Text Box 47"/>
          <p:cNvSpPr txBox="1">
            <a:spLocks noChangeArrowheads="1"/>
          </p:cNvSpPr>
          <p:nvPr/>
        </p:nvSpPr>
        <p:spPr bwMode="auto">
          <a:xfrm>
            <a:off x="2952728" y="4973847"/>
            <a:ext cx="1441450"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{2,3,4,5,6}</a:t>
            </a:r>
          </a:p>
        </p:txBody>
      </p:sp>
      <p:sp>
        <p:nvSpPr>
          <p:cNvPr id="68" name="Text Box 48"/>
          <p:cNvSpPr txBox="1">
            <a:spLocks noChangeArrowheads="1"/>
          </p:cNvSpPr>
          <p:nvPr/>
        </p:nvSpPr>
        <p:spPr bwMode="auto">
          <a:xfrm>
            <a:off x="4897416" y="4973847"/>
            <a:ext cx="2555906"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a:t>
            </a:r>
            <a:r>
              <a:rPr lang="en-US" altLang="zh-CN" u="heavy" dirty="0">
                <a:solidFill>
                  <a:srgbClr val="000000"/>
                </a:solidFill>
                <a:uFill>
                  <a:solidFill>
                    <a:srgbClr val="6600CC"/>
                  </a:solidFill>
                </a:uFill>
                <a:latin typeface="微软雅黑" panose="020B0503020204020204" charset="-122"/>
                <a:ea typeface="微软雅黑" panose="020B0503020204020204" charset="-122"/>
                <a:cs typeface="Consolas" panose="020B0609020204030204" pitchFamily="49" charset="0"/>
              </a:rPr>
              <a:t>5</a:t>
            </a:r>
            <a:r>
              <a:rPr lang="en-US" altLang="zh-CN" sz="1600" u="heavy" dirty="0">
                <a:solidFill>
                  <a:srgbClr val="000000"/>
                </a:solidFill>
                <a:uFill>
                  <a:solidFill>
                    <a:srgbClr val="6600CC"/>
                  </a:solidFill>
                </a:uFill>
                <a:latin typeface="微软雅黑" panose="020B0503020204020204" charset="-122"/>
                <a:ea typeface="微软雅黑" panose="020B0503020204020204" charset="-122"/>
                <a:cs typeface="Consolas" panose="020B0609020204030204" pitchFamily="49" charset="0"/>
              </a:rPr>
              <a:t>, 6, </a:t>
            </a:r>
            <a:r>
              <a:rPr lang="en-US" altLang="zh-CN" u="heavy" dirty="0">
                <a:solidFill>
                  <a:srgbClr val="000000"/>
                </a:solidFill>
                <a:uFill>
                  <a:solidFill>
                    <a:srgbClr val="6600CC"/>
                  </a:solidFill>
                </a:uFill>
                <a:latin typeface="微软雅黑" panose="020B0503020204020204" charset="-122"/>
                <a:ea typeface="微软雅黑" panose="020B0503020204020204" charset="-122"/>
                <a:cs typeface="Consolas" panose="020B0609020204030204" pitchFamily="49" charset="0"/>
              </a:rPr>
              <a:t>11</a:t>
            </a:r>
            <a:r>
              <a:rPr lang="en-US" altLang="zh-CN" sz="1600" u="heavy" dirty="0">
                <a:solidFill>
                  <a:srgbClr val="000000"/>
                </a:solidFill>
                <a:uFill>
                  <a:solidFill>
                    <a:srgbClr val="6600CC"/>
                  </a:solidFill>
                </a:uFill>
                <a:latin typeface="微软雅黑" panose="020B0503020204020204" charset="-122"/>
                <a:ea typeface="微软雅黑" panose="020B0503020204020204" charset="-122"/>
                <a:cs typeface="Consolas" panose="020B0609020204030204" pitchFamily="49" charset="0"/>
              </a:rPr>
              <a:t>, ∞,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9" name="Text Box 49"/>
          <p:cNvSpPr txBox="1">
            <a:spLocks noChangeArrowheads="1"/>
          </p:cNvSpPr>
          <p:nvPr/>
        </p:nvSpPr>
        <p:spPr bwMode="auto">
          <a:xfrm>
            <a:off x="7634266" y="4973847"/>
            <a:ext cx="2676576"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0,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-1, -1}</a:t>
            </a:r>
          </a:p>
        </p:txBody>
      </p:sp>
      <p:sp>
        <p:nvSpPr>
          <p:cNvPr id="70" name="Text Box 50"/>
          <p:cNvSpPr txBox="1">
            <a:spLocks noChangeArrowheads="1"/>
          </p:cNvSpPr>
          <p:nvPr/>
        </p:nvSpPr>
        <p:spPr bwMode="auto">
          <a:xfrm>
            <a:off x="1846264" y="5973979"/>
            <a:ext cx="79216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a:t>
            </a:r>
          </a:p>
        </p:txBody>
      </p:sp>
      <p:sp>
        <p:nvSpPr>
          <p:cNvPr id="71" name="Text Box 51"/>
          <p:cNvSpPr txBox="1">
            <a:spLocks noChangeArrowheads="1"/>
          </p:cNvSpPr>
          <p:nvPr/>
        </p:nvSpPr>
        <p:spPr bwMode="auto">
          <a:xfrm>
            <a:off x="2954315" y="5973979"/>
            <a:ext cx="1441450"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{3,4,5,6}</a:t>
            </a:r>
          </a:p>
        </p:txBody>
      </p:sp>
      <p:sp>
        <p:nvSpPr>
          <p:cNvPr id="72" name="Text Box 52"/>
          <p:cNvSpPr txBox="1">
            <a:spLocks noChangeArrowheads="1"/>
          </p:cNvSpPr>
          <p:nvPr/>
        </p:nvSpPr>
        <p:spPr bwMode="auto">
          <a:xfrm>
            <a:off x="4899004" y="5986679"/>
            <a:ext cx="2554319"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a:t>
            </a:r>
            <a:r>
              <a:rPr lang="en-US" altLang="zh-CN" sz="1600" u="sng"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6, 11, </a:t>
            </a:r>
            <a:r>
              <a:rPr lang="en-US" altLang="zh-CN"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9</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73" name="Text Box 53"/>
          <p:cNvSpPr txBox="1">
            <a:spLocks noChangeArrowheads="1"/>
          </p:cNvSpPr>
          <p:nvPr/>
        </p:nvSpPr>
        <p:spPr bwMode="auto">
          <a:xfrm>
            <a:off x="7635854" y="5986679"/>
            <a:ext cx="2817865"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1, 0,  1,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-1}</a:t>
            </a:r>
          </a:p>
        </p:txBody>
      </p:sp>
      <p:grpSp>
        <p:nvGrpSpPr>
          <p:cNvPr id="74" name="组合 73"/>
          <p:cNvGrpSpPr/>
          <p:nvPr/>
        </p:nvGrpSpPr>
        <p:grpSpPr>
          <a:xfrm>
            <a:off x="5899110" y="4319767"/>
            <a:ext cx="2187533" cy="428628"/>
            <a:chOff x="4539872" y="3233711"/>
            <a:chExt cx="2187533" cy="428628"/>
          </a:xfrm>
        </p:grpSpPr>
        <p:sp>
          <p:nvSpPr>
            <p:cNvPr id="75" name="下箭头 74"/>
            <p:cNvSpPr/>
            <p:nvPr/>
          </p:nvSpPr>
          <p:spPr>
            <a:xfrm>
              <a:off x="4539872" y="3233711"/>
              <a:ext cx="282913" cy="428628"/>
            </a:xfrm>
            <a:prstGeom prst="downArrow">
              <a:avLst/>
            </a:prstGeom>
            <a:gradFill>
              <a:gsLst>
                <a:gs pos="0">
                  <a:srgbClr val="C0262E"/>
                </a:gs>
                <a:gs pos="100000">
                  <a:srgbClr val="CD5158"/>
                </a:gs>
              </a:gsLst>
            </a:gradFill>
          </p:spPr>
          <p:style>
            <a:lnRef idx="0">
              <a:schemeClr val="accent4"/>
            </a:lnRef>
            <a:fillRef idx="3">
              <a:schemeClr val="accent4"/>
            </a:fillRef>
            <a:effectRef idx="3">
              <a:schemeClr val="accent4"/>
            </a:effectRef>
            <a:fontRef idx="minor">
              <a:schemeClr val="lt1"/>
            </a:fontRef>
          </p:style>
          <p:txBody>
            <a:bodyPr rtlCol="0" anchor="ctr"/>
            <a:lstStyle/>
            <a:p>
              <a:pPr algn="l"/>
              <a:endParaRPr lang="zh-CN" altLang="en-US" sz="1600">
                <a:solidFill>
                  <a:srgbClr val="0000FF"/>
                </a:solidFill>
                <a:latin typeface="Consolas" panose="020B0609020204030204" pitchFamily="49" charset="0"/>
                <a:cs typeface="Consolas" panose="020B0609020204030204" pitchFamily="49" charset="0"/>
              </a:endParaRPr>
            </a:p>
          </p:txBody>
        </p:sp>
        <p:sp>
          <p:nvSpPr>
            <p:cNvPr id="76" name="TextBox 75"/>
            <p:cNvSpPr txBox="1"/>
            <p:nvPr/>
          </p:nvSpPr>
          <p:spPr>
            <a:xfrm>
              <a:off x="4798579" y="3285097"/>
              <a:ext cx="1928826" cy="337185"/>
            </a:xfrm>
            <a:prstGeom prst="rect">
              <a:avLst/>
            </a:prstGeom>
            <a:noFill/>
          </p:spPr>
          <p:txBody>
            <a:bodyPr wrap="square" rtlCol="0">
              <a:spAutoFit/>
            </a:bodyPr>
            <a:lstStyle/>
            <a:p>
              <a:pPr algn="l"/>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最小的顶点：</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grpSp>
      <p:grpSp>
        <p:nvGrpSpPr>
          <p:cNvPr id="77" name="组合 76"/>
          <p:cNvGrpSpPr/>
          <p:nvPr/>
        </p:nvGrpSpPr>
        <p:grpSpPr>
          <a:xfrm>
            <a:off x="5953124" y="5259599"/>
            <a:ext cx="2214579" cy="449672"/>
            <a:chOff x="4403744" y="3214686"/>
            <a:chExt cx="2214579" cy="449672"/>
          </a:xfrm>
        </p:grpSpPr>
        <p:sp>
          <p:nvSpPr>
            <p:cNvPr id="78" name="下箭头 77"/>
            <p:cNvSpPr/>
            <p:nvPr/>
          </p:nvSpPr>
          <p:spPr>
            <a:xfrm>
              <a:off x="4403744" y="3214686"/>
              <a:ext cx="311132" cy="428628"/>
            </a:xfrm>
            <a:prstGeom prst="downArrow">
              <a:avLst/>
            </a:prstGeom>
            <a:gradFill>
              <a:gsLst>
                <a:gs pos="0">
                  <a:srgbClr val="C0262E"/>
                </a:gs>
                <a:gs pos="100000">
                  <a:srgbClr val="CD5158"/>
                </a:gs>
              </a:gsLst>
            </a:gradFill>
          </p:spPr>
          <p:style>
            <a:lnRef idx="0">
              <a:schemeClr val="accent4"/>
            </a:lnRef>
            <a:fillRef idx="3">
              <a:schemeClr val="accent4"/>
            </a:fillRef>
            <a:effectRef idx="3">
              <a:schemeClr val="accent4"/>
            </a:effectRef>
            <a:fontRef idx="minor">
              <a:schemeClr val="lt1"/>
            </a:fontRef>
          </p:style>
          <p:txBody>
            <a:bodyPr rtlCol="0" anchor="ctr"/>
            <a:lstStyle/>
            <a:p>
              <a:pPr algn="l"/>
              <a:endParaRPr lang="zh-CN" altLang="en-US" sz="1600">
                <a:solidFill>
                  <a:srgbClr val="0000FF"/>
                </a:solidFill>
                <a:latin typeface="Consolas" panose="020B0609020204030204" pitchFamily="49" charset="0"/>
                <a:cs typeface="Consolas" panose="020B0609020204030204" pitchFamily="49" charset="0"/>
              </a:endParaRPr>
            </a:p>
          </p:txBody>
        </p:sp>
        <p:sp>
          <p:nvSpPr>
            <p:cNvPr id="79" name="TextBox 78"/>
            <p:cNvSpPr txBox="1"/>
            <p:nvPr/>
          </p:nvSpPr>
          <p:spPr>
            <a:xfrm>
              <a:off x="4689497" y="3327173"/>
              <a:ext cx="1928826" cy="337185"/>
            </a:xfrm>
            <a:prstGeom prst="rect">
              <a:avLst/>
            </a:prstGeom>
            <a:noFill/>
          </p:spPr>
          <p:txBody>
            <a:bodyPr wrap="square" rtlCol="0">
              <a:spAutoFit/>
            </a:bodyPr>
            <a:lstStyle/>
            <a:p>
              <a:pPr algn="l"/>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最小的顶点：</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grpSp>
      <p:sp>
        <p:nvSpPr>
          <p:cNvPr id="81" name="文本框 8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0" grpId="0" bldLvl="0" animBg="1"/>
      <p:bldP spid="61"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P spid="70" grpId="0" bldLvl="0" animBg="1"/>
      <p:bldP spid="71" grpId="0" bldLvl="0" animBg="1"/>
      <p:bldP spid="72" grpId="0" bldLvl="0" animBg="1"/>
      <p:bldP spid="73" grpId="0" bldLvl="0" animBg="1"/>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50"/>
          <p:cNvSpPr txBox="1">
            <a:spLocks noChangeArrowheads="1"/>
          </p:cNvSpPr>
          <p:nvPr/>
        </p:nvSpPr>
        <p:spPr bwMode="auto">
          <a:xfrm>
            <a:off x="1846264" y="3955516"/>
            <a:ext cx="79216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a:t>
            </a:r>
          </a:p>
        </p:txBody>
      </p:sp>
      <p:sp>
        <p:nvSpPr>
          <p:cNvPr id="16" name="Text Box 51"/>
          <p:cNvSpPr txBox="1">
            <a:spLocks noChangeArrowheads="1"/>
          </p:cNvSpPr>
          <p:nvPr/>
        </p:nvSpPr>
        <p:spPr bwMode="auto">
          <a:xfrm>
            <a:off x="3024166" y="3955516"/>
            <a:ext cx="1441450"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{3,4,5,6}</a:t>
            </a:r>
          </a:p>
        </p:txBody>
      </p:sp>
      <p:sp>
        <p:nvSpPr>
          <p:cNvPr id="17" name="Text Box 52"/>
          <p:cNvSpPr txBox="1">
            <a:spLocks noChangeArrowheads="1"/>
          </p:cNvSpPr>
          <p:nvPr/>
        </p:nvSpPr>
        <p:spPr bwMode="auto">
          <a:xfrm>
            <a:off x="4691033" y="3968216"/>
            <a:ext cx="244951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 </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6, 11, 9,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8" name="Text Box 53"/>
          <p:cNvSpPr txBox="1">
            <a:spLocks noChangeArrowheads="1"/>
          </p:cNvSpPr>
          <p:nvPr/>
        </p:nvSpPr>
        <p:spPr bwMode="auto">
          <a:xfrm>
            <a:off x="7705704" y="3968216"/>
            <a:ext cx="2748014"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1, 0,  1,  2, -1}</a:t>
            </a:r>
          </a:p>
        </p:txBody>
      </p:sp>
      <p:grpSp>
        <p:nvGrpSpPr>
          <p:cNvPr id="19" name="组合 75"/>
          <p:cNvGrpSpPr/>
          <p:nvPr/>
        </p:nvGrpSpPr>
        <p:grpSpPr>
          <a:xfrm>
            <a:off x="6313468" y="4249205"/>
            <a:ext cx="1997110" cy="428628"/>
            <a:chOff x="4572000" y="3214686"/>
            <a:chExt cx="1997110" cy="428628"/>
          </a:xfrm>
        </p:grpSpPr>
        <p:sp>
          <p:nvSpPr>
            <p:cNvPr id="20" name="下箭头 19"/>
            <p:cNvSpPr/>
            <p:nvPr/>
          </p:nvSpPr>
          <p:spPr>
            <a:xfrm>
              <a:off x="4572000" y="3214686"/>
              <a:ext cx="211160" cy="428628"/>
            </a:xfrm>
            <a:prstGeom prst="downArrow">
              <a:avLst/>
            </a:prstGeom>
            <a:gradFill>
              <a:gsLst>
                <a:gs pos="0">
                  <a:srgbClr val="C0262E"/>
                </a:gs>
                <a:gs pos="100000">
                  <a:srgbClr val="CD5158"/>
                </a:gs>
              </a:gsLst>
            </a:gradFill>
          </p:spPr>
          <p:style>
            <a:lnRef idx="0">
              <a:schemeClr val="accent4"/>
            </a:lnRef>
            <a:fillRef idx="3">
              <a:schemeClr val="accent4"/>
            </a:fillRef>
            <a:effectRef idx="3">
              <a:schemeClr val="accent4"/>
            </a:effectRef>
            <a:fontRef idx="minor">
              <a:schemeClr val="lt1"/>
            </a:fontRef>
          </p:style>
          <p:txBody>
            <a:bodyPr rtlCol="0" anchor="ctr"/>
            <a:lstStyle/>
            <a:p>
              <a:pPr algn="l"/>
              <a:endParaRPr lang="zh-CN" altLang="en-US" sz="1600">
                <a:solidFill>
                  <a:srgbClr val="525252"/>
                </a:solidFill>
                <a:latin typeface="Consolas" panose="020B0609020204030204" pitchFamily="49" charset="0"/>
                <a:cs typeface="Consolas" panose="020B0609020204030204" pitchFamily="49" charset="0"/>
              </a:endParaRPr>
            </a:p>
          </p:txBody>
        </p:sp>
        <p:sp>
          <p:nvSpPr>
            <p:cNvPr id="21" name="TextBox 20"/>
            <p:cNvSpPr txBox="1"/>
            <p:nvPr/>
          </p:nvSpPr>
          <p:spPr>
            <a:xfrm>
              <a:off x="4783160" y="3303329"/>
              <a:ext cx="1785950" cy="337185"/>
            </a:xfrm>
            <a:prstGeom prst="rect">
              <a:avLst/>
            </a:prstGeom>
            <a:noFill/>
          </p:spPr>
          <p:txBody>
            <a:bodyPr wrap="square" rtlCol="0">
              <a:spAutoFit/>
            </a:bodyPr>
            <a:lstStyle/>
            <a:p>
              <a:pPr algn="l"/>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最小的顶点：</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3</a:t>
              </a:r>
            </a:p>
          </p:txBody>
        </p:sp>
      </p:grpSp>
      <p:sp>
        <p:nvSpPr>
          <p:cNvPr id="22" name="Text Box 54"/>
          <p:cNvSpPr txBox="1">
            <a:spLocks noChangeArrowheads="1"/>
          </p:cNvSpPr>
          <p:nvPr/>
        </p:nvSpPr>
        <p:spPr bwMode="auto">
          <a:xfrm>
            <a:off x="1846264" y="4846110"/>
            <a:ext cx="936625"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{0,1,2,3}</a:t>
            </a:r>
          </a:p>
        </p:txBody>
      </p:sp>
      <p:sp>
        <p:nvSpPr>
          <p:cNvPr id="23" name="Text Box 55"/>
          <p:cNvSpPr txBox="1">
            <a:spLocks noChangeArrowheads="1"/>
          </p:cNvSpPr>
          <p:nvPr/>
        </p:nvSpPr>
        <p:spPr bwMode="auto">
          <a:xfrm>
            <a:off x="3167042" y="4846110"/>
            <a:ext cx="857256"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{4,5,6}</a:t>
            </a:r>
          </a:p>
        </p:txBody>
      </p:sp>
      <p:sp>
        <p:nvSpPr>
          <p:cNvPr id="24" name="Text Box 56"/>
          <p:cNvSpPr txBox="1">
            <a:spLocks noChangeArrowheads="1"/>
          </p:cNvSpPr>
          <p:nvPr/>
        </p:nvSpPr>
        <p:spPr bwMode="auto">
          <a:xfrm>
            <a:off x="4691033" y="4858810"/>
            <a:ext cx="2449513" cy="245745"/>
          </a:xfrm>
          <a:prstGeom prst="rect">
            <a:avLst/>
          </a:prstGeom>
          <a:noFill/>
          <a:ln w="38100" algn="ctr">
            <a:noFill/>
            <a:miter lim="800000"/>
            <a:tailEnd type="none" w="med" len="lg"/>
          </a:ln>
          <a:effectLst/>
        </p:spPr>
        <p:txBody>
          <a:bodyPr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 6</a:t>
            </a:r>
            <a:r>
              <a:rPr lang="en-US" altLang="zh-CN" sz="1600"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 </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11, 9,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25" name="Text Box 57"/>
          <p:cNvSpPr txBox="1">
            <a:spLocks noChangeArrowheads="1"/>
          </p:cNvSpPr>
          <p:nvPr/>
        </p:nvSpPr>
        <p:spPr bwMode="auto">
          <a:xfrm>
            <a:off x="7705704" y="4858810"/>
            <a:ext cx="2700368"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0, 1, 0,  1,  2, -1}</a:t>
            </a:r>
          </a:p>
        </p:txBody>
      </p:sp>
      <p:grpSp>
        <p:nvGrpSpPr>
          <p:cNvPr id="26" name="组合 75"/>
          <p:cNvGrpSpPr/>
          <p:nvPr/>
        </p:nvGrpSpPr>
        <p:grpSpPr>
          <a:xfrm>
            <a:off x="6469043" y="5131861"/>
            <a:ext cx="1984411" cy="551354"/>
            <a:chOff x="4571999" y="3214686"/>
            <a:chExt cx="1984411" cy="551354"/>
          </a:xfrm>
        </p:grpSpPr>
        <p:sp>
          <p:nvSpPr>
            <p:cNvPr id="27" name="下箭头 26"/>
            <p:cNvSpPr/>
            <p:nvPr/>
          </p:nvSpPr>
          <p:spPr>
            <a:xfrm>
              <a:off x="4571999" y="3214686"/>
              <a:ext cx="171457" cy="551354"/>
            </a:xfrm>
            <a:prstGeom prst="downArrow">
              <a:avLst/>
            </a:prstGeom>
            <a:gradFill>
              <a:gsLst>
                <a:gs pos="0">
                  <a:srgbClr val="C0262E"/>
                </a:gs>
                <a:gs pos="100000">
                  <a:srgbClr val="CD5158"/>
                </a:gs>
              </a:gsLst>
            </a:gradFill>
          </p:spPr>
          <p:style>
            <a:lnRef idx="0">
              <a:schemeClr val="accent4"/>
            </a:lnRef>
            <a:fillRef idx="3">
              <a:schemeClr val="accent4"/>
            </a:fillRef>
            <a:effectRef idx="3">
              <a:schemeClr val="accent4"/>
            </a:effectRef>
            <a:fontRef idx="minor">
              <a:schemeClr val="lt1"/>
            </a:fontRef>
          </p:style>
          <p:txBody>
            <a:bodyPr rtlCol="0" anchor="ctr"/>
            <a:lstStyle/>
            <a:p>
              <a:pPr algn="l"/>
              <a:endParaRPr lang="zh-CN" altLang="en-US" sz="1600">
                <a:solidFill>
                  <a:srgbClr val="525252"/>
                </a:solidFill>
                <a:latin typeface="Consolas" panose="020B0609020204030204" pitchFamily="49" charset="0"/>
                <a:cs typeface="Consolas" panose="020B0609020204030204" pitchFamily="49" charset="0"/>
              </a:endParaRPr>
            </a:p>
          </p:txBody>
        </p:sp>
        <p:sp>
          <p:nvSpPr>
            <p:cNvPr id="28" name="TextBox 27"/>
            <p:cNvSpPr txBox="1"/>
            <p:nvPr/>
          </p:nvSpPr>
          <p:spPr>
            <a:xfrm>
              <a:off x="4743456" y="3304760"/>
              <a:ext cx="1812954" cy="337185"/>
            </a:xfrm>
            <a:prstGeom prst="rect">
              <a:avLst/>
            </a:prstGeom>
            <a:noFill/>
          </p:spPr>
          <p:txBody>
            <a:bodyPr wrap="square" rtlCol="0">
              <a:spAutoFit/>
            </a:bodyPr>
            <a:lstStyle/>
            <a:p>
              <a:pPr algn="l"/>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最小的顶点：</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grpSp>
      <p:sp>
        <p:nvSpPr>
          <p:cNvPr id="29" name="Text Box 58"/>
          <p:cNvSpPr txBox="1">
            <a:spLocks noChangeArrowheads="1"/>
          </p:cNvSpPr>
          <p:nvPr/>
        </p:nvSpPr>
        <p:spPr bwMode="auto">
          <a:xfrm>
            <a:off x="1846263" y="5774804"/>
            <a:ext cx="1249341"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{0,1,2,3,5}</a:t>
            </a:r>
          </a:p>
        </p:txBody>
      </p:sp>
      <p:sp>
        <p:nvSpPr>
          <p:cNvPr id="30" name="Text Box 59"/>
          <p:cNvSpPr txBox="1">
            <a:spLocks noChangeArrowheads="1"/>
          </p:cNvSpPr>
          <p:nvPr/>
        </p:nvSpPr>
        <p:spPr bwMode="auto">
          <a:xfrm>
            <a:off x="3309918" y="5774804"/>
            <a:ext cx="714380"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{4,6}</a:t>
            </a:r>
          </a:p>
        </p:txBody>
      </p:sp>
      <p:sp>
        <p:nvSpPr>
          <p:cNvPr id="31" name="Text Box 60"/>
          <p:cNvSpPr txBox="1">
            <a:spLocks noChangeArrowheads="1"/>
          </p:cNvSpPr>
          <p:nvPr/>
        </p:nvSpPr>
        <p:spPr bwMode="auto">
          <a:xfrm>
            <a:off x="4691032" y="5787504"/>
            <a:ext cx="2651136"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 6, </a:t>
            </a:r>
            <a:r>
              <a:rPr lang="en-US" altLang="zh-CN"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9,</a:t>
            </a:r>
            <a:r>
              <a:rPr lang="en-US" altLang="zh-CN" sz="1600" u="sng"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17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32" name="Text Box 61"/>
          <p:cNvSpPr txBox="1">
            <a:spLocks noChangeArrowheads="1"/>
          </p:cNvSpPr>
          <p:nvPr/>
        </p:nvSpPr>
        <p:spPr bwMode="auto">
          <a:xfrm>
            <a:off x="7705704" y="5787504"/>
            <a:ext cx="2628930"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1, 0,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2,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66" name="组合 65"/>
          <p:cNvGrpSpPr/>
          <p:nvPr/>
        </p:nvGrpSpPr>
        <p:grpSpPr>
          <a:xfrm>
            <a:off x="4238613" y="1041114"/>
            <a:ext cx="3457575" cy="1951217"/>
            <a:chOff x="2714612" y="323358"/>
            <a:chExt cx="3457575" cy="1951217"/>
          </a:xfrm>
        </p:grpSpPr>
        <p:sp>
          <p:nvSpPr>
            <p:cNvPr id="67" name="Oval 5"/>
            <p:cNvSpPr>
              <a:spLocks noChangeArrowheads="1"/>
            </p:cNvSpPr>
            <p:nvPr>
              <p:custDataLst>
                <p:tags r:id="rId1"/>
              </p:custDataLst>
            </p:nvPr>
          </p:nvSpPr>
          <p:spPr bwMode="auto">
            <a:xfrm>
              <a:off x="2714612" y="1012399"/>
              <a:ext cx="288925" cy="360363"/>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med" len="lg"/>
            </a:ln>
          </p:spPr>
          <p:style>
            <a:lnRef idx="1">
              <a:schemeClr val="dk1"/>
            </a:lnRef>
            <a:fillRef idx="2">
              <a:schemeClr val="dk1"/>
            </a:fillRef>
            <a:effectRef idx="1">
              <a:schemeClr val="dk1"/>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68" name="Oval 6"/>
            <p:cNvSpPr>
              <a:spLocks noChangeArrowheads="1"/>
            </p:cNvSpPr>
            <p:nvPr>
              <p:custDataLst>
                <p:tags r:id="rId2"/>
              </p:custDataLst>
            </p:nvPr>
          </p:nvSpPr>
          <p:spPr bwMode="auto">
            <a:xfrm>
              <a:off x="3435337"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69" name="Oval 7"/>
            <p:cNvSpPr>
              <a:spLocks noChangeArrowheads="1"/>
            </p:cNvSpPr>
            <p:nvPr>
              <p:custDataLst>
                <p:tags r:id="rId3"/>
              </p:custDataLst>
            </p:nvPr>
          </p:nvSpPr>
          <p:spPr bwMode="auto">
            <a:xfrm>
              <a:off x="3506774"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70" name="Oval 8"/>
            <p:cNvSpPr>
              <a:spLocks noChangeArrowheads="1"/>
            </p:cNvSpPr>
            <p:nvPr>
              <p:custDataLst>
                <p:tags r:id="rId4"/>
              </p:custDataLst>
            </p:nvPr>
          </p:nvSpPr>
          <p:spPr bwMode="auto">
            <a:xfrm>
              <a:off x="4156062" y="10123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71" name="Oval 9"/>
            <p:cNvSpPr>
              <a:spLocks noChangeArrowheads="1"/>
            </p:cNvSpPr>
            <p:nvPr>
              <p:custDataLst>
                <p:tags r:id="rId5"/>
              </p:custDataLst>
            </p:nvPr>
          </p:nvSpPr>
          <p:spPr bwMode="auto">
            <a:xfrm>
              <a:off x="5091099"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72" name="Oval 10"/>
            <p:cNvSpPr>
              <a:spLocks noChangeArrowheads="1"/>
            </p:cNvSpPr>
            <p:nvPr>
              <p:custDataLst>
                <p:tags r:id="rId6"/>
              </p:custDataLst>
            </p:nvPr>
          </p:nvSpPr>
          <p:spPr bwMode="auto">
            <a:xfrm>
              <a:off x="5091099"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73" name="Oval 11"/>
            <p:cNvSpPr>
              <a:spLocks noChangeArrowheads="1"/>
            </p:cNvSpPr>
            <p:nvPr>
              <p:custDataLst>
                <p:tags r:id="rId7"/>
              </p:custDataLst>
            </p:nvPr>
          </p:nvSpPr>
          <p:spPr bwMode="auto">
            <a:xfrm>
              <a:off x="5883262" y="10838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74" name="Freeform 12"/>
            <p:cNvSpPr/>
            <p:nvPr>
              <p:custDataLst>
                <p:tags r:id="rId8"/>
              </p:custDataLst>
            </p:nvPr>
          </p:nvSpPr>
          <p:spPr bwMode="auto">
            <a:xfrm>
              <a:off x="2965437" y="679024"/>
              <a:ext cx="469900" cy="381000"/>
            </a:xfrm>
            <a:custGeom>
              <a:avLst/>
              <a:gdLst/>
              <a:ahLst/>
              <a:cxnLst>
                <a:cxn ang="0">
                  <a:pos x="0" y="240"/>
                </a:cxn>
                <a:cxn ang="0">
                  <a:pos x="296" y="0"/>
                </a:cxn>
              </a:cxnLst>
              <a:rect l="0" t="0" r="r" b="b"/>
              <a:pathLst>
                <a:path w="296" h="240">
                  <a:moveTo>
                    <a:pt x="0" y="240"/>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5" name="Line 13"/>
            <p:cNvSpPr>
              <a:spLocks noChangeShapeType="1"/>
            </p:cNvSpPr>
            <p:nvPr>
              <p:custDataLst>
                <p:tags r:id="rId9"/>
              </p:custDataLst>
            </p:nvPr>
          </p:nvSpPr>
          <p:spPr bwMode="auto">
            <a:xfrm>
              <a:off x="3003537" y="1228299"/>
              <a:ext cx="11525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6" name="Line 14"/>
            <p:cNvSpPr>
              <a:spLocks noChangeShapeType="1"/>
            </p:cNvSpPr>
            <p:nvPr>
              <p:custDataLst>
                <p:tags r:id="rId10"/>
              </p:custDataLst>
            </p:nvPr>
          </p:nvSpPr>
          <p:spPr bwMode="auto">
            <a:xfrm>
              <a:off x="2944799" y="1337837"/>
              <a:ext cx="574675"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7" name="Line 15"/>
            <p:cNvSpPr>
              <a:spLocks noChangeShapeType="1"/>
            </p:cNvSpPr>
            <p:nvPr>
              <p:custDataLst>
                <p:tags r:id="rId11"/>
              </p:custDataLst>
            </p:nvPr>
          </p:nvSpPr>
          <p:spPr bwMode="auto">
            <a:xfrm>
              <a:off x="3724262" y="580599"/>
              <a:ext cx="1366837"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8" name="Line 16"/>
            <p:cNvSpPr>
              <a:spLocks noChangeShapeType="1"/>
            </p:cNvSpPr>
            <p:nvPr>
              <p:custDataLst>
                <p:tags r:id="rId12"/>
              </p:custDataLst>
            </p:nvPr>
          </p:nvSpPr>
          <p:spPr bwMode="auto">
            <a:xfrm>
              <a:off x="3795699" y="1875999"/>
              <a:ext cx="12954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9" name="Freeform 17"/>
            <p:cNvSpPr/>
            <p:nvPr>
              <p:custDataLst>
                <p:tags r:id="rId13"/>
              </p:custDataLst>
            </p:nvPr>
          </p:nvSpPr>
          <p:spPr bwMode="auto">
            <a:xfrm>
              <a:off x="3737503" y="1339929"/>
              <a:ext cx="469900" cy="407987"/>
            </a:xfrm>
            <a:custGeom>
              <a:avLst/>
              <a:gdLst/>
              <a:ahLst/>
              <a:cxnLst>
                <a:cxn ang="0">
                  <a:pos x="0" y="257"/>
                </a:cxn>
                <a:cxn ang="0">
                  <a:pos x="296" y="0"/>
                </a:cxn>
              </a:cxnLst>
              <a:rect l="0" t="0" r="r" b="b"/>
              <a:pathLst>
                <a:path w="296" h="257">
                  <a:moveTo>
                    <a:pt x="0" y="257"/>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0" name="Line 18"/>
            <p:cNvSpPr>
              <a:spLocks noChangeShapeType="1"/>
            </p:cNvSpPr>
            <p:nvPr>
              <p:custDataLst>
                <p:tags r:id="rId14"/>
              </p:custDataLst>
            </p:nvPr>
          </p:nvSpPr>
          <p:spPr bwMode="auto">
            <a:xfrm>
              <a:off x="3698862" y="723474"/>
              <a:ext cx="503237" cy="36036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1" name="Freeform 19"/>
            <p:cNvSpPr/>
            <p:nvPr>
              <p:custDataLst>
                <p:tags r:id="rId15"/>
              </p:custDataLst>
            </p:nvPr>
          </p:nvSpPr>
          <p:spPr bwMode="auto">
            <a:xfrm>
              <a:off x="4451337" y="725062"/>
              <a:ext cx="639762" cy="411162"/>
            </a:xfrm>
            <a:custGeom>
              <a:avLst/>
              <a:gdLst/>
              <a:ahLst/>
              <a:cxnLst>
                <a:cxn ang="0">
                  <a:pos x="0" y="259"/>
                </a:cxn>
                <a:cxn ang="0">
                  <a:pos x="403" y="0"/>
                </a:cxn>
              </a:cxnLst>
              <a:rect l="0" t="0" r="r" b="b"/>
              <a:pathLst>
                <a:path w="403" h="259">
                  <a:moveTo>
                    <a:pt x="0" y="259"/>
                  </a:moveTo>
                  <a:lnTo>
                    <a:pt x="40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2" name="Line 20"/>
            <p:cNvSpPr>
              <a:spLocks noChangeShapeType="1"/>
            </p:cNvSpPr>
            <p:nvPr>
              <p:custDataLst>
                <p:tags r:id="rId16"/>
              </p:custDataLst>
            </p:nvPr>
          </p:nvSpPr>
          <p:spPr bwMode="auto">
            <a:xfrm>
              <a:off x="4443399" y="1299737"/>
              <a:ext cx="647700"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3" name="Line 21"/>
            <p:cNvSpPr>
              <a:spLocks noChangeShapeType="1"/>
            </p:cNvSpPr>
            <p:nvPr>
              <p:custDataLst>
                <p:tags r:id="rId17"/>
              </p:custDataLst>
            </p:nvPr>
          </p:nvSpPr>
          <p:spPr bwMode="auto">
            <a:xfrm flipV="1">
              <a:off x="5235562" y="796499"/>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4" name="Line 22"/>
            <p:cNvSpPr>
              <a:spLocks noChangeShapeType="1"/>
            </p:cNvSpPr>
            <p:nvPr>
              <p:custDataLst>
                <p:tags r:id="rId18"/>
              </p:custDataLst>
            </p:nvPr>
          </p:nvSpPr>
          <p:spPr bwMode="auto">
            <a:xfrm flipV="1">
              <a:off x="5380024" y="1398162"/>
              <a:ext cx="576263"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5" name="Line 23"/>
            <p:cNvSpPr>
              <a:spLocks noChangeShapeType="1"/>
            </p:cNvSpPr>
            <p:nvPr>
              <p:custDataLst>
                <p:tags r:id="rId19"/>
              </p:custDataLst>
            </p:nvPr>
          </p:nvSpPr>
          <p:spPr bwMode="auto">
            <a:xfrm>
              <a:off x="5380024" y="626637"/>
              <a:ext cx="576263" cy="50323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6" name="Text Box 24"/>
            <p:cNvSpPr txBox="1">
              <a:spLocks noChangeArrowheads="1"/>
            </p:cNvSpPr>
            <p:nvPr/>
          </p:nvSpPr>
          <p:spPr bwMode="auto">
            <a:xfrm>
              <a:off x="2924166" y="590116"/>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87" name="Text Box 26"/>
            <p:cNvSpPr txBox="1">
              <a:spLocks noChangeArrowheads="1"/>
            </p:cNvSpPr>
            <p:nvPr/>
          </p:nvSpPr>
          <p:spPr bwMode="auto">
            <a:xfrm>
              <a:off x="4400518" y="721850"/>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88" name="Text Box 27"/>
            <p:cNvSpPr txBox="1">
              <a:spLocks noChangeArrowheads="1"/>
            </p:cNvSpPr>
            <p:nvPr/>
          </p:nvSpPr>
          <p:spPr bwMode="auto">
            <a:xfrm>
              <a:off x="5116499" y="100128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89" name="Text Box 28"/>
            <p:cNvSpPr txBox="1">
              <a:spLocks noChangeArrowheads="1"/>
            </p:cNvSpPr>
            <p:nvPr/>
          </p:nvSpPr>
          <p:spPr bwMode="auto">
            <a:xfrm>
              <a:off x="5512851" y="582691"/>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0" name="Text Box 29"/>
            <p:cNvSpPr txBox="1">
              <a:spLocks noChangeArrowheads="1"/>
            </p:cNvSpPr>
            <p:nvPr/>
          </p:nvSpPr>
          <p:spPr bwMode="auto">
            <a:xfrm>
              <a:off x="5537187" y="1550020"/>
              <a:ext cx="433387" cy="337185"/>
            </a:xfrm>
            <a:prstGeom prst="rect">
              <a:avLst/>
            </a:prstGeom>
            <a:noFill/>
            <a:ln w="19050" algn="ctr">
              <a:noFill/>
              <a:miter lim="800000"/>
              <a:tailEnd type="none" w="med" len="lg"/>
            </a:ln>
            <a:effectLst/>
          </p:spPr>
          <p:txBody>
            <a:bodyPr>
              <a:spAutoFit/>
            </a:bodyPr>
            <a:lstStyle/>
            <a:p>
              <a:pPr algn="ct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91" name="Text Box 30"/>
            <p:cNvSpPr txBox="1">
              <a:spLocks noChangeArrowheads="1"/>
            </p:cNvSpPr>
            <p:nvPr/>
          </p:nvSpPr>
          <p:spPr bwMode="auto">
            <a:xfrm>
              <a:off x="4210051" y="1937390"/>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92" name="Text Box 31"/>
            <p:cNvSpPr txBox="1">
              <a:spLocks noChangeArrowheads="1"/>
            </p:cNvSpPr>
            <p:nvPr/>
          </p:nvSpPr>
          <p:spPr bwMode="auto">
            <a:xfrm>
              <a:off x="2859074" y="145792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3" name="Text Box 32"/>
            <p:cNvSpPr txBox="1">
              <a:spLocks noChangeArrowheads="1"/>
            </p:cNvSpPr>
            <p:nvPr/>
          </p:nvSpPr>
          <p:spPr bwMode="auto">
            <a:xfrm>
              <a:off x="3290874" y="971069"/>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4" name="Text Box 33"/>
            <p:cNvSpPr txBox="1">
              <a:spLocks noChangeArrowheads="1"/>
            </p:cNvSpPr>
            <p:nvPr/>
          </p:nvSpPr>
          <p:spPr bwMode="auto">
            <a:xfrm>
              <a:off x="3895162" y="1547655"/>
              <a:ext cx="298450"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95" name="Text Box 34"/>
            <p:cNvSpPr txBox="1">
              <a:spLocks noChangeArrowheads="1"/>
            </p:cNvSpPr>
            <p:nvPr/>
          </p:nvSpPr>
          <p:spPr bwMode="auto">
            <a:xfrm>
              <a:off x="4419661" y="1456424"/>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96" name="Text Box 35"/>
            <p:cNvSpPr txBox="1">
              <a:spLocks noChangeArrowheads="1"/>
            </p:cNvSpPr>
            <p:nvPr/>
          </p:nvSpPr>
          <p:spPr bwMode="auto">
            <a:xfrm>
              <a:off x="3856034" y="714356"/>
              <a:ext cx="287338"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97" name="Text Box 26"/>
            <p:cNvSpPr txBox="1">
              <a:spLocks noChangeArrowheads="1"/>
            </p:cNvSpPr>
            <p:nvPr/>
          </p:nvSpPr>
          <p:spPr bwMode="auto">
            <a:xfrm>
              <a:off x="4143372" y="323358"/>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sp>
        <p:nvSpPr>
          <p:cNvPr id="98" name="Text Box 37"/>
          <p:cNvSpPr txBox="1">
            <a:spLocks noChangeArrowheads="1"/>
          </p:cNvSpPr>
          <p:nvPr/>
        </p:nvSpPr>
        <p:spPr bwMode="auto">
          <a:xfrm>
            <a:off x="1919289" y="3013127"/>
            <a:ext cx="8208963" cy="312420"/>
          </a:xfrm>
          <a:prstGeom prst="rect">
            <a:avLst/>
          </a:prstGeom>
          <a:noFill/>
          <a:ln w="19050" algn="ctr">
            <a:noFill/>
            <a:miter lim="800000"/>
            <a:tailEnd type="none" w="med" len="lg"/>
          </a:ln>
          <a:effectLst/>
        </p:spPr>
        <p:txBody>
          <a:bodyPr>
            <a:spAutoFit/>
          </a:bodyPr>
          <a:lstStyle/>
          <a:p>
            <a:pPr algn="l">
              <a:lnSpc>
                <a:spcPct val="80000"/>
              </a:lnSpc>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S	     U	                dist[]                  path[]</a:t>
            </a:r>
          </a:p>
        </p:txBody>
      </p:sp>
      <p:sp>
        <p:nvSpPr>
          <p:cNvPr id="99" name="Text Box 40"/>
          <p:cNvSpPr txBox="1">
            <a:spLocks noChangeArrowheads="1"/>
          </p:cNvSpPr>
          <p:nvPr/>
        </p:nvSpPr>
        <p:spPr bwMode="auto">
          <a:xfrm>
            <a:off x="5024430" y="3484615"/>
            <a:ext cx="2357454" cy="245745"/>
          </a:xfrm>
          <a:prstGeom prst="rect">
            <a:avLst/>
          </a:prstGeom>
          <a:noFill/>
          <a:ln w="1905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  </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3  4  5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100" name="Text Box 41"/>
          <p:cNvSpPr txBox="1">
            <a:spLocks noChangeArrowheads="1"/>
          </p:cNvSpPr>
          <p:nvPr/>
        </p:nvSpPr>
        <p:spPr bwMode="auto">
          <a:xfrm>
            <a:off x="7753328" y="3484615"/>
            <a:ext cx="2628952" cy="245745"/>
          </a:xfrm>
          <a:prstGeom prst="rect">
            <a:avLst/>
          </a:prstGeom>
          <a:noFill/>
          <a:ln w="1905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0  1  2  3   4   5   6</a:t>
            </a:r>
          </a:p>
        </p:txBody>
      </p:sp>
      <p:sp>
        <p:nvSpPr>
          <p:cNvPr id="101" name="文本框 10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P spid="22" grpId="0" bldLvl="0" animBg="1"/>
      <p:bldP spid="23" grpId="0" bldLvl="0" animBg="1"/>
      <p:bldP spid="24" grpId="0" bldLvl="0" animBg="1"/>
      <p:bldP spid="25" grpId="0" bldLvl="0" animBg="1"/>
      <p:bldP spid="29" grpId="0" bldLvl="0" animBg="1"/>
      <p:bldP spid="30" grpId="0" bldLvl="0" animBg="1"/>
      <p:bldP spid="31" grpId="0" bldLvl="0" animBg="1"/>
      <p:bldP spid="32" grpId="0" bldLvl="0" animBg="1"/>
      <p:bldP spid="98" grpId="0" bldLvl="0" animBg="1"/>
      <p:bldP spid="99" grpId="0" bldLvl="0" animBg="1"/>
      <p:bldP spid="100" grpId="0" bldLvl="0" animBg="1"/>
      <p:bldP spid="1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75"/>
          <p:cNvGrpSpPr/>
          <p:nvPr/>
        </p:nvGrpSpPr>
        <p:grpSpPr>
          <a:xfrm>
            <a:off x="6339223" y="4263494"/>
            <a:ext cx="2011547" cy="428628"/>
            <a:chOff x="4534205" y="3231973"/>
            <a:chExt cx="2011547" cy="428628"/>
          </a:xfrm>
        </p:grpSpPr>
        <p:sp>
          <p:nvSpPr>
            <p:cNvPr id="12" name="下箭头 11"/>
            <p:cNvSpPr/>
            <p:nvPr/>
          </p:nvSpPr>
          <p:spPr>
            <a:xfrm>
              <a:off x="4534205" y="3231973"/>
              <a:ext cx="238082" cy="428628"/>
            </a:xfrm>
            <a:prstGeom prst="downArrow">
              <a:avLst/>
            </a:prstGeom>
            <a:gradFill>
              <a:gsLst>
                <a:gs pos="0">
                  <a:srgbClr val="C0262E"/>
                </a:gs>
                <a:gs pos="100000">
                  <a:srgbClr val="CD5158"/>
                </a:gs>
              </a:gsLst>
            </a:gradFill>
          </p:spPr>
          <p:style>
            <a:lnRef idx="0">
              <a:schemeClr val="accent4"/>
            </a:lnRef>
            <a:fillRef idx="3">
              <a:schemeClr val="accent4"/>
            </a:fillRef>
            <a:effectRef idx="3">
              <a:schemeClr val="accent4"/>
            </a:effectRef>
            <a:fontRef idx="minor">
              <a:schemeClr val="lt1"/>
            </a:fontRef>
          </p:style>
          <p:txBody>
            <a:bodyPr rtlCol="0" anchor="ctr"/>
            <a:lstStyle/>
            <a:p>
              <a:pPr algn="l"/>
              <a:endParaRPr lang="zh-CN" altLang="en-US" sz="1600">
                <a:solidFill>
                  <a:srgbClr val="525252"/>
                </a:solidFill>
                <a:latin typeface="Consolas" panose="020B0609020204030204" pitchFamily="49" charset="0"/>
                <a:cs typeface="Consolas" panose="020B0609020204030204" pitchFamily="49" charset="0"/>
              </a:endParaRPr>
            </a:p>
          </p:txBody>
        </p:sp>
        <p:sp>
          <p:nvSpPr>
            <p:cNvPr id="13" name="TextBox 12"/>
            <p:cNvSpPr txBox="1"/>
            <p:nvPr/>
          </p:nvSpPr>
          <p:spPr>
            <a:xfrm>
              <a:off x="4714875" y="3269271"/>
              <a:ext cx="1830877" cy="337185"/>
            </a:xfrm>
            <a:prstGeom prst="rect">
              <a:avLst/>
            </a:prstGeom>
            <a:noFill/>
          </p:spPr>
          <p:txBody>
            <a:bodyPr wrap="square" rtlCol="0">
              <a:spAutoFit/>
            </a:bodyPr>
            <a:lstStyle/>
            <a:p>
              <a:pPr algn="l"/>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最小的顶点：</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14" name="Text Box 58"/>
          <p:cNvSpPr txBox="1">
            <a:spLocks noChangeArrowheads="1"/>
          </p:cNvSpPr>
          <p:nvPr/>
        </p:nvSpPr>
        <p:spPr bwMode="auto">
          <a:xfrm>
            <a:off x="1774825" y="3790594"/>
            <a:ext cx="1249341"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{0,1,2,3,5}</a:t>
            </a:r>
          </a:p>
        </p:txBody>
      </p:sp>
      <p:sp>
        <p:nvSpPr>
          <p:cNvPr id="15" name="Text Box 59"/>
          <p:cNvSpPr txBox="1">
            <a:spLocks noChangeArrowheads="1"/>
          </p:cNvSpPr>
          <p:nvPr/>
        </p:nvSpPr>
        <p:spPr bwMode="auto">
          <a:xfrm>
            <a:off x="3381356" y="3790594"/>
            <a:ext cx="727070"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{4,6}</a:t>
            </a:r>
          </a:p>
        </p:txBody>
      </p:sp>
      <p:sp>
        <p:nvSpPr>
          <p:cNvPr id="16" name="Text Box 60"/>
          <p:cNvSpPr txBox="1">
            <a:spLocks noChangeArrowheads="1"/>
          </p:cNvSpPr>
          <p:nvPr/>
        </p:nvSpPr>
        <p:spPr bwMode="auto">
          <a:xfrm>
            <a:off x="4452927" y="3803294"/>
            <a:ext cx="2757471"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 6, </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 9, </a:t>
            </a:r>
            <a:r>
              <a:rPr lang="en-US" altLang="zh-CN" sz="1600"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17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7" name="Text Box 61"/>
          <p:cNvSpPr txBox="1">
            <a:spLocks noChangeArrowheads="1"/>
          </p:cNvSpPr>
          <p:nvPr/>
        </p:nvSpPr>
        <p:spPr bwMode="auto">
          <a:xfrm>
            <a:off x="7575578" y="3803294"/>
            <a:ext cx="2806703"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1, 0,  5,  2,  5}</a:t>
            </a:r>
          </a:p>
        </p:txBody>
      </p:sp>
      <p:sp>
        <p:nvSpPr>
          <p:cNvPr id="18" name="右大括号 17"/>
          <p:cNvSpPr/>
          <p:nvPr/>
        </p:nvSpPr>
        <p:spPr>
          <a:xfrm rot="5400000">
            <a:off x="6372255" y="3792179"/>
            <a:ext cx="142876" cy="71438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zh-CN" altLang="en-US" sz="1600">
              <a:solidFill>
                <a:srgbClr val="0000FF"/>
              </a:solidFill>
              <a:latin typeface="Consolas" panose="020B0609020204030204" pitchFamily="49" charset="0"/>
              <a:cs typeface="Consolas" panose="020B0609020204030204" pitchFamily="49" charset="0"/>
            </a:endParaRPr>
          </a:p>
        </p:txBody>
      </p:sp>
      <p:sp>
        <p:nvSpPr>
          <p:cNvPr id="19" name="Text Box 62"/>
          <p:cNvSpPr txBox="1">
            <a:spLocks noChangeArrowheads="1"/>
          </p:cNvSpPr>
          <p:nvPr/>
        </p:nvSpPr>
        <p:spPr bwMode="auto">
          <a:xfrm>
            <a:off x="1774825" y="4822474"/>
            <a:ext cx="1535093"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{0,1,2,3,5,4}</a:t>
            </a:r>
          </a:p>
        </p:txBody>
      </p:sp>
      <p:sp>
        <p:nvSpPr>
          <p:cNvPr id="20" name="Text Box 63"/>
          <p:cNvSpPr txBox="1">
            <a:spLocks noChangeArrowheads="1"/>
          </p:cNvSpPr>
          <p:nvPr/>
        </p:nvSpPr>
        <p:spPr bwMode="auto">
          <a:xfrm>
            <a:off x="3582980" y="4822474"/>
            <a:ext cx="512756"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21" name="Text Box 64"/>
          <p:cNvSpPr txBox="1">
            <a:spLocks noChangeArrowheads="1"/>
          </p:cNvSpPr>
          <p:nvPr/>
        </p:nvSpPr>
        <p:spPr bwMode="auto">
          <a:xfrm>
            <a:off x="4452927" y="4835174"/>
            <a:ext cx="2686033"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 6, 10, 9,</a:t>
            </a:r>
            <a:r>
              <a:rPr lang="en-US" altLang="zh-CN" sz="1600" u="sng"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u="heavy" dirty="0">
                <a:solidFill>
                  <a:srgbClr val="000000"/>
                </a:solidFill>
                <a:uFill>
                  <a:solidFill>
                    <a:srgbClr val="C00000"/>
                  </a:solidFill>
                </a:uFill>
                <a:latin typeface="微软雅黑" panose="020B0503020204020204" charset="-122"/>
                <a:ea typeface="微软雅黑" panose="020B0503020204020204" charset="-122"/>
                <a:cs typeface="Consolas" panose="020B0609020204030204" pitchFamily="49" charset="0"/>
              </a:rPr>
              <a:t>16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22" name="Text Box 65"/>
          <p:cNvSpPr txBox="1">
            <a:spLocks noChangeArrowheads="1"/>
          </p:cNvSpPr>
          <p:nvPr/>
        </p:nvSpPr>
        <p:spPr bwMode="auto">
          <a:xfrm>
            <a:off x="7575578" y="4835174"/>
            <a:ext cx="2735265" cy="276860"/>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1, 0,  5,  2,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23" name="组合 75"/>
          <p:cNvGrpSpPr/>
          <p:nvPr/>
        </p:nvGrpSpPr>
        <p:grpSpPr>
          <a:xfrm>
            <a:off x="6760347" y="5118490"/>
            <a:ext cx="2050297" cy="428628"/>
            <a:chOff x="4521967" y="3212251"/>
            <a:chExt cx="2050297" cy="428628"/>
          </a:xfrm>
        </p:grpSpPr>
        <p:sp>
          <p:nvSpPr>
            <p:cNvPr id="24" name="下箭头 23"/>
            <p:cNvSpPr/>
            <p:nvPr/>
          </p:nvSpPr>
          <p:spPr>
            <a:xfrm>
              <a:off x="4521967" y="3212251"/>
              <a:ext cx="193693" cy="428628"/>
            </a:xfrm>
            <a:prstGeom prst="downArrow">
              <a:avLst/>
            </a:prstGeom>
            <a:gradFill>
              <a:gsLst>
                <a:gs pos="0">
                  <a:srgbClr val="C0262E"/>
                </a:gs>
                <a:gs pos="100000">
                  <a:srgbClr val="CD5158"/>
                </a:gs>
              </a:gsLst>
            </a:gradFill>
          </p:spPr>
          <p:style>
            <a:lnRef idx="0">
              <a:schemeClr val="accent4"/>
            </a:lnRef>
            <a:fillRef idx="3">
              <a:schemeClr val="accent4"/>
            </a:fillRef>
            <a:effectRef idx="3">
              <a:schemeClr val="accent4"/>
            </a:effectRef>
            <a:fontRef idx="minor">
              <a:schemeClr val="lt1"/>
            </a:fontRef>
          </p:style>
          <p:txBody>
            <a:bodyPr rtlCol="0" anchor="ctr"/>
            <a:lstStyle/>
            <a:p>
              <a:pPr algn="l"/>
              <a:endParaRPr lang="zh-CN" altLang="en-US" sz="1600">
                <a:solidFill>
                  <a:srgbClr val="525252"/>
                </a:solidFill>
                <a:latin typeface="Consolas" panose="020B0609020204030204" pitchFamily="49" charset="0"/>
                <a:cs typeface="Consolas" panose="020B0609020204030204" pitchFamily="49" charset="0"/>
              </a:endParaRPr>
            </a:p>
          </p:txBody>
        </p:sp>
        <p:sp>
          <p:nvSpPr>
            <p:cNvPr id="25" name="TextBox 24"/>
            <p:cNvSpPr txBox="1"/>
            <p:nvPr/>
          </p:nvSpPr>
          <p:spPr>
            <a:xfrm>
              <a:off x="4643438" y="3273348"/>
              <a:ext cx="1928826" cy="337185"/>
            </a:xfrm>
            <a:prstGeom prst="rect">
              <a:avLst/>
            </a:prstGeom>
            <a:noFill/>
          </p:spPr>
          <p:txBody>
            <a:bodyPr wrap="square" rtlCol="0">
              <a:spAutoFit/>
            </a:bodyPr>
            <a:lstStyle/>
            <a:p>
              <a:pPr algn="l"/>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最小的顶点：</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grpSp>
      <p:sp>
        <p:nvSpPr>
          <p:cNvPr id="26" name="Text Box 66"/>
          <p:cNvSpPr txBox="1">
            <a:spLocks noChangeArrowheads="1"/>
          </p:cNvSpPr>
          <p:nvPr/>
        </p:nvSpPr>
        <p:spPr bwMode="auto">
          <a:xfrm>
            <a:off x="1774825" y="5719420"/>
            <a:ext cx="1749407"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{0,1,2,3,5,4,6}</a:t>
            </a:r>
          </a:p>
        </p:txBody>
      </p:sp>
      <p:sp>
        <p:nvSpPr>
          <p:cNvPr id="27" name="Text Box 67"/>
          <p:cNvSpPr txBox="1">
            <a:spLocks noChangeArrowheads="1"/>
          </p:cNvSpPr>
          <p:nvPr/>
        </p:nvSpPr>
        <p:spPr bwMode="auto">
          <a:xfrm>
            <a:off x="3654418" y="5719420"/>
            <a:ext cx="512756"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28" name="Text Box 68"/>
          <p:cNvSpPr txBox="1">
            <a:spLocks noChangeArrowheads="1"/>
          </p:cNvSpPr>
          <p:nvPr/>
        </p:nvSpPr>
        <p:spPr bwMode="auto">
          <a:xfrm>
            <a:off x="4452927" y="5732120"/>
            <a:ext cx="2686033"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4, 5, 6, 10, 9, 16}</a:t>
            </a:r>
          </a:p>
        </p:txBody>
      </p:sp>
      <p:sp>
        <p:nvSpPr>
          <p:cNvPr id="29" name="Text Box 69"/>
          <p:cNvSpPr txBox="1">
            <a:spLocks noChangeArrowheads="1"/>
          </p:cNvSpPr>
          <p:nvPr/>
        </p:nvSpPr>
        <p:spPr bwMode="auto">
          <a:xfrm>
            <a:off x="7575578" y="5732120"/>
            <a:ext cx="2806703" cy="245745"/>
          </a:xfrm>
          <a:prstGeom prst="rect">
            <a:avLst/>
          </a:prstGeom>
          <a:noFill/>
          <a:ln w="38100" algn="ctr">
            <a:noFill/>
            <a:miter lim="800000"/>
            <a:tailEnd type="none" w="med" len="lg"/>
          </a:ln>
          <a:effectLst/>
        </p:spPr>
        <p:txBody>
          <a:bodyPr wrap="square" lIns="0" tIns="0" rIns="0" bIns="0">
            <a:spAutoFit/>
          </a:bodyPr>
          <a:lstStyle/>
          <a:p>
            <a:pPr algn="l"/>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{0, 0, 1, 0,  5,  2,  4}</a:t>
            </a:r>
          </a:p>
        </p:txBody>
      </p:sp>
      <p:grpSp>
        <p:nvGrpSpPr>
          <p:cNvPr id="30" name="组合 29"/>
          <p:cNvGrpSpPr/>
          <p:nvPr/>
        </p:nvGrpSpPr>
        <p:grpSpPr>
          <a:xfrm>
            <a:off x="5453059" y="6179796"/>
            <a:ext cx="4107685" cy="621015"/>
            <a:chOff x="3929058" y="5214950"/>
            <a:chExt cx="4107685" cy="621015"/>
          </a:xfrm>
        </p:grpSpPr>
        <p:sp>
          <p:nvSpPr>
            <p:cNvPr id="31" name="左大括号 30"/>
            <p:cNvSpPr/>
            <p:nvPr/>
          </p:nvSpPr>
          <p:spPr>
            <a:xfrm rot="16200000">
              <a:off x="5893603" y="3250405"/>
              <a:ext cx="178595" cy="4107685"/>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zh-CN" altLang="en-US">
                <a:solidFill>
                  <a:srgbClr val="0000FF"/>
                </a:solidFill>
                <a:latin typeface="Consolas" panose="020B0609020204030204" pitchFamily="49" charset="0"/>
                <a:cs typeface="Consolas" panose="020B0609020204030204" pitchFamily="49" charset="0"/>
              </a:endParaRPr>
            </a:p>
          </p:txBody>
        </p:sp>
        <p:sp>
          <p:nvSpPr>
            <p:cNvPr id="32" name="TextBox 31"/>
            <p:cNvSpPr txBox="1"/>
            <p:nvPr/>
          </p:nvSpPr>
          <p:spPr>
            <a:xfrm>
              <a:off x="5286380" y="5467665"/>
              <a:ext cx="1571636" cy="368300"/>
            </a:xfrm>
            <a:prstGeom prst="rect">
              <a:avLst/>
            </a:prstGeom>
            <a:noFill/>
          </p:spPr>
          <p:txBody>
            <a:bodyPr wrap="square" rtlCol="0">
              <a:spAutoFit/>
            </a:bodyPr>
            <a:lstStyle/>
            <a:p>
              <a:pPr algn="l"/>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最终结果</a:t>
              </a:r>
            </a:p>
          </p:txBody>
        </p:sp>
      </p:grpSp>
      <p:grpSp>
        <p:nvGrpSpPr>
          <p:cNvPr id="66" name="组合 65"/>
          <p:cNvGrpSpPr/>
          <p:nvPr/>
        </p:nvGrpSpPr>
        <p:grpSpPr>
          <a:xfrm>
            <a:off x="4238613" y="898874"/>
            <a:ext cx="3457575" cy="1951217"/>
            <a:chOff x="2714612" y="323358"/>
            <a:chExt cx="3457575" cy="1951217"/>
          </a:xfrm>
        </p:grpSpPr>
        <p:sp>
          <p:nvSpPr>
            <p:cNvPr id="67" name="Oval 5"/>
            <p:cNvSpPr>
              <a:spLocks noChangeArrowheads="1"/>
            </p:cNvSpPr>
            <p:nvPr>
              <p:custDataLst>
                <p:tags r:id="rId1"/>
              </p:custDataLst>
            </p:nvPr>
          </p:nvSpPr>
          <p:spPr bwMode="auto">
            <a:xfrm>
              <a:off x="2714612" y="1012399"/>
              <a:ext cx="288925" cy="360363"/>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med" len="lg"/>
            </a:ln>
          </p:spPr>
          <p:style>
            <a:lnRef idx="1">
              <a:schemeClr val="dk1"/>
            </a:lnRef>
            <a:fillRef idx="2">
              <a:schemeClr val="dk1"/>
            </a:fillRef>
            <a:effectRef idx="1">
              <a:schemeClr val="dk1"/>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68" name="Oval 6"/>
            <p:cNvSpPr>
              <a:spLocks noChangeArrowheads="1"/>
            </p:cNvSpPr>
            <p:nvPr>
              <p:custDataLst>
                <p:tags r:id="rId2"/>
              </p:custDataLst>
            </p:nvPr>
          </p:nvSpPr>
          <p:spPr bwMode="auto">
            <a:xfrm>
              <a:off x="3435337"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69" name="Oval 7"/>
            <p:cNvSpPr>
              <a:spLocks noChangeArrowheads="1"/>
            </p:cNvSpPr>
            <p:nvPr>
              <p:custDataLst>
                <p:tags r:id="rId3"/>
              </p:custDataLst>
            </p:nvPr>
          </p:nvSpPr>
          <p:spPr bwMode="auto">
            <a:xfrm>
              <a:off x="3506774"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70" name="Oval 8"/>
            <p:cNvSpPr>
              <a:spLocks noChangeArrowheads="1"/>
            </p:cNvSpPr>
            <p:nvPr>
              <p:custDataLst>
                <p:tags r:id="rId4"/>
              </p:custDataLst>
            </p:nvPr>
          </p:nvSpPr>
          <p:spPr bwMode="auto">
            <a:xfrm>
              <a:off x="4156062" y="10123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71" name="Oval 9"/>
            <p:cNvSpPr>
              <a:spLocks noChangeArrowheads="1"/>
            </p:cNvSpPr>
            <p:nvPr>
              <p:custDataLst>
                <p:tags r:id="rId5"/>
              </p:custDataLst>
            </p:nvPr>
          </p:nvSpPr>
          <p:spPr bwMode="auto">
            <a:xfrm>
              <a:off x="5091099"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72" name="Oval 10"/>
            <p:cNvSpPr>
              <a:spLocks noChangeArrowheads="1"/>
            </p:cNvSpPr>
            <p:nvPr>
              <p:custDataLst>
                <p:tags r:id="rId6"/>
              </p:custDataLst>
            </p:nvPr>
          </p:nvSpPr>
          <p:spPr bwMode="auto">
            <a:xfrm>
              <a:off x="5091099"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73" name="Oval 11"/>
            <p:cNvSpPr>
              <a:spLocks noChangeArrowheads="1"/>
            </p:cNvSpPr>
            <p:nvPr>
              <p:custDataLst>
                <p:tags r:id="rId7"/>
              </p:custDataLst>
            </p:nvPr>
          </p:nvSpPr>
          <p:spPr bwMode="auto">
            <a:xfrm>
              <a:off x="5883262" y="10838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74" name="Freeform 12"/>
            <p:cNvSpPr/>
            <p:nvPr>
              <p:custDataLst>
                <p:tags r:id="rId8"/>
              </p:custDataLst>
            </p:nvPr>
          </p:nvSpPr>
          <p:spPr bwMode="auto">
            <a:xfrm>
              <a:off x="2965437" y="679024"/>
              <a:ext cx="469900" cy="381000"/>
            </a:xfrm>
            <a:custGeom>
              <a:avLst/>
              <a:gdLst/>
              <a:ahLst/>
              <a:cxnLst>
                <a:cxn ang="0">
                  <a:pos x="0" y="240"/>
                </a:cxn>
                <a:cxn ang="0">
                  <a:pos x="296" y="0"/>
                </a:cxn>
              </a:cxnLst>
              <a:rect l="0" t="0" r="r" b="b"/>
              <a:pathLst>
                <a:path w="296" h="240">
                  <a:moveTo>
                    <a:pt x="0" y="240"/>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5" name="Line 13"/>
            <p:cNvSpPr>
              <a:spLocks noChangeShapeType="1"/>
            </p:cNvSpPr>
            <p:nvPr>
              <p:custDataLst>
                <p:tags r:id="rId9"/>
              </p:custDataLst>
            </p:nvPr>
          </p:nvSpPr>
          <p:spPr bwMode="auto">
            <a:xfrm>
              <a:off x="3003537" y="1228299"/>
              <a:ext cx="11525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6" name="Line 14"/>
            <p:cNvSpPr>
              <a:spLocks noChangeShapeType="1"/>
            </p:cNvSpPr>
            <p:nvPr>
              <p:custDataLst>
                <p:tags r:id="rId10"/>
              </p:custDataLst>
            </p:nvPr>
          </p:nvSpPr>
          <p:spPr bwMode="auto">
            <a:xfrm>
              <a:off x="2944799" y="1337837"/>
              <a:ext cx="574675"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7" name="Line 15"/>
            <p:cNvSpPr>
              <a:spLocks noChangeShapeType="1"/>
            </p:cNvSpPr>
            <p:nvPr>
              <p:custDataLst>
                <p:tags r:id="rId11"/>
              </p:custDataLst>
            </p:nvPr>
          </p:nvSpPr>
          <p:spPr bwMode="auto">
            <a:xfrm>
              <a:off x="3724262" y="580599"/>
              <a:ext cx="1366837"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8" name="Line 16"/>
            <p:cNvSpPr>
              <a:spLocks noChangeShapeType="1"/>
            </p:cNvSpPr>
            <p:nvPr>
              <p:custDataLst>
                <p:tags r:id="rId12"/>
              </p:custDataLst>
            </p:nvPr>
          </p:nvSpPr>
          <p:spPr bwMode="auto">
            <a:xfrm>
              <a:off x="3795699" y="1875999"/>
              <a:ext cx="12954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9" name="Freeform 17"/>
            <p:cNvSpPr/>
            <p:nvPr>
              <p:custDataLst>
                <p:tags r:id="rId13"/>
              </p:custDataLst>
            </p:nvPr>
          </p:nvSpPr>
          <p:spPr bwMode="auto">
            <a:xfrm>
              <a:off x="3737503" y="1339929"/>
              <a:ext cx="469900" cy="407987"/>
            </a:xfrm>
            <a:custGeom>
              <a:avLst/>
              <a:gdLst/>
              <a:ahLst/>
              <a:cxnLst>
                <a:cxn ang="0">
                  <a:pos x="0" y="257"/>
                </a:cxn>
                <a:cxn ang="0">
                  <a:pos x="296" y="0"/>
                </a:cxn>
              </a:cxnLst>
              <a:rect l="0" t="0" r="r" b="b"/>
              <a:pathLst>
                <a:path w="296" h="257">
                  <a:moveTo>
                    <a:pt x="0" y="257"/>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0" name="Line 18"/>
            <p:cNvSpPr>
              <a:spLocks noChangeShapeType="1"/>
            </p:cNvSpPr>
            <p:nvPr>
              <p:custDataLst>
                <p:tags r:id="rId14"/>
              </p:custDataLst>
            </p:nvPr>
          </p:nvSpPr>
          <p:spPr bwMode="auto">
            <a:xfrm>
              <a:off x="3698862" y="723474"/>
              <a:ext cx="503237" cy="360363"/>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1" name="Freeform 19"/>
            <p:cNvSpPr/>
            <p:nvPr>
              <p:custDataLst>
                <p:tags r:id="rId15"/>
              </p:custDataLst>
            </p:nvPr>
          </p:nvSpPr>
          <p:spPr bwMode="auto">
            <a:xfrm>
              <a:off x="4451337" y="725062"/>
              <a:ext cx="639762" cy="411162"/>
            </a:xfrm>
            <a:custGeom>
              <a:avLst/>
              <a:gdLst/>
              <a:ahLst/>
              <a:cxnLst>
                <a:cxn ang="0">
                  <a:pos x="0" y="259"/>
                </a:cxn>
                <a:cxn ang="0">
                  <a:pos x="403" y="0"/>
                </a:cxn>
              </a:cxnLst>
              <a:rect l="0" t="0" r="r" b="b"/>
              <a:pathLst>
                <a:path w="403" h="259">
                  <a:moveTo>
                    <a:pt x="0" y="259"/>
                  </a:moveTo>
                  <a:lnTo>
                    <a:pt x="40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2" name="Line 20"/>
            <p:cNvSpPr>
              <a:spLocks noChangeShapeType="1"/>
            </p:cNvSpPr>
            <p:nvPr>
              <p:custDataLst>
                <p:tags r:id="rId16"/>
              </p:custDataLst>
            </p:nvPr>
          </p:nvSpPr>
          <p:spPr bwMode="auto">
            <a:xfrm>
              <a:off x="4443399" y="1299737"/>
              <a:ext cx="647700"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3" name="Line 21"/>
            <p:cNvSpPr>
              <a:spLocks noChangeShapeType="1"/>
            </p:cNvSpPr>
            <p:nvPr>
              <p:custDataLst>
                <p:tags r:id="rId17"/>
              </p:custDataLst>
            </p:nvPr>
          </p:nvSpPr>
          <p:spPr bwMode="auto">
            <a:xfrm flipV="1">
              <a:off x="5235562" y="796499"/>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4" name="Line 22"/>
            <p:cNvSpPr>
              <a:spLocks noChangeShapeType="1"/>
            </p:cNvSpPr>
            <p:nvPr>
              <p:custDataLst>
                <p:tags r:id="rId18"/>
              </p:custDataLst>
            </p:nvPr>
          </p:nvSpPr>
          <p:spPr bwMode="auto">
            <a:xfrm flipV="1">
              <a:off x="5380024" y="1398162"/>
              <a:ext cx="576263"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5" name="Line 23"/>
            <p:cNvSpPr>
              <a:spLocks noChangeShapeType="1"/>
            </p:cNvSpPr>
            <p:nvPr>
              <p:custDataLst>
                <p:tags r:id="rId19"/>
              </p:custDataLst>
            </p:nvPr>
          </p:nvSpPr>
          <p:spPr bwMode="auto">
            <a:xfrm>
              <a:off x="5380024" y="626637"/>
              <a:ext cx="576263" cy="503237"/>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86" name="Text Box 24"/>
            <p:cNvSpPr txBox="1">
              <a:spLocks noChangeArrowheads="1"/>
            </p:cNvSpPr>
            <p:nvPr/>
          </p:nvSpPr>
          <p:spPr bwMode="auto">
            <a:xfrm>
              <a:off x="2924166" y="590116"/>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87" name="Text Box 26"/>
            <p:cNvSpPr txBox="1">
              <a:spLocks noChangeArrowheads="1"/>
            </p:cNvSpPr>
            <p:nvPr/>
          </p:nvSpPr>
          <p:spPr bwMode="auto">
            <a:xfrm>
              <a:off x="4400518" y="721850"/>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88" name="Text Box 27"/>
            <p:cNvSpPr txBox="1">
              <a:spLocks noChangeArrowheads="1"/>
            </p:cNvSpPr>
            <p:nvPr/>
          </p:nvSpPr>
          <p:spPr bwMode="auto">
            <a:xfrm>
              <a:off x="5116499" y="100128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89" name="Text Box 28"/>
            <p:cNvSpPr txBox="1">
              <a:spLocks noChangeArrowheads="1"/>
            </p:cNvSpPr>
            <p:nvPr/>
          </p:nvSpPr>
          <p:spPr bwMode="auto">
            <a:xfrm>
              <a:off x="5512851" y="582691"/>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0" name="Text Box 29"/>
            <p:cNvSpPr txBox="1">
              <a:spLocks noChangeArrowheads="1"/>
            </p:cNvSpPr>
            <p:nvPr/>
          </p:nvSpPr>
          <p:spPr bwMode="auto">
            <a:xfrm>
              <a:off x="5537187" y="1550020"/>
              <a:ext cx="433387" cy="337185"/>
            </a:xfrm>
            <a:prstGeom prst="rect">
              <a:avLst/>
            </a:prstGeom>
            <a:noFill/>
            <a:ln w="19050" algn="ctr">
              <a:noFill/>
              <a:miter lim="800000"/>
              <a:tailEnd type="none" w="med" len="lg"/>
            </a:ln>
            <a:effectLst/>
          </p:spPr>
          <p:txBody>
            <a:bodyPr>
              <a:spAutoFit/>
            </a:bodyPr>
            <a:lstStyle/>
            <a:p>
              <a:pPr algn="ct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91" name="Text Box 30"/>
            <p:cNvSpPr txBox="1">
              <a:spLocks noChangeArrowheads="1"/>
            </p:cNvSpPr>
            <p:nvPr/>
          </p:nvSpPr>
          <p:spPr bwMode="auto">
            <a:xfrm>
              <a:off x="4210051" y="1937390"/>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92" name="Text Box 31"/>
            <p:cNvSpPr txBox="1">
              <a:spLocks noChangeArrowheads="1"/>
            </p:cNvSpPr>
            <p:nvPr/>
          </p:nvSpPr>
          <p:spPr bwMode="auto">
            <a:xfrm>
              <a:off x="2859074" y="145792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3" name="Text Box 32"/>
            <p:cNvSpPr txBox="1">
              <a:spLocks noChangeArrowheads="1"/>
            </p:cNvSpPr>
            <p:nvPr/>
          </p:nvSpPr>
          <p:spPr bwMode="auto">
            <a:xfrm>
              <a:off x="3290874" y="971069"/>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4" name="Text Box 33"/>
            <p:cNvSpPr txBox="1">
              <a:spLocks noChangeArrowheads="1"/>
            </p:cNvSpPr>
            <p:nvPr/>
          </p:nvSpPr>
          <p:spPr bwMode="auto">
            <a:xfrm>
              <a:off x="3895162" y="1547655"/>
              <a:ext cx="298450"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95" name="Text Box 34"/>
            <p:cNvSpPr txBox="1">
              <a:spLocks noChangeArrowheads="1"/>
            </p:cNvSpPr>
            <p:nvPr/>
          </p:nvSpPr>
          <p:spPr bwMode="auto">
            <a:xfrm>
              <a:off x="4419661" y="1456424"/>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96" name="Text Box 35"/>
            <p:cNvSpPr txBox="1">
              <a:spLocks noChangeArrowheads="1"/>
            </p:cNvSpPr>
            <p:nvPr/>
          </p:nvSpPr>
          <p:spPr bwMode="auto">
            <a:xfrm>
              <a:off x="3856034" y="714356"/>
              <a:ext cx="287338"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97" name="Text Box 26"/>
            <p:cNvSpPr txBox="1">
              <a:spLocks noChangeArrowheads="1"/>
            </p:cNvSpPr>
            <p:nvPr/>
          </p:nvSpPr>
          <p:spPr bwMode="auto">
            <a:xfrm>
              <a:off x="4143372" y="323358"/>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sp>
        <p:nvSpPr>
          <p:cNvPr id="98" name="Text Box 37"/>
          <p:cNvSpPr txBox="1">
            <a:spLocks noChangeArrowheads="1"/>
          </p:cNvSpPr>
          <p:nvPr/>
        </p:nvSpPr>
        <p:spPr bwMode="auto">
          <a:xfrm>
            <a:off x="1919289" y="2870887"/>
            <a:ext cx="8208963" cy="312420"/>
          </a:xfrm>
          <a:prstGeom prst="rect">
            <a:avLst/>
          </a:prstGeom>
          <a:noFill/>
          <a:ln w="19050" algn="ctr">
            <a:noFill/>
            <a:miter lim="800000"/>
            <a:tailEnd type="none" w="med" len="lg"/>
          </a:ln>
          <a:effectLst/>
        </p:spPr>
        <p:txBody>
          <a:bodyPr>
            <a:spAutoFit/>
          </a:bodyPr>
          <a:lstStyle/>
          <a:p>
            <a:pPr algn="l">
              <a:lnSpc>
                <a:spcPct val="80000"/>
              </a:lnSpc>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S	     U	                dist[]                  path[]</a:t>
            </a:r>
          </a:p>
        </p:txBody>
      </p:sp>
      <p:sp>
        <p:nvSpPr>
          <p:cNvPr id="99" name="Text Box 40"/>
          <p:cNvSpPr txBox="1">
            <a:spLocks noChangeArrowheads="1"/>
          </p:cNvSpPr>
          <p:nvPr/>
        </p:nvSpPr>
        <p:spPr bwMode="auto">
          <a:xfrm>
            <a:off x="5024430" y="3342375"/>
            <a:ext cx="2357454" cy="245745"/>
          </a:xfrm>
          <a:prstGeom prst="rect">
            <a:avLst/>
          </a:prstGeom>
          <a:noFill/>
          <a:ln w="1905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  </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3  4  5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100" name="Text Box 41"/>
          <p:cNvSpPr txBox="1">
            <a:spLocks noChangeArrowheads="1"/>
          </p:cNvSpPr>
          <p:nvPr/>
        </p:nvSpPr>
        <p:spPr bwMode="auto">
          <a:xfrm>
            <a:off x="7753328" y="3342375"/>
            <a:ext cx="2628952" cy="245745"/>
          </a:xfrm>
          <a:prstGeom prst="rect">
            <a:avLst/>
          </a:prstGeom>
          <a:noFill/>
          <a:ln w="19050" algn="ctr">
            <a:noFill/>
            <a:miter lim="800000"/>
            <a:tailEnd type="none" w="med" len="lg"/>
          </a:ln>
          <a:effectLst/>
        </p:spPr>
        <p:txBody>
          <a:bodyPr wrap="square" lIns="0" tIns="0" rIns="0" bIns="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0  1  2  3   4   5   6</a:t>
            </a:r>
          </a:p>
        </p:txBody>
      </p:sp>
      <p:sp>
        <p:nvSpPr>
          <p:cNvPr id="101" name="文本框 10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6" grpId="0" bldLvl="0" animBg="1"/>
      <p:bldP spid="27" grpId="0" bldLvl="0" animBg="1"/>
      <p:bldP spid="28" grpId="0" bldLvl="0" animBg="1"/>
      <p:bldP spid="29" grpId="0" bldLvl="0" animBg="1"/>
      <p:bldP spid="98" grpId="0" bldLvl="0" animBg="1"/>
      <p:bldP spid="99" grpId="0" bldLvl="0" animBg="1"/>
      <p:bldP spid="100" grpId="0" bldLvl="0" animBg="1"/>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p:cNvSpPr txBox="1">
            <a:spLocks noChangeArrowheads="1"/>
          </p:cNvSpPr>
          <p:nvPr/>
        </p:nvSpPr>
        <p:spPr bwMode="auto">
          <a:xfrm>
            <a:off x="1557310" y="2120730"/>
            <a:ext cx="3676646" cy="276860"/>
          </a:xfrm>
          <a:prstGeom prst="rect">
            <a:avLst/>
          </a:prstGeom>
          <a:noFill/>
          <a:ln w="28575" algn="ctr">
            <a:noFill/>
            <a:miter lim="800000"/>
          </a:ln>
          <a:effectLst/>
        </p:spPr>
        <p:txBody>
          <a:bodyPr wrap="square" lIns="0" tIns="0" rIns="0" bIns="0">
            <a:spAutoFit/>
          </a:bodyPr>
          <a:lstStyle/>
          <a:p>
            <a:pPr algn="l">
              <a:lnSpc>
                <a:spcPct val="100000"/>
              </a:lnSpc>
            </a:pPr>
            <a:r>
              <a:rPr lang="zh-CN" altLang="en-US">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求</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0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en-US" altLang="zh-CN">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6</a:t>
            </a:r>
            <a:r>
              <a:rPr lang="zh-CN" altLang="en-US">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的</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最短路径长度：</a:t>
            </a:r>
            <a:endParaRPr lang="zh-CN" altLang="en-US"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37" name="Text Box 41"/>
          <p:cNvSpPr txBox="1">
            <a:spLocks noChangeArrowheads="1"/>
          </p:cNvSpPr>
          <p:nvPr/>
        </p:nvSpPr>
        <p:spPr bwMode="auto">
          <a:xfrm>
            <a:off x="1949457" y="5430650"/>
            <a:ext cx="2447925" cy="967740"/>
          </a:xfrm>
          <a:prstGeom prst="rect">
            <a:avLst/>
          </a:prstGeom>
          <a:noFill/>
          <a:ln w="28575" algn="ctr">
            <a:noFill/>
            <a:miter lim="800000"/>
          </a:ln>
          <a:effectLst/>
        </p:spPr>
        <p:txBody>
          <a:bodyPr lIns="0" tIns="0" rIns="0" bIns="0">
            <a:spAutoFit/>
          </a:bodyPr>
          <a:lstStyle/>
          <a:p>
            <a:pPr algn="l">
              <a:lnSpc>
                <a:spcPct val="7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path[6]=4</a:t>
            </a:r>
          </a:p>
          <a:p>
            <a:pPr algn="l">
              <a:lnSpc>
                <a:spcPct val="7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path[4]=5</a:t>
            </a:r>
          </a:p>
          <a:p>
            <a:pPr algn="l">
              <a:lnSpc>
                <a:spcPct val="7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path[5]=2</a:t>
            </a:r>
          </a:p>
          <a:p>
            <a:pPr algn="l">
              <a:lnSpc>
                <a:spcPct val="7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path[2]=1</a:t>
            </a:r>
          </a:p>
          <a:p>
            <a:pPr algn="l">
              <a:lnSpc>
                <a:spcPct val="7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path[1]=0</a:t>
            </a:r>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到源点</a:t>
            </a:r>
          </a:p>
        </p:txBody>
      </p:sp>
      <p:sp>
        <p:nvSpPr>
          <p:cNvPr id="38" name="TextBox 37"/>
          <p:cNvSpPr txBox="1"/>
          <p:nvPr/>
        </p:nvSpPr>
        <p:spPr>
          <a:xfrm>
            <a:off x="1458908" y="3959481"/>
            <a:ext cx="3429024" cy="368300"/>
          </a:xfrm>
          <a:prstGeom prst="rect">
            <a:avLst/>
          </a:prstGeom>
          <a:noFill/>
        </p:spPr>
        <p:txBody>
          <a:bodyPr wrap="square" rtlCol="0">
            <a:spAutoFit/>
          </a:bodyPr>
          <a:lstStyle/>
          <a:p>
            <a:pPr algn="l">
              <a:lnSpc>
                <a:spcPct val="100000"/>
              </a:lnSpc>
            </a:pPr>
            <a:r>
              <a:rPr lang="en-US" altLang="zh-CN">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en-US">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求</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 </a:t>
            </a:r>
            <a:r>
              <a:rPr lang="en-US" altLang="zh-CN">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6</a:t>
            </a:r>
            <a:r>
              <a:rPr lang="zh-CN" altLang="en-US">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的</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最短路径：</a:t>
            </a:r>
            <a:endParaRPr lang="zh-CN" altLang="en-US" dirty="0">
              <a:solidFill>
                <a:srgbClr val="000000"/>
              </a:solidFill>
              <a:latin typeface="微软雅黑" panose="020B0503020204020204" charset="-122"/>
              <a:ea typeface="微软雅黑" panose="020B0503020204020204" charset="-122"/>
              <a:cs typeface="Consolas" panose="020B0609020204030204" pitchFamily="49" charset="0"/>
            </a:endParaRPr>
          </a:p>
        </p:txBody>
      </p:sp>
      <p:grpSp>
        <p:nvGrpSpPr>
          <p:cNvPr id="39" name="组合 38"/>
          <p:cNvGrpSpPr/>
          <p:nvPr/>
        </p:nvGrpSpPr>
        <p:grpSpPr>
          <a:xfrm>
            <a:off x="2000276" y="2487801"/>
            <a:ext cx="3884957" cy="637317"/>
            <a:chOff x="827089" y="671436"/>
            <a:chExt cx="3486124" cy="637317"/>
          </a:xfrm>
        </p:grpSpPr>
        <p:sp>
          <p:nvSpPr>
            <p:cNvPr id="40" name="Text Box 7"/>
            <p:cNvSpPr txBox="1">
              <a:spLocks noChangeArrowheads="1"/>
            </p:cNvSpPr>
            <p:nvPr/>
          </p:nvSpPr>
          <p:spPr bwMode="auto">
            <a:xfrm>
              <a:off x="827089" y="1031893"/>
              <a:ext cx="3486124" cy="276860"/>
            </a:xfrm>
            <a:prstGeom prst="rect">
              <a:avLst/>
            </a:prstGeom>
            <a:noFill/>
            <a:ln w="38100" algn="ctr">
              <a:noFill/>
              <a:miter lim="800000"/>
              <a:tailEnd type="none" w="med" len="lg"/>
            </a:ln>
            <a:effectLst/>
          </p:spPr>
          <p:txBody>
            <a:bodyPr wrap="square" lIns="0" tIns="0" rIns="0" bIns="0">
              <a:spAutoFit/>
            </a:bodyPr>
            <a:lstStyle/>
            <a:p>
              <a:pPr algn="l"/>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dist={0,  4, 5, 6, 10, 9, 16}</a:t>
              </a:r>
            </a:p>
          </p:txBody>
        </p:sp>
        <p:sp>
          <p:nvSpPr>
            <p:cNvPr id="41" name="TextBox 40"/>
            <p:cNvSpPr txBox="1"/>
            <p:nvPr/>
          </p:nvSpPr>
          <p:spPr>
            <a:xfrm>
              <a:off x="1384254" y="671436"/>
              <a:ext cx="2667412" cy="368300"/>
            </a:xfrm>
            <a:prstGeom prst="rect">
              <a:avLst/>
            </a:prstGeom>
            <a:noFill/>
          </p:spPr>
          <p:txBody>
            <a:bodyPr wrap="square" rtlCol="0">
              <a:spAutoFit/>
            </a:bodyPr>
            <a:lstStyle/>
            <a:p>
              <a:pPr algn="l"/>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0   1  2  </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3  4   5  6</a:t>
              </a:r>
              <a:endParaRPr lang="en-US" altLang="zh-CN" dirty="0">
                <a:solidFill>
                  <a:srgbClr val="000000"/>
                </a:solidFill>
                <a:latin typeface="微软雅黑" panose="020B0503020204020204" charset="-122"/>
                <a:ea typeface="微软雅黑" panose="020B0503020204020204" charset="-122"/>
                <a:cs typeface="Consolas" panose="020B0609020204030204" pitchFamily="49" charset="0"/>
              </a:endParaRPr>
            </a:p>
          </p:txBody>
        </p:sp>
      </p:grpSp>
      <p:grpSp>
        <p:nvGrpSpPr>
          <p:cNvPr id="42" name="组合 41"/>
          <p:cNvGrpSpPr/>
          <p:nvPr/>
        </p:nvGrpSpPr>
        <p:grpSpPr>
          <a:xfrm>
            <a:off x="3524850" y="3181881"/>
            <a:ext cx="3786214" cy="624507"/>
            <a:chOff x="500034" y="1198939"/>
            <a:chExt cx="3786214" cy="624507"/>
          </a:xfrm>
        </p:grpSpPr>
        <p:sp>
          <p:nvSpPr>
            <p:cNvPr id="43" name="Text Box 40"/>
            <p:cNvSpPr txBox="1">
              <a:spLocks noChangeArrowheads="1"/>
            </p:cNvSpPr>
            <p:nvPr/>
          </p:nvSpPr>
          <p:spPr bwMode="auto">
            <a:xfrm>
              <a:off x="500034" y="1657711"/>
              <a:ext cx="3786214" cy="165735"/>
            </a:xfrm>
            <a:prstGeom prst="rect">
              <a:avLst/>
            </a:prstGeom>
            <a:noFill/>
            <a:ln w="28575" algn="ctr">
              <a:noFill/>
              <a:miter lim="800000"/>
            </a:ln>
            <a:effectLst/>
          </p:spPr>
          <p:txBody>
            <a:bodyPr wrap="square" lIns="0" tIns="0" rIns="0" bIns="0">
              <a:spAutoFit/>
            </a:bodyPr>
            <a:lstStyle/>
            <a:p>
              <a:pPr algn="l">
                <a:lnSpc>
                  <a:spcPct val="60000"/>
                </a:lnSpc>
              </a:pPr>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从</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顶点</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r>
                <a:rPr lang="en-US" altLang="zh-CN">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的最短路径长度为</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16</a:t>
              </a:r>
            </a:p>
          </p:txBody>
        </p:sp>
        <p:cxnSp>
          <p:nvCxnSpPr>
            <p:cNvPr id="44" name="直接箭头连接符 43"/>
            <p:cNvCxnSpPr/>
            <p:nvPr>
              <p:custDataLst>
                <p:tags r:id="rId20"/>
              </p:custDataLst>
            </p:nvPr>
          </p:nvCxnSpPr>
          <p:spPr>
            <a:xfrm rot="5400000" flipH="1" flipV="1">
              <a:off x="2209970" y="1396145"/>
              <a:ext cx="396000" cy="1588"/>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914500" y="4364045"/>
            <a:ext cx="3970734" cy="636089"/>
            <a:chOff x="785786" y="2047614"/>
            <a:chExt cx="3429024" cy="636089"/>
          </a:xfrm>
        </p:grpSpPr>
        <p:sp>
          <p:nvSpPr>
            <p:cNvPr id="46" name="Text Box 7"/>
            <p:cNvSpPr txBox="1">
              <a:spLocks noChangeArrowheads="1"/>
            </p:cNvSpPr>
            <p:nvPr/>
          </p:nvSpPr>
          <p:spPr bwMode="auto">
            <a:xfrm>
              <a:off x="785786" y="2406843"/>
              <a:ext cx="3429024" cy="276860"/>
            </a:xfrm>
            <a:prstGeom prst="rect">
              <a:avLst/>
            </a:prstGeom>
            <a:noFill/>
            <a:ln w="38100" algn="ctr">
              <a:noFill/>
              <a:miter lim="800000"/>
              <a:tailEnd type="none" w="med" len="lg"/>
            </a:ln>
            <a:effectLst/>
          </p:spPr>
          <p:txBody>
            <a:bodyPr wrap="square" lIns="0" tIns="0" rIns="0" bIns="0">
              <a:spAutoFit/>
            </a:bodyPr>
            <a:lstStyle/>
            <a:p>
              <a:pPr algn="l"/>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path={0, 0, 1, 0,  5,  2,  4}</a:t>
              </a:r>
            </a:p>
          </p:txBody>
        </p:sp>
        <p:sp>
          <p:nvSpPr>
            <p:cNvPr id="47" name="TextBox 46"/>
            <p:cNvSpPr txBox="1"/>
            <p:nvPr/>
          </p:nvSpPr>
          <p:spPr>
            <a:xfrm>
              <a:off x="1355960" y="2047614"/>
              <a:ext cx="2739376"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0  1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2  3   4   5   6</a:t>
              </a:r>
            </a:p>
          </p:txBody>
        </p:sp>
      </p:grpSp>
      <p:grpSp>
        <p:nvGrpSpPr>
          <p:cNvPr id="51" name="组合 50"/>
          <p:cNvGrpSpPr/>
          <p:nvPr/>
        </p:nvGrpSpPr>
        <p:grpSpPr>
          <a:xfrm>
            <a:off x="6811001" y="4693984"/>
            <a:ext cx="3457575" cy="1952586"/>
            <a:chOff x="2714612" y="323358"/>
            <a:chExt cx="3457575" cy="1952586"/>
          </a:xfrm>
        </p:grpSpPr>
        <p:sp>
          <p:nvSpPr>
            <p:cNvPr id="52" name="Oval 5"/>
            <p:cNvSpPr>
              <a:spLocks noChangeArrowheads="1"/>
            </p:cNvSpPr>
            <p:nvPr>
              <p:custDataLst>
                <p:tags r:id="rId1"/>
              </p:custDataLst>
            </p:nvPr>
          </p:nvSpPr>
          <p:spPr bwMode="auto">
            <a:xfrm>
              <a:off x="2714612" y="1012399"/>
              <a:ext cx="288925" cy="360363"/>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med" len="lg"/>
            </a:ln>
          </p:spPr>
          <p:style>
            <a:lnRef idx="1">
              <a:schemeClr val="dk1"/>
            </a:lnRef>
            <a:fillRef idx="2">
              <a:schemeClr val="dk1"/>
            </a:fillRef>
            <a:effectRef idx="1">
              <a:schemeClr val="dk1"/>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53" name="Oval 6"/>
            <p:cNvSpPr>
              <a:spLocks noChangeArrowheads="1"/>
            </p:cNvSpPr>
            <p:nvPr>
              <p:custDataLst>
                <p:tags r:id="rId2"/>
              </p:custDataLst>
            </p:nvPr>
          </p:nvSpPr>
          <p:spPr bwMode="auto">
            <a:xfrm>
              <a:off x="3435337"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54" name="Oval 7"/>
            <p:cNvSpPr>
              <a:spLocks noChangeArrowheads="1"/>
            </p:cNvSpPr>
            <p:nvPr>
              <p:custDataLst>
                <p:tags r:id="rId3"/>
              </p:custDataLst>
            </p:nvPr>
          </p:nvSpPr>
          <p:spPr bwMode="auto">
            <a:xfrm>
              <a:off x="3506774"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55" name="Oval 8"/>
            <p:cNvSpPr>
              <a:spLocks noChangeArrowheads="1"/>
            </p:cNvSpPr>
            <p:nvPr>
              <p:custDataLst>
                <p:tags r:id="rId4"/>
              </p:custDataLst>
            </p:nvPr>
          </p:nvSpPr>
          <p:spPr bwMode="auto">
            <a:xfrm>
              <a:off x="4156062" y="10123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56" name="Oval 9"/>
            <p:cNvSpPr>
              <a:spLocks noChangeArrowheads="1"/>
            </p:cNvSpPr>
            <p:nvPr>
              <p:custDataLst>
                <p:tags r:id="rId5"/>
              </p:custDataLst>
            </p:nvPr>
          </p:nvSpPr>
          <p:spPr bwMode="auto">
            <a:xfrm>
              <a:off x="5091099" y="4361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57" name="Oval 10"/>
            <p:cNvSpPr>
              <a:spLocks noChangeArrowheads="1"/>
            </p:cNvSpPr>
            <p:nvPr>
              <p:custDataLst>
                <p:tags r:id="rId6"/>
              </p:custDataLst>
            </p:nvPr>
          </p:nvSpPr>
          <p:spPr bwMode="auto">
            <a:xfrm>
              <a:off x="5091099" y="1660099"/>
              <a:ext cx="288925"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58" name="Oval 11"/>
            <p:cNvSpPr>
              <a:spLocks noChangeArrowheads="1"/>
            </p:cNvSpPr>
            <p:nvPr>
              <p:custDataLst>
                <p:tags r:id="rId7"/>
              </p:custDataLst>
            </p:nvPr>
          </p:nvSpPr>
          <p:spPr bwMode="auto">
            <a:xfrm>
              <a:off x="5883262" y="1083837"/>
              <a:ext cx="288925" cy="36036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4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59" name="Freeform 12"/>
            <p:cNvSpPr/>
            <p:nvPr>
              <p:custDataLst>
                <p:tags r:id="rId8"/>
              </p:custDataLst>
            </p:nvPr>
          </p:nvSpPr>
          <p:spPr bwMode="auto">
            <a:xfrm>
              <a:off x="2965437" y="679024"/>
              <a:ext cx="469900" cy="381000"/>
            </a:xfrm>
            <a:custGeom>
              <a:avLst/>
              <a:gdLst/>
              <a:ahLst/>
              <a:cxnLst>
                <a:cxn ang="0">
                  <a:pos x="0" y="240"/>
                </a:cxn>
                <a:cxn ang="0">
                  <a:pos x="296" y="0"/>
                </a:cxn>
              </a:cxnLst>
              <a:rect l="0" t="0" r="r" b="b"/>
              <a:pathLst>
                <a:path w="296" h="240">
                  <a:moveTo>
                    <a:pt x="0" y="240"/>
                  </a:moveTo>
                  <a:lnTo>
                    <a:pt x="296" y="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0" name="Line 13"/>
            <p:cNvSpPr>
              <a:spLocks noChangeShapeType="1"/>
            </p:cNvSpPr>
            <p:nvPr>
              <p:custDataLst>
                <p:tags r:id="rId9"/>
              </p:custDataLst>
            </p:nvPr>
          </p:nvSpPr>
          <p:spPr bwMode="auto">
            <a:xfrm>
              <a:off x="3003537" y="1228299"/>
              <a:ext cx="11525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1" name="Line 14"/>
            <p:cNvSpPr>
              <a:spLocks noChangeShapeType="1"/>
            </p:cNvSpPr>
            <p:nvPr>
              <p:custDataLst>
                <p:tags r:id="rId10"/>
              </p:custDataLst>
            </p:nvPr>
          </p:nvSpPr>
          <p:spPr bwMode="auto">
            <a:xfrm>
              <a:off x="2944799" y="1337837"/>
              <a:ext cx="574675"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2" name="Line 15"/>
            <p:cNvSpPr>
              <a:spLocks noChangeShapeType="1"/>
            </p:cNvSpPr>
            <p:nvPr>
              <p:custDataLst>
                <p:tags r:id="rId11"/>
              </p:custDataLst>
            </p:nvPr>
          </p:nvSpPr>
          <p:spPr bwMode="auto">
            <a:xfrm>
              <a:off x="3724262" y="580599"/>
              <a:ext cx="1366837"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 name="Line 16"/>
            <p:cNvSpPr>
              <a:spLocks noChangeShapeType="1"/>
            </p:cNvSpPr>
            <p:nvPr>
              <p:custDataLst>
                <p:tags r:id="rId12"/>
              </p:custDataLst>
            </p:nvPr>
          </p:nvSpPr>
          <p:spPr bwMode="auto">
            <a:xfrm>
              <a:off x="3795699" y="1875999"/>
              <a:ext cx="12954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4" name="Freeform 17"/>
            <p:cNvSpPr/>
            <p:nvPr>
              <p:custDataLst>
                <p:tags r:id="rId13"/>
              </p:custDataLst>
            </p:nvPr>
          </p:nvSpPr>
          <p:spPr bwMode="auto">
            <a:xfrm>
              <a:off x="3737503" y="1339929"/>
              <a:ext cx="469900" cy="407987"/>
            </a:xfrm>
            <a:custGeom>
              <a:avLst/>
              <a:gdLst/>
              <a:ahLst/>
              <a:cxnLst>
                <a:cxn ang="0">
                  <a:pos x="0" y="257"/>
                </a:cxn>
                <a:cxn ang="0">
                  <a:pos x="296" y="0"/>
                </a:cxn>
              </a:cxnLst>
              <a:rect l="0" t="0" r="r" b="b"/>
              <a:pathLst>
                <a:path w="296" h="257">
                  <a:moveTo>
                    <a:pt x="0" y="257"/>
                  </a:moveTo>
                  <a:lnTo>
                    <a:pt x="29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5" name="Line 18"/>
            <p:cNvSpPr>
              <a:spLocks noChangeShapeType="1"/>
            </p:cNvSpPr>
            <p:nvPr>
              <p:custDataLst>
                <p:tags r:id="rId14"/>
              </p:custDataLst>
            </p:nvPr>
          </p:nvSpPr>
          <p:spPr bwMode="auto">
            <a:xfrm>
              <a:off x="3698862" y="723474"/>
              <a:ext cx="503237" cy="360363"/>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6" name="Freeform 19"/>
            <p:cNvSpPr/>
            <p:nvPr>
              <p:custDataLst>
                <p:tags r:id="rId15"/>
              </p:custDataLst>
            </p:nvPr>
          </p:nvSpPr>
          <p:spPr bwMode="auto">
            <a:xfrm>
              <a:off x="4451337" y="725062"/>
              <a:ext cx="639762" cy="411162"/>
            </a:xfrm>
            <a:custGeom>
              <a:avLst/>
              <a:gdLst/>
              <a:ahLst/>
              <a:cxnLst>
                <a:cxn ang="0">
                  <a:pos x="0" y="259"/>
                </a:cxn>
                <a:cxn ang="0">
                  <a:pos x="403" y="0"/>
                </a:cxn>
              </a:cxnLst>
              <a:rect l="0" t="0" r="r" b="b"/>
              <a:pathLst>
                <a:path w="403" h="259">
                  <a:moveTo>
                    <a:pt x="0" y="259"/>
                  </a:moveTo>
                  <a:lnTo>
                    <a:pt x="40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7" name="Line 20"/>
            <p:cNvSpPr>
              <a:spLocks noChangeShapeType="1"/>
            </p:cNvSpPr>
            <p:nvPr>
              <p:custDataLst>
                <p:tags r:id="rId16"/>
              </p:custDataLst>
            </p:nvPr>
          </p:nvSpPr>
          <p:spPr bwMode="auto">
            <a:xfrm>
              <a:off x="4443399" y="1299737"/>
              <a:ext cx="647700" cy="431800"/>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8" name="Line 21"/>
            <p:cNvSpPr>
              <a:spLocks noChangeShapeType="1"/>
            </p:cNvSpPr>
            <p:nvPr>
              <p:custDataLst>
                <p:tags r:id="rId17"/>
              </p:custDataLst>
            </p:nvPr>
          </p:nvSpPr>
          <p:spPr bwMode="auto">
            <a:xfrm flipV="1">
              <a:off x="5235562" y="796499"/>
              <a:ext cx="0" cy="863600"/>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9" name="Line 22"/>
            <p:cNvSpPr>
              <a:spLocks noChangeShapeType="1"/>
            </p:cNvSpPr>
            <p:nvPr>
              <p:custDataLst>
                <p:tags r:id="rId18"/>
              </p:custDataLst>
            </p:nvPr>
          </p:nvSpPr>
          <p:spPr bwMode="auto">
            <a:xfrm flipV="1">
              <a:off x="5380024" y="1398162"/>
              <a:ext cx="576263" cy="4318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0" name="Line 23"/>
            <p:cNvSpPr>
              <a:spLocks noChangeShapeType="1"/>
            </p:cNvSpPr>
            <p:nvPr>
              <p:custDataLst>
                <p:tags r:id="rId19"/>
              </p:custDataLst>
            </p:nvPr>
          </p:nvSpPr>
          <p:spPr bwMode="auto">
            <a:xfrm>
              <a:off x="5380024" y="626637"/>
              <a:ext cx="576263" cy="503237"/>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71" name="Text Box 24"/>
            <p:cNvSpPr txBox="1">
              <a:spLocks noChangeArrowheads="1"/>
            </p:cNvSpPr>
            <p:nvPr/>
          </p:nvSpPr>
          <p:spPr bwMode="auto">
            <a:xfrm>
              <a:off x="2924166" y="590116"/>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72" name="Text Box 26"/>
            <p:cNvSpPr txBox="1">
              <a:spLocks noChangeArrowheads="1"/>
            </p:cNvSpPr>
            <p:nvPr/>
          </p:nvSpPr>
          <p:spPr bwMode="auto">
            <a:xfrm>
              <a:off x="4400518" y="721850"/>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73" name="Text Box 27"/>
            <p:cNvSpPr txBox="1">
              <a:spLocks noChangeArrowheads="1"/>
            </p:cNvSpPr>
            <p:nvPr/>
          </p:nvSpPr>
          <p:spPr bwMode="auto">
            <a:xfrm>
              <a:off x="5116499" y="100128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74" name="Text Box 28"/>
            <p:cNvSpPr txBox="1">
              <a:spLocks noChangeArrowheads="1"/>
            </p:cNvSpPr>
            <p:nvPr/>
          </p:nvSpPr>
          <p:spPr bwMode="auto">
            <a:xfrm>
              <a:off x="5512851" y="582691"/>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75" name="Text Box 29"/>
            <p:cNvSpPr txBox="1">
              <a:spLocks noChangeArrowheads="1"/>
            </p:cNvSpPr>
            <p:nvPr/>
          </p:nvSpPr>
          <p:spPr bwMode="auto">
            <a:xfrm>
              <a:off x="5537187" y="1550020"/>
              <a:ext cx="433387" cy="337185"/>
            </a:xfrm>
            <a:prstGeom prst="rect">
              <a:avLst/>
            </a:prstGeom>
            <a:noFill/>
            <a:ln w="19050" algn="ctr">
              <a:noFill/>
              <a:miter lim="800000"/>
              <a:tailEnd type="none" w="med" len="lg"/>
            </a:ln>
            <a:effectLst/>
          </p:spPr>
          <p:txBody>
            <a:bodyPr>
              <a:spAutoFit/>
            </a:bodyPr>
            <a:lstStyle/>
            <a:p>
              <a:pPr algn="ct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8</a:t>
              </a:r>
            </a:p>
          </p:txBody>
        </p:sp>
        <p:sp>
          <p:nvSpPr>
            <p:cNvPr id="76" name="Text Box 30"/>
            <p:cNvSpPr txBox="1">
              <a:spLocks noChangeArrowheads="1"/>
            </p:cNvSpPr>
            <p:nvPr/>
          </p:nvSpPr>
          <p:spPr bwMode="auto">
            <a:xfrm>
              <a:off x="4210051" y="1937390"/>
              <a:ext cx="433387" cy="338554"/>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Consolas" panose="020B0609020204030204" pitchFamily="49" charset="0"/>
                  <a:cs typeface="Consolas" panose="020B0609020204030204" pitchFamily="49" charset="0"/>
                </a:rPr>
                <a:t>5</a:t>
              </a:r>
            </a:p>
          </p:txBody>
        </p:sp>
        <p:sp>
          <p:nvSpPr>
            <p:cNvPr id="77" name="Text Box 31"/>
            <p:cNvSpPr txBox="1">
              <a:spLocks noChangeArrowheads="1"/>
            </p:cNvSpPr>
            <p:nvPr/>
          </p:nvSpPr>
          <p:spPr bwMode="auto">
            <a:xfrm>
              <a:off x="2859074" y="1457927"/>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78" name="Text Box 32"/>
            <p:cNvSpPr txBox="1">
              <a:spLocks noChangeArrowheads="1"/>
            </p:cNvSpPr>
            <p:nvPr/>
          </p:nvSpPr>
          <p:spPr bwMode="auto">
            <a:xfrm>
              <a:off x="3290874" y="971069"/>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79" name="Text Box 33"/>
            <p:cNvSpPr txBox="1">
              <a:spLocks noChangeArrowheads="1"/>
            </p:cNvSpPr>
            <p:nvPr/>
          </p:nvSpPr>
          <p:spPr bwMode="auto">
            <a:xfrm>
              <a:off x="3895162" y="1547655"/>
              <a:ext cx="298450"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80" name="Text Box 34"/>
            <p:cNvSpPr txBox="1">
              <a:spLocks noChangeArrowheads="1"/>
            </p:cNvSpPr>
            <p:nvPr/>
          </p:nvSpPr>
          <p:spPr bwMode="auto">
            <a:xfrm>
              <a:off x="4419661" y="1456424"/>
              <a:ext cx="433387"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81" name="Text Box 35"/>
            <p:cNvSpPr txBox="1">
              <a:spLocks noChangeArrowheads="1"/>
            </p:cNvSpPr>
            <p:nvPr/>
          </p:nvSpPr>
          <p:spPr bwMode="auto">
            <a:xfrm>
              <a:off x="3856034" y="714356"/>
              <a:ext cx="287338" cy="245745"/>
            </a:xfrm>
            <a:prstGeom prst="rect">
              <a:avLst/>
            </a:prstGeom>
            <a:noFill/>
            <a:ln w="19050" algn="ctr">
              <a:noFill/>
              <a:miter lim="800000"/>
              <a:tailEnd type="none" w="med" len="lg"/>
            </a:ln>
            <a:effectLst/>
          </p:spPr>
          <p:txBody>
            <a:bodyPr lIns="0" tIns="0" rIns="0" bIns="0">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82" name="Text Box 26"/>
            <p:cNvSpPr txBox="1">
              <a:spLocks noChangeArrowheads="1"/>
            </p:cNvSpPr>
            <p:nvPr/>
          </p:nvSpPr>
          <p:spPr bwMode="auto">
            <a:xfrm>
              <a:off x="4143372" y="323358"/>
              <a:ext cx="433388"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grpSp>
      <p:sp>
        <p:nvSpPr>
          <p:cNvPr id="49" name="文本框 48"/>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83"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
        <p:nvSpPr>
          <p:cNvPr id="84" name="TextBox 7"/>
          <p:cNvSpPr txBox="1"/>
          <p:nvPr/>
        </p:nvSpPr>
        <p:spPr>
          <a:xfrm>
            <a:off x="1381092" y="1489938"/>
            <a:ext cx="5212748"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rPr>
              <a:t>利用</a:t>
            </a:r>
            <a:r>
              <a:rPr lang="en-US" altLang="zh-CN" sz="2000">
                <a:solidFill>
                  <a:srgbClr val="000000"/>
                </a:solidFill>
                <a:latin typeface="微软雅黑" panose="020B0503020204020204" charset="-122"/>
                <a:ea typeface="微软雅黑" panose="020B0503020204020204" charset="-122"/>
              </a:rPr>
              <a:t>dist</a:t>
            </a:r>
            <a:r>
              <a:rPr lang="zh-CN" altLang="en-US" sz="2000">
                <a:solidFill>
                  <a:srgbClr val="000000"/>
                </a:solidFill>
                <a:latin typeface="微软雅黑" panose="020B0503020204020204" charset="-122"/>
                <a:ea typeface="微软雅黑" panose="020B0503020204020204" charset="-122"/>
              </a:rPr>
              <a:t>和</a:t>
            </a:r>
            <a:r>
              <a:rPr lang="en-US" altLang="zh-CN" sz="2000">
                <a:solidFill>
                  <a:srgbClr val="000000"/>
                </a:solidFill>
                <a:latin typeface="微软雅黑" panose="020B0503020204020204" charset="-122"/>
                <a:ea typeface="微软雅黑" panose="020B0503020204020204" charset="-122"/>
              </a:rPr>
              <a:t>path</a:t>
            </a:r>
            <a:r>
              <a:rPr lang="zh-CN" altLang="en-US" sz="2000">
                <a:solidFill>
                  <a:srgbClr val="000000"/>
                </a:solidFill>
                <a:latin typeface="微软雅黑" panose="020B0503020204020204" charset="-122"/>
                <a:ea typeface="微软雅黑" panose="020B0503020204020204" charset="-122"/>
              </a:rPr>
              <a:t>求最短路径长度和最短路径</a:t>
            </a:r>
          </a:p>
        </p:txBody>
      </p:sp>
      <p:pic>
        <p:nvPicPr>
          <p:cNvPr id="3" name="图片 2" descr="图片包含 图示&#10;&#10;描述已自动生成"/>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167552" y="1049212"/>
            <a:ext cx="3400259" cy="339315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additive="base">
                                        <p:cTn id="11" dur="500" fill="hold"/>
                                        <p:tgtEl>
                                          <p:spTgt spid="83"/>
                                        </p:tgtEl>
                                        <p:attrNameLst>
                                          <p:attrName>ppt_x</p:attrName>
                                        </p:attrNameLst>
                                      </p:cBhvr>
                                      <p:tavLst>
                                        <p:tav tm="0">
                                          <p:val>
                                            <p:strVal val="0-#ppt_w/2"/>
                                          </p:val>
                                        </p:tav>
                                        <p:tav tm="100000">
                                          <p:val>
                                            <p:strVal val="#ppt_x"/>
                                          </p:val>
                                        </p:tav>
                                      </p:tavLst>
                                    </p:anim>
                                    <p:anim calcmode="lin" valueType="num">
                                      <p:cBhvr additive="base">
                                        <p:cTn id="12" dur="500" fill="hold"/>
                                        <p:tgtEl>
                                          <p:spTgt spid="8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8" grpId="0"/>
      <p:bldP spid="49" grpId="0"/>
      <p:bldP spid="83" grpId="0"/>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6"/>
          <p:cNvSpPr txBox="1">
            <a:spLocks noChangeArrowheads="1"/>
          </p:cNvSpPr>
          <p:nvPr/>
        </p:nvSpPr>
        <p:spPr bwMode="auto">
          <a:xfrm>
            <a:off x="2044036" y="2389529"/>
            <a:ext cx="3071834" cy="276860"/>
          </a:xfrm>
          <a:prstGeom prst="rect">
            <a:avLst/>
          </a:prstGeom>
          <a:noFill/>
          <a:ln w="38100" algn="ctr">
            <a:noFill/>
            <a:miter lim="800000"/>
            <a:tailEnd type="none" w="med" len="lg"/>
          </a:ln>
          <a:effectLst/>
        </p:spPr>
        <p:txBody>
          <a:bodyPr wrap="square" lIns="0" tIns="0" rIns="0" bIns="0">
            <a:spAutoFit/>
          </a:bodyPr>
          <a:lstStyle/>
          <a:p>
            <a:pPr algn="l">
              <a:lnSpc>
                <a:spcPct val="100000"/>
              </a:lnSpc>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S={0, 1, 2, 3, 5, 4, 6</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 name="Text Box 68"/>
          <p:cNvSpPr txBox="1">
            <a:spLocks noChangeArrowheads="1"/>
          </p:cNvSpPr>
          <p:nvPr/>
        </p:nvSpPr>
        <p:spPr bwMode="auto">
          <a:xfrm>
            <a:off x="7264736" y="2433805"/>
            <a:ext cx="3878273" cy="276860"/>
          </a:xfrm>
          <a:prstGeom prst="rect">
            <a:avLst/>
          </a:prstGeom>
          <a:noFill/>
          <a:ln w="38100" algn="ctr">
            <a:noFill/>
            <a:miter lim="800000"/>
            <a:tailEnd type="none" w="med" len="lg"/>
          </a:ln>
          <a:effectLst/>
        </p:spPr>
        <p:txBody>
          <a:bodyPr wrap="square" lIns="0" tIns="0" rIns="0" bIns="0">
            <a:spAutoFit/>
          </a:bodyPr>
          <a:lstStyle/>
          <a:p>
            <a:pPr algn="l">
              <a:lnSpc>
                <a:spcPct val="100000"/>
              </a:lnSpc>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dist={0</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  4</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  5</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 6, 10, 9, 16}</a:t>
            </a:r>
          </a:p>
        </p:txBody>
      </p:sp>
      <p:sp>
        <p:nvSpPr>
          <p:cNvPr id="7" name="TextBox 6"/>
          <p:cNvSpPr txBox="1"/>
          <p:nvPr/>
        </p:nvSpPr>
        <p:spPr>
          <a:xfrm>
            <a:off x="1431238" y="1883058"/>
            <a:ext cx="1571636" cy="368300"/>
          </a:xfrm>
          <a:prstGeom prst="rect">
            <a:avLst/>
          </a:prstGeom>
          <a:noFill/>
        </p:spPr>
        <p:txBody>
          <a:bodyPr wrap="square" rtlCol="0">
            <a:spAutoFit/>
          </a:bodyPr>
          <a:lstStyle/>
          <a:p>
            <a:pPr algn="l"/>
            <a:r>
              <a:rPr lang="zh-CN" altLang="en-US">
                <a:solidFill>
                  <a:srgbClr val="000000"/>
                </a:solidFill>
                <a:latin typeface="微软雅黑" panose="020B0503020204020204" charset="-122"/>
                <a:ea typeface="微软雅黑" panose="020B0503020204020204" charset="-122"/>
                <a:cs typeface="Consolas" panose="020B0609020204030204" pitchFamily="49" charset="0"/>
              </a:rPr>
              <a:t>源点</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p:txBody>
      </p:sp>
      <p:grpSp>
        <p:nvGrpSpPr>
          <p:cNvPr id="9" name="组合 8"/>
          <p:cNvGrpSpPr/>
          <p:nvPr/>
        </p:nvGrpSpPr>
        <p:grpSpPr>
          <a:xfrm>
            <a:off x="2431370" y="3454694"/>
            <a:ext cx="3214710" cy="2047644"/>
            <a:chOff x="1571604" y="2928934"/>
            <a:chExt cx="3214710" cy="2047644"/>
          </a:xfrm>
        </p:grpSpPr>
        <p:cxnSp>
          <p:nvCxnSpPr>
            <p:cNvPr id="10" name="直接箭头连接符 9"/>
            <p:cNvCxnSpPr/>
            <p:nvPr>
              <p:custDataLst>
                <p:tags r:id="rId9"/>
              </p:custDataLst>
            </p:nvPr>
          </p:nvCxnSpPr>
          <p:spPr>
            <a:xfrm>
              <a:off x="1571604" y="2928934"/>
              <a:ext cx="2143140" cy="193461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4744" y="4577798"/>
              <a:ext cx="1071570" cy="398780"/>
            </a:xfrm>
            <a:prstGeom prst="rect">
              <a:avLst/>
            </a:prstGeom>
            <a:noFill/>
          </p:spPr>
          <p:txBody>
            <a:bodyPr wrap="square" rtlCol="0">
              <a:spAutoFit/>
            </a:bodyPr>
            <a:lstStyle/>
            <a:p>
              <a:pPr algn="l">
                <a:lnSpc>
                  <a:spcPct val="10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递增</a:t>
              </a:r>
            </a:p>
          </p:txBody>
        </p:sp>
      </p:grpSp>
      <p:grpSp>
        <p:nvGrpSpPr>
          <p:cNvPr id="12" name="组合 11"/>
          <p:cNvGrpSpPr/>
          <p:nvPr/>
        </p:nvGrpSpPr>
        <p:grpSpPr>
          <a:xfrm>
            <a:off x="1359800" y="2701237"/>
            <a:ext cx="3643338" cy="2411129"/>
            <a:chOff x="500034" y="2175477"/>
            <a:chExt cx="3643338" cy="2411129"/>
          </a:xfrm>
        </p:grpSpPr>
        <p:cxnSp>
          <p:nvCxnSpPr>
            <p:cNvPr id="13" name="直接箭头连接符 12"/>
            <p:cNvCxnSpPr/>
            <p:nvPr>
              <p:custDataLst>
                <p:tags r:id="rId3"/>
              </p:custDataLst>
            </p:nvPr>
          </p:nvCxnSpPr>
          <p:spPr>
            <a:xfrm rot="5400000">
              <a:off x="1820232" y="2367383"/>
              <a:ext cx="360000" cy="1588"/>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811318" y="2571744"/>
              <a:ext cx="357190"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4</a:t>
              </a:r>
            </a:p>
          </p:txBody>
        </p:sp>
        <p:cxnSp>
          <p:nvCxnSpPr>
            <p:cNvPr id="15" name="直接箭头连接符 14"/>
            <p:cNvCxnSpPr/>
            <p:nvPr>
              <p:custDataLst>
                <p:tags r:id="rId4"/>
              </p:custDataLst>
            </p:nvPr>
          </p:nvCxnSpPr>
          <p:spPr>
            <a:xfrm rot="5400000">
              <a:off x="2008816" y="2499477"/>
              <a:ext cx="648000" cy="0"/>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43108" y="2949572"/>
              <a:ext cx="357190"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5</a:t>
              </a:r>
            </a:p>
          </p:txBody>
        </p:sp>
        <p:cxnSp>
          <p:nvCxnSpPr>
            <p:cNvPr id="17" name="直接箭头连接符 16"/>
            <p:cNvCxnSpPr/>
            <p:nvPr>
              <p:custDataLst>
                <p:tags r:id="rId5"/>
              </p:custDataLst>
            </p:nvPr>
          </p:nvCxnSpPr>
          <p:spPr>
            <a:xfrm rot="5400000">
              <a:off x="2168885" y="2723168"/>
              <a:ext cx="1071570" cy="1588"/>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536394" y="3286124"/>
              <a:ext cx="357190"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6</a:t>
              </a:r>
            </a:p>
          </p:txBody>
        </p:sp>
        <p:cxnSp>
          <p:nvCxnSpPr>
            <p:cNvPr id="19" name="直接箭头连接符 18"/>
            <p:cNvCxnSpPr/>
            <p:nvPr>
              <p:custDataLst>
                <p:tags r:id="rId6"/>
              </p:custDataLst>
            </p:nvPr>
          </p:nvCxnSpPr>
          <p:spPr>
            <a:xfrm rot="5400000">
              <a:off x="2365360" y="2901763"/>
              <a:ext cx="1428760" cy="1588"/>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28926" y="3635677"/>
              <a:ext cx="357190"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9</a:t>
              </a:r>
            </a:p>
          </p:txBody>
        </p:sp>
        <p:cxnSp>
          <p:nvCxnSpPr>
            <p:cNvPr id="21" name="直接箭头连接符 20"/>
            <p:cNvCxnSpPr/>
            <p:nvPr>
              <p:custDataLst>
                <p:tags r:id="rId7"/>
              </p:custDataLst>
            </p:nvPr>
          </p:nvCxnSpPr>
          <p:spPr>
            <a:xfrm rot="5400000">
              <a:off x="2656251" y="3008920"/>
              <a:ext cx="1643074" cy="1588"/>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250774" y="3832529"/>
              <a:ext cx="500066"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10</a:t>
              </a:r>
            </a:p>
          </p:txBody>
        </p:sp>
        <p:cxnSp>
          <p:nvCxnSpPr>
            <p:cNvPr id="23" name="直接箭头连接符 22"/>
            <p:cNvCxnSpPr/>
            <p:nvPr>
              <p:custDataLst>
                <p:tags r:id="rId8"/>
              </p:custDataLst>
            </p:nvPr>
          </p:nvCxnSpPr>
          <p:spPr>
            <a:xfrm rot="5400000">
              <a:off x="2890826" y="3187515"/>
              <a:ext cx="2000264" cy="1588"/>
            </a:xfrm>
            <a:prstGeom prst="straightConnector1">
              <a:avLst/>
            </a:prstGeom>
            <a:ln w="1905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43306" y="4176718"/>
              <a:ext cx="500066"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16</a:t>
              </a:r>
            </a:p>
          </p:txBody>
        </p:sp>
        <p:sp>
          <p:nvSpPr>
            <p:cNvPr id="25" name="TextBox 24"/>
            <p:cNvSpPr txBox="1"/>
            <p:nvPr/>
          </p:nvSpPr>
          <p:spPr>
            <a:xfrm>
              <a:off x="500034" y="3571876"/>
              <a:ext cx="1500198" cy="1014730"/>
            </a:xfrm>
            <a:prstGeom prst="rect">
              <a:avLst/>
            </a:prstGeom>
            <a:noFill/>
          </p:spPr>
          <p:txBody>
            <a:bodyPr wrap="square" rtlCol="0">
              <a:spAutoFit/>
            </a:bodyPr>
            <a:lstStyle/>
            <a:p>
              <a:pPr algn="l">
                <a:lnSpc>
                  <a:spcPct val="10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源点到各个顶点的最短路径长度</a:t>
              </a:r>
            </a:p>
          </p:txBody>
        </p:sp>
      </p:grpSp>
      <p:sp>
        <p:nvSpPr>
          <p:cNvPr id="26" name="TextBox 25"/>
          <p:cNvSpPr txBox="1"/>
          <p:nvPr/>
        </p:nvSpPr>
        <p:spPr>
          <a:xfrm>
            <a:off x="2972730" y="5965863"/>
            <a:ext cx="7429520" cy="706755"/>
          </a:xfrm>
          <a:prstGeom prst="rect">
            <a:avLst/>
          </a:prstGeom>
          <a:noFill/>
        </p:spPr>
        <p:txBody>
          <a:bodyPr wrap="square" rtlCol="0">
            <a:spAutoFit/>
          </a:bodyPr>
          <a:lstStyle/>
          <a:p>
            <a:pPr marL="457200" indent="-457200"/>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按顶点进入</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的先后顺序，最短路径长度越来越长。</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marL="457200" indent="-457200"/>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一个顶点一旦进入</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S</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后，其最短路径长度不再改变（调整）。</a:t>
            </a:r>
          </a:p>
        </p:txBody>
      </p:sp>
      <p:sp>
        <p:nvSpPr>
          <p:cNvPr id="28" name="TextBox 27"/>
          <p:cNvSpPr txBox="1"/>
          <p:nvPr/>
        </p:nvSpPr>
        <p:spPr>
          <a:xfrm>
            <a:off x="7936236" y="2042594"/>
            <a:ext cx="3349648" cy="337185"/>
          </a:xfrm>
          <a:prstGeom prst="rect">
            <a:avLst/>
          </a:prstGeom>
          <a:noFill/>
        </p:spPr>
        <p:txBody>
          <a:bodyPr wrap="square" rtlCol="0">
            <a:spAutoFit/>
          </a:bodyPr>
          <a:lstStyle/>
          <a:p>
            <a:pPr algn="l"/>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0   1    2   3   4   5   6</a:t>
            </a:r>
          </a:p>
        </p:txBody>
      </p:sp>
      <p:sp>
        <p:nvSpPr>
          <p:cNvPr id="29" name="直角双向箭头 28"/>
          <p:cNvSpPr/>
          <p:nvPr>
            <p:custDataLst>
              <p:tags r:id="rId1"/>
            </p:custDataLst>
          </p:nvPr>
        </p:nvSpPr>
        <p:spPr>
          <a:xfrm>
            <a:off x="5396424" y="2903504"/>
            <a:ext cx="2347300" cy="1557661"/>
          </a:xfrm>
          <a:prstGeom prst="leftUpArrow">
            <a:avLst>
              <a:gd name="adj1" fmla="val 10791"/>
              <a:gd name="adj2" fmla="val 9628"/>
              <a:gd name="adj3" fmla="val 25847"/>
            </a:avLst>
          </a:prstGeom>
          <a:solidFill>
            <a:schemeClr val="accent2"/>
          </a:soli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文本框 3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3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
        <p:nvSpPr>
          <p:cNvPr id="33" name="TextBox 7"/>
          <p:cNvSpPr txBox="1"/>
          <p:nvPr/>
        </p:nvSpPr>
        <p:spPr>
          <a:xfrm>
            <a:off x="1381092" y="1418818"/>
            <a:ext cx="5212748"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rPr>
              <a:t>观察求解结果</a:t>
            </a:r>
          </a:p>
        </p:txBody>
      </p:sp>
      <p:sp>
        <p:nvSpPr>
          <p:cNvPr id="34" name="椭圆 80"/>
          <p:cNvSpPr/>
          <p:nvPr>
            <p:custDataLst>
              <p:tags r:id="rId2"/>
            </p:custDataLst>
          </p:nvPr>
        </p:nvSpPr>
        <p:spPr bwMode="auto">
          <a:xfrm>
            <a:off x="1411493" y="6010455"/>
            <a:ext cx="1019877" cy="637367"/>
          </a:xfrm>
          <a:prstGeom prst="ellipse">
            <a:avLst/>
          </a:pr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2000" b="1" kern="0">
                <a:solidFill>
                  <a:srgbClr val="FFFFFF"/>
                </a:solidFill>
                <a:latin typeface="微软雅黑" panose="020B0503020204020204" charset="-122"/>
                <a:ea typeface="微软雅黑" panose="020B0503020204020204" charset="-122"/>
              </a:rPr>
              <a:t>结论</a:t>
            </a:r>
            <a:endParaRPr lang="zh-CN" altLang="en-US" sz="2000" b="1" kern="0"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P spid="28" grpId="0"/>
      <p:bldP spid="29" grpId="0" bldLvl="0" animBg="1"/>
      <p:bldP spid="31" grpId="0"/>
      <p:bldP spid="32" grpId="0"/>
      <p:bldP spid="33" grpId="0"/>
      <p:bldP spid="3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696" y="4144945"/>
            <a:ext cx="4944904" cy="398780"/>
          </a:xfrm>
          <a:prstGeom prst="rect">
            <a:avLst/>
          </a:prstGeom>
          <a:noFill/>
        </p:spPr>
        <p:txBody>
          <a:bodyPr wrap="square" rtlCol="0">
            <a:spAutoFit/>
          </a:bodyPr>
          <a:lstStyle>
            <a:defPPr>
              <a:defRPr lang="zh-CN"/>
            </a:defPPr>
            <a:lvl1pPr>
              <a:defRPr sz="2000">
                <a:solidFill>
                  <a:srgbClr val="C0262E"/>
                </a:solidFill>
                <a:latin typeface="思源黑体 CN Medium" panose="020B0600000000000000" pitchFamily="34" charset="-122"/>
                <a:ea typeface="思源黑体 CN Medium" panose="020B0600000000000000" pitchFamily="34" charset="-122"/>
              </a:defRPr>
            </a:lvl1pPr>
          </a:lstStyle>
          <a:p>
            <a:r>
              <a:rPr lang="en-US" altLang="zh-CN">
                <a:solidFill>
                  <a:srgbClr val="000000"/>
                </a:solidFill>
                <a:latin typeface="微软雅黑" panose="020B0503020204020204" charset="-122"/>
                <a:ea typeface="微软雅黑" panose="020B0503020204020204" charset="-122"/>
              </a:rPr>
              <a:t>Dijkstra</a:t>
            </a:r>
            <a:r>
              <a:rPr lang="zh-CN" altLang="en-US">
                <a:solidFill>
                  <a:srgbClr val="000000"/>
                </a:solidFill>
                <a:latin typeface="微软雅黑" panose="020B0503020204020204" charset="-122"/>
                <a:ea typeface="微软雅黑" panose="020B0503020204020204" charset="-122"/>
              </a:rPr>
              <a:t>算法不适合含负权的图求最短路径</a:t>
            </a:r>
          </a:p>
        </p:txBody>
      </p:sp>
      <p:sp>
        <p:nvSpPr>
          <p:cNvPr id="11" name="文本框 1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pic>
        <p:nvPicPr>
          <p:cNvPr id="3" name="图片 2" descr="图片包含 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63" y="1654346"/>
            <a:ext cx="4557713" cy="4548188"/>
          </a:xfrm>
          <a:prstGeom prst="rect">
            <a:avLst/>
          </a:prstGeom>
        </p:spPr>
      </p:pic>
      <p:sp>
        <p:nvSpPr>
          <p:cNvPr id="13" name="椭圆 80"/>
          <p:cNvSpPr/>
          <p:nvPr>
            <p:custDataLst>
              <p:tags r:id="rId1"/>
            </p:custDataLst>
          </p:nvPr>
        </p:nvSpPr>
        <p:spPr bwMode="auto">
          <a:xfrm>
            <a:off x="7108986" y="2939277"/>
            <a:ext cx="1019877" cy="637367"/>
          </a:xfrm>
          <a:prstGeom prst="ellipse">
            <a:avLst/>
          </a:pr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2000" b="1" kern="0">
                <a:solidFill>
                  <a:srgbClr val="FFFFFF"/>
                </a:solidFill>
                <a:latin typeface="微软雅黑" panose="020B0503020204020204" charset="-122"/>
                <a:ea typeface="微软雅黑" panose="020B0503020204020204" charset="-122"/>
              </a:rPr>
              <a:t>提示</a:t>
            </a:r>
            <a:endParaRPr lang="zh-CN" altLang="en-US" sz="2000" b="1" kern="0"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516908" y="1395695"/>
            <a:ext cx="9158184" cy="367220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charset="-122"/>
                <a:ea typeface="微软雅黑" panose="020B0503020204020204" charset="-122"/>
              </a:rPr>
              <a:t>def Dijkstra1(g,v):         	      	#</a:t>
            </a:r>
            <a:r>
              <a:rPr lang="zh-CN" altLang="zh-CN">
                <a:solidFill>
                  <a:srgbClr val="000000"/>
                </a:solidFill>
                <a:latin typeface="微软雅黑" panose="020B0503020204020204" charset="-122"/>
                <a:ea typeface="微软雅黑" panose="020B0503020204020204" charset="-122"/>
              </a:rPr>
              <a:t>求从</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到其他顶点的最短路径</a:t>
            </a:r>
          </a:p>
          <a:p>
            <a:pPr>
              <a:lnSpc>
                <a:spcPct val="100000"/>
              </a:lnSpc>
            </a:pPr>
            <a:r>
              <a:rPr lang="en-US" altLang="zh-CN">
                <a:solidFill>
                  <a:srgbClr val="000000"/>
                </a:solidFill>
                <a:latin typeface="微软雅黑" panose="020B0503020204020204" charset="-122"/>
                <a:ea typeface="微软雅黑" panose="020B0503020204020204" charset="-122"/>
              </a:rPr>
              <a:t>   dist=[-1]*MAXV			#</a:t>
            </a:r>
            <a:r>
              <a:rPr lang="zh-CN" altLang="zh-CN">
                <a:solidFill>
                  <a:srgbClr val="000000"/>
                </a:solidFill>
                <a:latin typeface="微软雅黑" panose="020B0503020204020204" charset="-122"/>
                <a:ea typeface="微软雅黑" panose="020B0503020204020204" charset="-122"/>
              </a:rPr>
              <a:t>建立</a:t>
            </a:r>
            <a:r>
              <a:rPr lang="en-US" altLang="zh-CN">
                <a:solidFill>
                  <a:srgbClr val="000000"/>
                </a:solidFill>
                <a:latin typeface="微软雅黑" panose="020B0503020204020204" charset="-122"/>
                <a:ea typeface="微软雅黑" panose="020B0503020204020204" charset="-122"/>
              </a:rPr>
              <a:t>dist</a:t>
            </a:r>
            <a:r>
              <a:rPr lang="zh-CN" altLang="zh-CN">
                <a:solidFill>
                  <a:srgbClr val="000000"/>
                </a:solidFill>
                <a:latin typeface="微软雅黑" panose="020B0503020204020204" charset="-122"/>
                <a:ea typeface="微软雅黑" panose="020B0503020204020204" charset="-122"/>
              </a:rPr>
              <a:t>数组</a:t>
            </a:r>
          </a:p>
          <a:p>
            <a:pPr>
              <a:lnSpc>
                <a:spcPct val="100000"/>
              </a:lnSpc>
            </a:pPr>
            <a:r>
              <a:rPr lang="en-US" altLang="zh-CN">
                <a:solidFill>
                  <a:srgbClr val="000000"/>
                </a:solidFill>
                <a:latin typeface="微软雅黑" panose="020B0503020204020204" charset="-122"/>
                <a:ea typeface="微软雅黑" panose="020B0503020204020204" charset="-122"/>
              </a:rPr>
              <a:t>   path=[-1]*MAXV			#</a:t>
            </a:r>
            <a:r>
              <a:rPr lang="zh-CN" altLang="zh-CN">
                <a:solidFill>
                  <a:srgbClr val="000000"/>
                </a:solidFill>
                <a:latin typeface="微软雅黑" panose="020B0503020204020204" charset="-122"/>
                <a:ea typeface="微软雅黑" panose="020B0503020204020204" charset="-122"/>
              </a:rPr>
              <a:t>建立</a:t>
            </a:r>
            <a:r>
              <a:rPr lang="en-US" altLang="zh-CN">
                <a:solidFill>
                  <a:srgbClr val="000000"/>
                </a:solidFill>
                <a:latin typeface="微软雅黑" panose="020B0503020204020204" charset="-122"/>
                <a:ea typeface="微软雅黑" panose="020B0503020204020204" charset="-122"/>
              </a:rPr>
              <a:t>path</a:t>
            </a:r>
            <a:r>
              <a:rPr lang="zh-CN" altLang="zh-CN">
                <a:solidFill>
                  <a:srgbClr val="000000"/>
                </a:solidFill>
                <a:latin typeface="微软雅黑" panose="020B0503020204020204" charset="-122"/>
                <a:ea typeface="微软雅黑" panose="020B0503020204020204" charset="-122"/>
              </a:rPr>
              <a:t>数组</a:t>
            </a:r>
          </a:p>
          <a:p>
            <a:pPr>
              <a:lnSpc>
                <a:spcPct val="100000"/>
              </a:lnSpc>
            </a:pPr>
            <a:r>
              <a:rPr lang="en-US" altLang="zh-CN">
                <a:solidFill>
                  <a:srgbClr val="000000"/>
                </a:solidFill>
                <a:latin typeface="微软雅黑" panose="020B0503020204020204" charset="-122"/>
                <a:ea typeface="微软雅黑" panose="020B0503020204020204" charset="-122"/>
              </a:rPr>
              <a:t>   S=[0]*MAXV				#</a:t>
            </a:r>
            <a:r>
              <a:rPr lang="zh-CN" altLang="zh-CN">
                <a:solidFill>
                  <a:srgbClr val="000000"/>
                </a:solidFill>
                <a:latin typeface="微软雅黑" panose="020B0503020204020204" charset="-122"/>
                <a:ea typeface="微软雅黑" panose="020B0503020204020204" charset="-122"/>
              </a:rPr>
              <a:t>建立</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数组</a:t>
            </a:r>
          </a:p>
          <a:p>
            <a:pPr>
              <a:lnSpc>
                <a:spcPct val="100000"/>
              </a:lnSpc>
            </a:pPr>
            <a:r>
              <a:rPr lang="en-US" altLang="zh-CN">
                <a:solidFill>
                  <a:srgbClr val="000000"/>
                </a:solidFill>
                <a:latin typeface="微软雅黑" panose="020B0503020204020204" charset="-122"/>
                <a:ea typeface="微软雅黑" panose="020B0503020204020204" charset="-122"/>
              </a:rPr>
              <a:t>   for i in range(g.n):</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dist[i]=g.edges[v][i]		#</a:t>
            </a:r>
            <a:r>
              <a:rPr lang="zh-CN" altLang="zh-CN">
                <a:solidFill>
                  <a:srgbClr val="000000"/>
                </a:solidFill>
                <a:latin typeface="微软雅黑" panose="020B0503020204020204" charset="-122"/>
                <a:ea typeface="微软雅黑" panose="020B0503020204020204" charset="-122"/>
              </a:rPr>
              <a:t>最短路径长度初始化</a:t>
            </a:r>
          </a:p>
          <a:p>
            <a:pPr>
              <a:lnSpc>
                <a:spcPct val="100000"/>
              </a:lnSpc>
            </a:pPr>
            <a:r>
              <a:rPr lang="en-US" altLang="zh-CN">
                <a:solidFill>
                  <a:srgbClr val="000000"/>
                </a:solidFill>
                <a:latin typeface="微软雅黑" panose="020B0503020204020204" charset="-122"/>
                <a:ea typeface="微软雅黑" panose="020B0503020204020204" charset="-122"/>
              </a:rPr>
              <a:t>      if g.edges[v][i]&lt;INF:		#</a:t>
            </a:r>
            <a:r>
              <a:rPr lang="zh-CN" altLang="zh-CN">
                <a:solidFill>
                  <a:srgbClr val="000000"/>
                </a:solidFill>
                <a:latin typeface="微软雅黑" panose="020B0503020204020204" charset="-122"/>
                <a:ea typeface="微软雅黑" panose="020B0503020204020204" charset="-122"/>
              </a:rPr>
              <a:t>最短路径初始化</a:t>
            </a:r>
          </a:p>
          <a:p>
            <a:pPr>
              <a:lnSpc>
                <a:spcPct val="100000"/>
              </a:lnSpc>
            </a:pPr>
            <a:r>
              <a:rPr lang="en-US" altLang="zh-CN">
                <a:solidFill>
                  <a:srgbClr val="000000"/>
                </a:solidFill>
                <a:latin typeface="微软雅黑" panose="020B0503020204020204" charset="-122"/>
                <a:ea typeface="微软雅黑" panose="020B0503020204020204" charset="-122"/>
              </a:rPr>
              <a:t>      	path[i]=v			#v</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有边置路径上顶点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的前驱为</a:t>
            </a:r>
            <a:r>
              <a:rPr lang="en-US" altLang="zh-CN">
                <a:solidFill>
                  <a:srgbClr val="000000"/>
                </a:solidFill>
                <a:latin typeface="微软雅黑" panose="020B0503020204020204" charset="-122"/>
                <a:ea typeface="微软雅黑" panose="020B0503020204020204" charset="-122"/>
              </a:rPr>
              <a:t>v</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else:				#v</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没边置路径上顶点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的前驱为</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path[i]=-1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S[v]=1				#</a:t>
            </a:r>
            <a:r>
              <a:rPr lang="zh-CN" altLang="zh-CN">
                <a:solidFill>
                  <a:srgbClr val="000000"/>
                </a:solidFill>
                <a:latin typeface="微软雅黑" panose="020B0503020204020204" charset="-122"/>
                <a:ea typeface="微软雅黑" panose="020B0503020204020204" charset="-122"/>
              </a:rPr>
              <a:t>源点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放入</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中</a:t>
            </a:r>
          </a:p>
        </p:txBody>
      </p:sp>
      <p:grpSp>
        <p:nvGrpSpPr>
          <p:cNvPr id="16" name="组合 15"/>
          <p:cNvGrpSpPr/>
          <p:nvPr/>
        </p:nvGrpSpPr>
        <p:grpSpPr>
          <a:xfrm>
            <a:off x="3417226" y="5072050"/>
            <a:ext cx="5715040" cy="1785950"/>
            <a:chOff x="2663270" y="4541846"/>
            <a:chExt cx="5715040" cy="1785950"/>
          </a:xfrm>
        </p:grpSpPr>
        <p:sp>
          <p:nvSpPr>
            <p:cNvPr id="6" name="椭圆 5"/>
            <p:cNvSpPr/>
            <p:nvPr>
              <p:custDataLst>
                <p:tags r:id="rId2"/>
              </p:custDataLst>
            </p:nvPr>
          </p:nvSpPr>
          <p:spPr>
            <a:xfrm>
              <a:off x="4123276" y="4899036"/>
              <a:ext cx="1000132" cy="1428760"/>
            </a:xfrm>
            <a:prstGeom prst="ellipse">
              <a:avLst/>
            </a:prstGeom>
            <a:solidFill>
              <a:schemeClr val="lt1">
                <a:alpha val="23000"/>
              </a:schemeClr>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7" name="椭圆 6"/>
            <p:cNvSpPr/>
            <p:nvPr>
              <p:custDataLst>
                <p:tags r:id="rId3"/>
              </p:custDataLst>
            </p:nvPr>
          </p:nvSpPr>
          <p:spPr>
            <a:xfrm>
              <a:off x="2663270" y="5031858"/>
              <a:ext cx="642942" cy="1000156"/>
            </a:xfrm>
            <a:prstGeom prst="ellipse">
              <a:avLst/>
            </a:prstGeom>
            <a:solidFill>
              <a:schemeClr val="lt1">
                <a:alpha val="23000"/>
              </a:schemeClr>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8" name="椭圆 7"/>
            <p:cNvSpPr/>
            <p:nvPr>
              <p:custDataLst>
                <p:tags r:id="rId4"/>
              </p:custDataLst>
            </p:nvPr>
          </p:nvSpPr>
          <p:spPr>
            <a:xfrm>
              <a:off x="2786050" y="5286388"/>
              <a:ext cx="428628" cy="428628"/>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10" name="TextBox 9"/>
            <p:cNvSpPr txBox="1"/>
            <p:nvPr/>
          </p:nvSpPr>
          <p:spPr>
            <a:xfrm>
              <a:off x="2714612" y="4643446"/>
              <a:ext cx="428628"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S</a:t>
              </a:r>
            </a:p>
          </p:txBody>
        </p:sp>
        <p:sp>
          <p:nvSpPr>
            <p:cNvPr id="11" name="TextBox 10"/>
            <p:cNvSpPr txBox="1"/>
            <p:nvPr/>
          </p:nvSpPr>
          <p:spPr>
            <a:xfrm>
              <a:off x="4123276" y="4541846"/>
              <a:ext cx="1071570" cy="368300"/>
            </a:xfrm>
            <a:prstGeom prst="rect">
              <a:avLst/>
            </a:prstGeom>
            <a:noFill/>
          </p:spPr>
          <p:txBody>
            <a:bodyPr wrap="square" rtlCol="0">
              <a:spAutoFit/>
            </a:bodyPr>
            <a:lstStyle/>
            <a:p>
              <a:pPr algn="l"/>
              <a:r>
                <a:rPr lang="en-US" altLang="zh-CN">
                  <a:solidFill>
                    <a:srgbClr val="000000"/>
                  </a:solidFill>
                  <a:latin typeface="微软雅黑" panose="020B0503020204020204" charset="-122"/>
                  <a:ea typeface="微软雅黑" panose="020B0503020204020204" charset="-122"/>
                  <a:cs typeface="Consolas" panose="020B0609020204030204" pitchFamily="49" charset="0"/>
                </a:rPr>
                <a:t>U=V-S</a:t>
              </a:r>
            </a:p>
          </p:txBody>
        </p:sp>
        <p:cxnSp>
          <p:nvCxnSpPr>
            <p:cNvPr id="12" name="直接箭头连接符 11"/>
            <p:cNvCxnSpPr>
              <a:stCxn id="8" idx="6"/>
              <a:endCxn id="13" idx="2"/>
            </p:cNvCxnSpPr>
            <p:nvPr>
              <p:custDataLst>
                <p:tags r:id="rId5"/>
              </p:custDataLst>
            </p:nvPr>
          </p:nvCxnSpPr>
          <p:spPr>
            <a:xfrm>
              <a:off x="3214678" y="5500702"/>
              <a:ext cx="1194350" cy="4127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3" name="椭圆 12"/>
            <p:cNvSpPr/>
            <p:nvPr>
              <p:custDataLst>
                <p:tags r:id="rId6"/>
              </p:custDataLst>
            </p:nvPr>
          </p:nvSpPr>
          <p:spPr>
            <a:xfrm>
              <a:off x="4409028" y="5327664"/>
              <a:ext cx="428628" cy="428628"/>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i</a:t>
              </a:r>
              <a:endPar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15" name="TextBox 14"/>
            <p:cNvSpPr txBox="1"/>
            <p:nvPr/>
          </p:nvSpPr>
          <p:spPr>
            <a:xfrm>
              <a:off x="5286380" y="5245617"/>
              <a:ext cx="3091930" cy="706755"/>
            </a:xfrm>
            <a:prstGeom prst="rect">
              <a:avLst/>
            </a:prstGeom>
            <a:noFill/>
          </p:spPr>
          <p:txBody>
            <a:bodyPr wrap="square" rtlCol="0">
              <a:spAutoFit/>
            </a:bodyPr>
            <a:lstStyle/>
            <a:p>
              <a:pPr marL="342900" indent="-342900">
                <a:lnSpc>
                  <a:spcPts val="24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dist[i]=g.edges[v][i]</a:t>
              </a:r>
            </a:p>
            <a:p>
              <a:pPr marL="342900" indent="-342900">
                <a:lnSpc>
                  <a:spcPts val="24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path[i]=v</a:t>
              </a:r>
            </a:p>
          </p:txBody>
        </p:sp>
      </p:grpSp>
      <p:sp>
        <p:nvSpPr>
          <p:cNvPr id="14" name="文本框 13"/>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436434" y="1368353"/>
            <a:ext cx="9246107" cy="459549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u=-1</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for i in range(g.n-1):		#</a:t>
            </a:r>
            <a:r>
              <a:rPr lang="zh-CN" altLang="zh-CN">
                <a:solidFill>
                  <a:srgbClr val="000000"/>
                </a:solidFill>
                <a:latin typeface="微软雅黑" panose="020B0503020204020204" charset="-122"/>
                <a:ea typeface="微软雅黑" panose="020B0503020204020204" charset="-122"/>
              </a:rPr>
              <a:t>循环向</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中添加</a:t>
            </a:r>
            <a:r>
              <a:rPr lang="en-US" altLang="zh-CN">
                <a:solidFill>
                  <a:srgbClr val="000000"/>
                </a:solidFill>
                <a:latin typeface="微软雅黑" panose="020B0503020204020204" charset="-122"/>
                <a:ea typeface="微软雅黑" panose="020B0503020204020204" charset="-122"/>
              </a:rPr>
              <a:t>n-1</a:t>
            </a:r>
            <a:r>
              <a:rPr lang="zh-CN" altLang="zh-CN">
                <a:solidFill>
                  <a:srgbClr val="000000"/>
                </a:solidFill>
                <a:latin typeface="微软雅黑" panose="020B0503020204020204" charset="-122"/>
                <a:ea typeface="微软雅黑" panose="020B0503020204020204" charset="-122"/>
              </a:rPr>
              <a:t>个顶点</a:t>
            </a:r>
          </a:p>
          <a:p>
            <a:r>
              <a:rPr lang="en-US" altLang="zh-CN">
                <a:solidFill>
                  <a:srgbClr val="000000"/>
                </a:solidFill>
                <a:latin typeface="微软雅黑" panose="020B0503020204020204" charset="-122"/>
                <a:ea typeface="微软雅黑" panose="020B0503020204020204" charset="-122"/>
              </a:rPr>
              <a:t>   mindis=INF				#mindis</a:t>
            </a:r>
            <a:r>
              <a:rPr lang="zh-CN" altLang="zh-CN">
                <a:solidFill>
                  <a:srgbClr val="000000"/>
                </a:solidFill>
                <a:latin typeface="微软雅黑" panose="020B0503020204020204" charset="-122"/>
                <a:ea typeface="微软雅黑" panose="020B0503020204020204" charset="-122"/>
              </a:rPr>
              <a:t>置最小长度初值</a:t>
            </a:r>
          </a:p>
          <a:p>
            <a:r>
              <a:rPr lang="en-US" altLang="zh-CN">
                <a:solidFill>
                  <a:srgbClr val="000000"/>
                </a:solidFill>
                <a:latin typeface="微软雅黑" panose="020B0503020204020204" charset="-122"/>
                <a:ea typeface="微软雅黑" panose="020B0503020204020204" charset="-122"/>
              </a:rPr>
              <a:t>   for j in range(g.n):		#</a:t>
            </a:r>
            <a:r>
              <a:rPr lang="zh-CN" altLang="zh-CN">
                <a:solidFill>
                  <a:srgbClr val="000000"/>
                </a:solidFill>
                <a:latin typeface="微软雅黑" panose="020B0503020204020204" charset="-122"/>
                <a:ea typeface="微软雅黑" panose="020B0503020204020204" charset="-122"/>
              </a:rPr>
              <a:t>选取不在</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中且具有最小距离的顶点</a:t>
            </a:r>
            <a:r>
              <a:rPr lang="en-US" altLang="zh-CN">
                <a:solidFill>
                  <a:srgbClr val="000000"/>
                </a:solidFill>
                <a:latin typeface="微软雅黑" panose="020B0503020204020204" charset="-122"/>
                <a:ea typeface="微软雅黑" panose="020B0503020204020204" charset="-122"/>
              </a:rPr>
              <a:t>u</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S[j]==0 and dist[j]&lt;mindis: </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u=j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mindis=dist[j]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S[u]=1				#</a:t>
            </a: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加入</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中</a:t>
            </a:r>
          </a:p>
          <a:p>
            <a:r>
              <a:rPr lang="en-US" altLang="zh-CN">
                <a:solidFill>
                  <a:srgbClr val="000000"/>
                </a:solidFill>
                <a:latin typeface="微软雅黑" panose="020B0503020204020204" charset="-122"/>
                <a:ea typeface="微软雅黑" panose="020B0503020204020204" charset="-122"/>
              </a:rPr>
              <a:t>   for j in range(g.n):		#</a:t>
            </a:r>
            <a:r>
              <a:rPr lang="zh-CN" altLang="zh-CN">
                <a:solidFill>
                  <a:srgbClr val="000000"/>
                </a:solidFill>
                <a:latin typeface="微软雅黑" panose="020B0503020204020204" charset="-122"/>
                <a:ea typeface="微软雅黑" panose="020B0503020204020204" charset="-122"/>
              </a:rPr>
              <a:t>修改不在</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中的顶点的距离</a:t>
            </a:r>
          </a:p>
          <a:p>
            <a:r>
              <a:rPr lang="en-US" altLang="zh-CN">
                <a:solidFill>
                  <a:srgbClr val="000000"/>
                </a:solidFill>
                <a:latin typeface="微软雅黑" panose="020B0503020204020204" charset="-122"/>
                <a:ea typeface="微软雅黑" panose="020B0503020204020204" charset="-122"/>
              </a:rPr>
              <a:t>     if S[j]==0:			#</a:t>
            </a:r>
            <a:r>
              <a:rPr lang="zh-CN" altLang="zh-CN">
                <a:solidFill>
                  <a:srgbClr val="000000"/>
                </a:solidFill>
                <a:latin typeface="微软雅黑" panose="020B0503020204020204" charset="-122"/>
                <a:ea typeface="微软雅黑" panose="020B0503020204020204" charset="-122"/>
              </a:rPr>
              <a:t>仅仅修改</a:t>
            </a:r>
            <a:r>
              <a:rPr lang="en-US" altLang="zh-CN">
                <a:solidFill>
                  <a:srgbClr val="000000"/>
                </a:solidFill>
                <a:latin typeface="微软雅黑" panose="020B0503020204020204" charset="-122"/>
                <a:ea typeface="微软雅黑" panose="020B0503020204020204" charset="-122"/>
              </a:rPr>
              <a:t>S</a:t>
            </a:r>
            <a:r>
              <a:rPr lang="zh-CN" altLang="zh-CN">
                <a:solidFill>
                  <a:srgbClr val="000000"/>
                </a:solidFill>
                <a:latin typeface="微软雅黑" panose="020B0503020204020204" charset="-122"/>
                <a:ea typeface="微软雅黑" panose="020B0503020204020204" charset="-122"/>
              </a:rPr>
              <a:t>中的顶点</a:t>
            </a:r>
            <a:r>
              <a:rPr lang="en-US" altLang="zh-CN">
                <a:solidFill>
                  <a:srgbClr val="000000"/>
                </a:solidFill>
                <a:latin typeface="微软雅黑" panose="020B0503020204020204" charset="-122"/>
                <a:ea typeface="微软雅黑" panose="020B0503020204020204" charset="-122"/>
              </a:rPr>
              <a:t>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g.edges[u][j]&lt;INF and dist[u]+g.edges[u][j]&lt;dist[j]: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dist[j]=dist[u]+g.edges[u][j]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path[j]=u</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DispAllPath(dist,path,S,v,g.n)	#</a:t>
            </a:r>
            <a:r>
              <a:rPr lang="zh-CN" altLang="zh-CN">
                <a:solidFill>
                  <a:srgbClr val="000000"/>
                </a:solidFill>
                <a:latin typeface="微软雅黑" panose="020B0503020204020204" charset="-122"/>
                <a:ea typeface="微软雅黑" panose="020B0503020204020204" charset="-122"/>
              </a:rPr>
              <a:t>输出所有最短路径及长度</a:t>
            </a:r>
          </a:p>
        </p:txBody>
      </p:sp>
      <p:sp>
        <p:nvSpPr>
          <p:cNvPr id="5" name="TextBox 4"/>
          <p:cNvSpPr txBox="1"/>
          <p:nvPr/>
        </p:nvSpPr>
        <p:spPr>
          <a:xfrm>
            <a:off x="1323155" y="6212538"/>
            <a:ext cx="3571900"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算法的时间复杂度为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O(</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baseline="3000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7" name="文本框 6"/>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073369" y="1378178"/>
            <a:ext cx="10006996" cy="521144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7030A0"/>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def DispAllPath(dist,path,S,v,n):   	#</a:t>
            </a:r>
            <a:r>
              <a:rPr lang="zh-CN" altLang="zh-CN">
                <a:solidFill>
                  <a:srgbClr val="000000"/>
                </a:solidFill>
                <a:latin typeface="微软雅黑" panose="020B0503020204020204" charset="-122"/>
                <a:ea typeface="微软雅黑" panose="020B0503020204020204" charset="-122"/>
              </a:rPr>
              <a:t>输出从顶点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出发的所有最短路径</a:t>
            </a:r>
          </a:p>
          <a:p>
            <a:r>
              <a:rPr lang="en-US" altLang="zh-CN">
                <a:solidFill>
                  <a:srgbClr val="000000"/>
                </a:solidFill>
                <a:latin typeface="微软雅黑" panose="020B0503020204020204" charset="-122"/>
                <a:ea typeface="微软雅黑" panose="020B0503020204020204" charset="-122"/>
              </a:rPr>
              <a:t>  for i in range(n):			       #</a:t>
            </a:r>
            <a:r>
              <a:rPr lang="zh-CN" altLang="zh-CN">
                <a:solidFill>
                  <a:srgbClr val="000000"/>
                </a:solidFill>
                <a:latin typeface="微软雅黑" panose="020B0503020204020204" charset="-122"/>
                <a:ea typeface="微软雅黑" panose="020B0503020204020204" charset="-122"/>
              </a:rPr>
              <a:t>循环输出从顶点</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的路径</a:t>
            </a:r>
          </a:p>
          <a:p>
            <a:r>
              <a:rPr lang="en-US" altLang="zh-CN">
                <a:solidFill>
                  <a:srgbClr val="000000"/>
                </a:solidFill>
                <a:latin typeface="微软雅黑" panose="020B0503020204020204" charset="-122"/>
                <a:ea typeface="微软雅黑" panose="020B0503020204020204" charset="-122"/>
              </a:rPr>
              <a:t>    if S[i]==1 and i!=v:</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apath=[]</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print(“ </a:t>
            </a:r>
            <a:r>
              <a:rPr lang="zh-CN" altLang="zh-CN">
                <a:solidFill>
                  <a:srgbClr val="000000"/>
                </a:solidFill>
                <a:latin typeface="微软雅黑" panose="020B0503020204020204" charset="-122"/>
                <a:ea typeface="微软雅黑" panose="020B0503020204020204" charset="-122"/>
              </a:rPr>
              <a:t>从</a:t>
            </a:r>
            <a:r>
              <a:rPr lang="en-US" altLang="zh-CN">
                <a:solidFill>
                  <a:srgbClr val="000000"/>
                </a:solidFill>
                <a:latin typeface="微软雅黑" panose="020B0503020204020204" charset="-122"/>
                <a:ea typeface="微软雅黑" panose="020B0503020204020204" charset="-122"/>
              </a:rPr>
              <a:t>%d</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%d</a:t>
            </a:r>
            <a:r>
              <a:rPr lang="zh-CN" altLang="zh-CN">
                <a:solidFill>
                  <a:srgbClr val="000000"/>
                </a:solidFill>
                <a:latin typeface="微软雅黑" panose="020B0503020204020204" charset="-122"/>
                <a:ea typeface="微软雅黑" panose="020B0503020204020204" charset="-122"/>
              </a:rPr>
              <a:t>最短路径长度</a:t>
            </a:r>
            <a:r>
              <a:rPr lang="en-US" altLang="zh-CN">
                <a:solidFill>
                  <a:srgbClr val="000000"/>
                </a:solidFill>
                <a:latin typeface="微软雅黑" panose="020B0503020204020204" charset="-122"/>
                <a:ea typeface="微软雅黑" panose="020B0503020204020204" charset="-122"/>
              </a:rPr>
              <a:t>: %d \t</a:t>
            </a:r>
            <a:r>
              <a:rPr lang="zh-CN" altLang="zh-CN">
                <a:solidFill>
                  <a:srgbClr val="000000"/>
                </a:solidFill>
                <a:latin typeface="微软雅黑" panose="020B0503020204020204" charset="-122"/>
                <a:ea typeface="微软雅黑" panose="020B0503020204020204" charset="-122"/>
              </a:rPr>
              <a:t>路径</a:t>
            </a:r>
            <a:r>
              <a:rPr lang="en-US" altLang="zh-CN">
                <a:solidFill>
                  <a:srgbClr val="000000"/>
                </a:solidFill>
                <a:latin typeface="微软雅黑" panose="020B0503020204020204" charset="-122"/>
                <a:ea typeface="微软雅黑" panose="020B0503020204020204" charset="-122"/>
              </a:rPr>
              <a:t>:" %(v,i,dist[i]),end=' ')</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apath.append(i)			       #</a:t>
            </a:r>
            <a:r>
              <a:rPr lang="zh-CN" altLang="zh-CN">
                <a:solidFill>
                  <a:srgbClr val="000000"/>
                </a:solidFill>
                <a:latin typeface="微软雅黑" panose="020B0503020204020204" charset="-122"/>
                <a:ea typeface="微软雅黑" panose="020B0503020204020204" charset="-122"/>
              </a:rPr>
              <a:t>添加路径上的终点</a:t>
            </a:r>
          </a:p>
          <a:p>
            <a:r>
              <a:rPr lang="en-US" altLang="zh-CN">
                <a:solidFill>
                  <a:srgbClr val="000000"/>
                </a:solidFill>
                <a:latin typeface="微软雅黑" panose="020B0503020204020204" charset="-122"/>
                <a:ea typeface="微软雅黑" panose="020B0503020204020204" charset="-122"/>
              </a:rPr>
              <a:t>      k=path[i]; </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k==-1:			       #</a:t>
            </a:r>
            <a:r>
              <a:rPr lang="zh-CN" altLang="zh-CN">
                <a:solidFill>
                  <a:srgbClr val="000000"/>
                </a:solidFill>
                <a:latin typeface="微软雅黑" panose="020B0503020204020204" charset="-122"/>
                <a:ea typeface="微软雅黑" panose="020B0503020204020204" charset="-122"/>
              </a:rPr>
              <a:t>没有路径的情况</a:t>
            </a:r>
          </a:p>
          <a:p>
            <a:r>
              <a:rPr lang="en-US" altLang="zh-CN">
                <a:solidFill>
                  <a:srgbClr val="000000"/>
                </a:solidFill>
                <a:latin typeface="微软雅黑" panose="020B0503020204020204" charset="-122"/>
                <a:ea typeface="微软雅黑" panose="020B0503020204020204" charset="-122"/>
              </a:rPr>
              <a:t>         print("</a:t>
            </a:r>
            <a:r>
              <a:rPr lang="zh-CN" altLang="zh-CN">
                <a:solidFill>
                  <a:srgbClr val="000000"/>
                </a:solidFill>
                <a:latin typeface="微软雅黑" panose="020B0503020204020204" charset="-122"/>
                <a:ea typeface="微软雅黑" panose="020B0503020204020204" charset="-122"/>
              </a:rPr>
              <a:t>无路径</a:t>
            </a:r>
            <a:r>
              <a:rPr lang="en-US" altLang="zh-CN">
                <a:solidFill>
                  <a:srgbClr val="000000"/>
                </a:solidFill>
                <a:latin typeface="微软雅黑" panose="020B0503020204020204" charset="-122"/>
                <a:ea typeface="微软雅黑" panose="020B0503020204020204" charset="-122"/>
              </a:rPr>
              <a:t>")</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else:				       #</a:t>
            </a:r>
            <a:r>
              <a:rPr lang="zh-CN" altLang="zh-CN">
                <a:solidFill>
                  <a:srgbClr val="000000"/>
                </a:solidFill>
                <a:latin typeface="微软雅黑" panose="020B0503020204020204" charset="-122"/>
                <a:ea typeface="微软雅黑" panose="020B0503020204020204" charset="-122"/>
              </a:rPr>
              <a:t>存在路径时输出该路径</a:t>
            </a:r>
          </a:p>
          <a:p>
            <a:r>
              <a:rPr lang="en-US" altLang="zh-CN">
                <a:solidFill>
                  <a:srgbClr val="000000"/>
                </a:solidFill>
                <a:latin typeface="微软雅黑" panose="020B0503020204020204" charset="-122"/>
                <a:ea typeface="微软雅黑" panose="020B0503020204020204" charset="-122"/>
              </a:rPr>
              <a:t>         while k!=v:</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apath.append(k)		       #</a:t>
            </a: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k</a:t>
            </a:r>
            <a:r>
              <a:rPr lang="zh-CN" altLang="zh-CN">
                <a:solidFill>
                  <a:srgbClr val="000000"/>
                </a:solidFill>
                <a:latin typeface="微软雅黑" panose="020B0503020204020204" charset="-122"/>
                <a:ea typeface="微软雅黑" panose="020B0503020204020204" charset="-122"/>
              </a:rPr>
              <a:t>加入到路径中</a:t>
            </a:r>
          </a:p>
          <a:p>
            <a:r>
              <a:rPr lang="en-US" altLang="zh-CN">
                <a:solidFill>
                  <a:srgbClr val="000000"/>
                </a:solidFill>
                <a:latin typeface="微软雅黑" panose="020B0503020204020204" charset="-122"/>
                <a:ea typeface="微软雅黑" panose="020B0503020204020204" charset="-122"/>
              </a:rPr>
              <a:t>            k=path[k]</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apath.append(v)		       #</a:t>
            </a:r>
            <a:r>
              <a:rPr lang="zh-CN" altLang="zh-CN">
                <a:solidFill>
                  <a:srgbClr val="000000"/>
                </a:solidFill>
                <a:latin typeface="微软雅黑" panose="020B0503020204020204" charset="-122"/>
                <a:ea typeface="微软雅黑" panose="020B0503020204020204" charset="-122"/>
              </a:rPr>
              <a:t>添加路径上的起点</a:t>
            </a:r>
          </a:p>
          <a:p>
            <a:r>
              <a:rPr lang="en-US" altLang="zh-CN">
                <a:solidFill>
                  <a:srgbClr val="000000"/>
                </a:solidFill>
                <a:latin typeface="微软雅黑" panose="020B0503020204020204" charset="-122"/>
                <a:ea typeface="微软雅黑" panose="020B0503020204020204" charset="-122"/>
              </a:rPr>
              <a:t>         apath.reverse()            	#</a:t>
            </a:r>
            <a:r>
              <a:rPr lang="zh-CN" altLang="zh-CN">
                <a:solidFill>
                  <a:srgbClr val="000000"/>
                </a:solidFill>
                <a:latin typeface="微软雅黑" panose="020B0503020204020204" charset="-122"/>
                <a:ea typeface="微软雅黑" panose="020B0503020204020204" charset="-122"/>
              </a:rPr>
              <a:t>逆置</a:t>
            </a:r>
            <a:r>
              <a:rPr lang="en-US" altLang="zh-CN">
                <a:solidFill>
                  <a:srgbClr val="000000"/>
                </a:solidFill>
                <a:latin typeface="微软雅黑" panose="020B0503020204020204" charset="-122"/>
                <a:ea typeface="微软雅黑" panose="020B0503020204020204" charset="-122"/>
              </a:rPr>
              <a:t>apath</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print(apath)               	#</a:t>
            </a:r>
            <a:r>
              <a:rPr lang="zh-CN" altLang="zh-CN">
                <a:solidFill>
                  <a:srgbClr val="000000"/>
                </a:solidFill>
                <a:latin typeface="微软雅黑" panose="020B0503020204020204" charset="-122"/>
                <a:ea typeface="微软雅黑" panose="020B0503020204020204" charset="-122"/>
              </a:rPr>
              <a:t>输出最短路径</a:t>
            </a:r>
          </a:p>
        </p:txBody>
      </p:sp>
      <p:sp>
        <p:nvSpPr>
          <p:cNvPr id="4" name="文本框 3"/>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6"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p:nvPr>
            <p:custDataLst>
              <p:tags r:id="rId1"/>
            </p:custDataLst>
          </p:nvPr>
        </p:nvSpPr>
        <p:spPr>
          <a:xfrm>
            <a:off x="1469583" y="2413447"/>
            <a:ext cx="10122796" cy="2139315"/>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把一条路径上所经边的权值之和定义为该路径的路径长度或称带权路径长度。</a:t>
            </a:r>
          </a:p>
          <a:p>
            <a:r>
              <a:rPr lang="zh-CN" altLang="en-US">
                <a:solidFill>
                  <a:srgbClr val="000000"/>
                </a:solidFill>
                <a:latin typeface="微软雅黑" panose="020B0503020204020204" charset="-122"/>
                <a:ea typeface="微软雅黑" panose="020B0503020204020204" charset="-122"/>
              </a:rPr>
              <a:t>从源点到终点可能不止一条路径，把带权路径长度最短的那条路径称为最短路径，其路径长度（权值之和）称为最短路径长度或者最短距离。</a:t>
            </a:r>
          </a:p>
        </p:txBody>
      </p:sp>
      <p:sp>
        <p:nvSpPr>
          <p:cNvPr id="12" name="TextBox 7"/>
          <p:cNvSpPr txBox="1"/>
          <p:nvPr/>
        </p:nvSpPr>
        <p:spPr>
          <a:xfrm>
            <a:off x="1381092" y="1489938"/>
            <a:ext cx="1362108"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rPr>
              <a:t>带权图</a:t>
            </a:r>
            <a:endParaRPr lang="zh-CN" altLang="zh-CN" sz="2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3" name="TextBox 8"/>
          <p:cNvSpPr txBox="1"/>
          <p:nvPr/>
        </p:nvSpPr>
        <p:spPr>
          <a:xfrm>
            <a:off x="3548287" y="5508211"/>
            <a:ext cx="5168452"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采用广度优先遍历可以求最短路径：不适合</a:t>
            </a:r>
          </a:p>
        </p:txBody>
      </p:sp>
      <p:sp>
        <p:nvSpPr>
          <p:cNvPr id="14" name="上箭头 9"/>
          <p:cNvSpPr/>
          <p:nvPr>
            <p:custDataLst>
              <p:tags r:id="rId2"/>
            </p:custDataLst>
          </p:nvPr>
        </p:nvSpPr>
        <p:spPr>
          <a:xfrm>
            <a:off x="5989637" y="4967952"/>
            <a:ext cx="285752" cy="357190"/>
          </a:xfrm>
          <a:prstGeom prst="upArrow">
            <a:avLst/>
          </a:prstGeom>
          <a:solidFill>
            <a:schemeClr val="accent3"/>
          </a:solidFill>
          <a:ln>
            <a:noFill/>
            <a:tailEnd type="none"/>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lt1"/>
              </a:solidFill>
            </a:endParaRPr>
          </a:p>
        </p:txBody>
      </p:sp>
      <p:sp>
        <p:nvSpPr>
          <p:cNvPr id="15" name="文本框 14"/>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6"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7.6.1 </a:t>
            </a:r>
            <a:r>
              <a:rPr lang="zh-CN" altLang="en-US">
                <a:solidFill>
                  <a:srgbClr val="000000"/>
                </a:solidFill>
                <a:latin typeface="微软雅黑" panose="020B0503020204020204" charset="-122"/>
                <a:ea typeface="微软雅黑" panose="020B0503020204020204" charset="-122"/>
              </a:rPr>
              <a:t>最短路径的概念</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p:bldP spid="13" grpId="0"/>
      <p:bldP spid="14" grpId="0" bldLvl="0"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234585" y="2331705"/>
            <a:ext cx="9649806" cy="2985770"/>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150000"/>
              </a:lnSpc>
              <a:spcBef>
                <a:spcPts val="600"/>
              </a:spcBef>
              <a:buFont typeface="Wingdings" panose="05000000000000000000" pitchFamily="2" charset="2"/>
              <a:buChar char="l"/>
              <a:defRPr sz="2000" b="0">
                <a:solidFill>
                  <a:srgbClr val="C0262E"/>
                </a:solidFill>
                <a:latin typeface="楷体" panose="02010609060101010101" pitchFamily="49" charset="-122"/>
                <a:ea typeface="楷体" panose="02010609060101010101" pitchFamily="49" charset="-122"/>
                <a:cs typeface="Consolas" panose="020B0609020204030204" pitchFamily="49" charset="0"/>
              </a:defRPr>
            </a:lvl1pPr>
          </a:lstStyle>
          <a:p>
            <a:pPr marL="0" indent="0">
              <a:buNone/>
            </a:pPr>
            <a:r>
              <a:rPr lang="zh-CN" altLang="zh-CN">
                <a:solidFill>
                  <a:srgbClr val="000000"/>
                </a:solidFill>
                <a:latin typeface="微软雅黑" panose="020B0503020204020204" charset="-122"/>
                <a:ea typeface="微软雅黑" panose="020B0503020204020204" charset="-122"/>
              </a:rPr>
              <a:t>问题描述：有</a:t>
            </a:r>
            <a:r>
              <a:rPr lang="en-US" altLang="zh-CN">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个网络结点，标记为</a:t>
            </a:r>
            <a:r>
              <a:rPr lang="en-US" altLang="zh-CN">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。给定一个列表</a:t>
            </a:r>
            <a:r>
              <a:rPr lang="en-US" altLang="zh-CN">
                <a:solidFill>
                  <a:srgbClr val="000000"/>
                </a:solidFill>
                <a:latin typeface="微软雅黑" panose="020B0503020204020204" charset="-122"/>
                <a:ea typeface="微软雅黑" panose="020B0503020204020204" charset="-122"/>
              </a:rPr>
              <a:t> times</a:t>
            </a:r>
            <a:r>
              <a:rPr lang="zh-CN" altLang="zh-CN">
                <a:solidFill>
                  <a:srgbClr val="000000"/>
                </a:solidFill>
                <a:latin typeface="微软雅黑" panose="020B0503020204020204" charset="-122"/>
                <a:ea typeface="微软雅黑" panose="020B0503020204020204" charset="-122"/>
              </a:rPr>
              <a:t>，表示信号经过有向边的传递时间，</a:t>
            </a:r>
            <a:r>
              <a:rPr lang="en-US" altLang="zh-CN">
                <a:solidFill>
                  <a:srgbClr val="000000"/>
                </a:solidFill>
                <a:latin typeface="微软雅黑" panose="020B0503020204020204" charset="-122"/>
                <a:ea typeface="微软雅黑" panose="020B0503020204020204" charset="-122"/>
              </a:rPr>
              <a:t>times[i]=(u, v, w)</a:t>
            </a:r>
            <a:r>
              <a:rPr lang="zh-CN" altLang="zh-CN">
                <a:solidFill>
                  <a:srgbClr val="000000"/>
                </a:solidFill>
                <a:latin typeface="微软雅黑" panose="020B0503020204020204" charset="-122"/>
                <a:ea typeface="微软雅黑" panose="020B0503020204020204" charset="-122"/>
              </a:rPr>
              <a:t>，其中</a:t>
            </a:r>
            <a:r>
              <a:rPr lang="en-US" altLang="zh-CN">
                <a:solidFill>
                  <a:srgbClr val="000000"/>
                </a:solidFill>
                <a:latin typeface="微软雅黑" panose="020B0503020204020204" charset="-122"/>
                <a:ea typeface="微软雅黑" panose="020B0503020204020204" charset="-122"/>
              </a:rPr>
              <a:t> u </a:t>
            </a:r>
            <a:r>
              <a:rPr lang="zh-CN" altLang="zh-CN">
                <a:solidFill>
                  <a:srgbClr val="000000"/>
                </a:solidFill>
                <a:latin typeface="微软雅黑" panose="020B0503020204020204" charset="-122"/>
                <a:ea typeface="微软雅黑" panose="020B0503020204020204" charset="-122"/>
              </a:rPr>
              <a:t>是源结点，</a:t>
            </a:r>
            <a:r>
              <a:rPr lang="en-US" altLang="zh-CN">
                <a:solidFill>
                  <a:srgbClr val="000000"/>
                </a:solidFill>
                <a:latin typeface="微软雅黑" panose="020B0503020204020204" charset="-122"/>
                <a:ea typeface="微软雅黑" panose="020B0503020204020204" charset="-122"/>
              </a:rPr>
              <a:t>v </a:t>
            </a:r>
            <a:r>
              <a:rPr lang="zh-CN" altLang="zh-CN">
                <a:solidFill>
                  <a:srgbClr val="000000"/>
                </a:solidFill>
                <a:latin typeface="微软雅黑" panose="020B0503020204020204" charset="-122"/>
                <a:ea typeface="微软雅黑" panose="020B0503020204020204" charset="-122"/>
              </a:rPr>
              <a:t>是目标结点，</a:t>
            </a:r>
            <a:r>
              <a:rPr lang="en-US" altLang="zh-CN">
                <a:solidFill>
                  <a:srgbClr val="000000"/>
                </a:solidFill>
                <a:latin typeface="微软雅黑" panose="020B0503020204020204" charset="-122"/>
                <a:ea typeface="微软雅黑" panose="020B0503020204020204" charset="-122"/>
              </a:rPr>
              <a:t>w </a:t>
            </a:r>
            <a:r>
              <a:rPr lang="zh-CN" altLang="zh-CN">
                <a:solidFill>
                  <a:srgbClr val="000000"/>
                </a:solidFill>
                <a:latin typeface="微软雅黑" panose="020B0503020204020204" charset="-122"/>
                <a:ea typeface="微软雅黑" panose="020B0503020204020204" charset="-122"/>
              </a:rPr>
              <a:t>是一个信号从源结点传递到目标结点的时间。现在，我们向当前的结点</a:t>
            </a:r>
            <a:r>
              <a:rPr lang="en-US" altLang="zh-CN">
                <a:solidFill>
                  <a:srgbClr val="000000"/>
                </a:solidFill>
                <a:latin typeface="微软雅黑" panose="020B0503020204020204" charset="-122"/>
                <a:ea typeface="微软雅黑" panose="020B0503020204020204" charset="-122"/>
              </a:rPr>
              <a:t> K </a:t>
            </a:r>
            <a:r>
              <a:rPr lang="zh-CN" altLang="zh-CN">
                <a:solidFill>
                  <a:srgbClr val="000000"/>
                </a:solidFill>
                <a:latin typeface="微软雅黑" panose="020B0503020204020204" charset="-122"/>
                <a:ea typeface="微软雅黑" panose="020B0503020204020204" charset="-122"/>
              </a:rPr>
              <a:t>发送了一个信号，需要多久才能使所有结点都收到信号？如果不能使所有结点收到信号，返回</a:t>
            </a:r>
            <a:r>
              <a:rPr lang="en-US" altLang="zh-CN">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。这里</a:t>
            </a:r>
            <a:r>
              <a:rPr lang="en-US" altLang="zh-CN">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的范围在</a:t>
            </a:r>
            <a:r>
              <a:rPr lang="en-US" altLang="zh-CN">
                <a:solidFill>
                  <a:srgbClr val="000000"/>
                </a:solidFill>
                <a:latin typeface="微软雅黑" panose="020B0503020204020204" charset="-122"/>
                <a:ea typeface="微软雅黑" panose="020B0503020204020204" charset="-122"/>
              </a:rPr>
              <a:t>[1, 100]</a:t>
            </a:r>
            <a:r>
              <a:rPr lang="zh-CN" altLang="zh-CN">
                <a:solidFill>
                  <a:srgbClr val="000000"/>
                </a:solidFill>
                <a:latin typeface="微软雅黑" panose="020B0503020204020204" charset="-122"/>
                <a:ea typeface="微软雅黑" panose="020B0503020204020204" charset="-122"/>
              </a:rPr>
              <a:t>之间，</a:t>
            </a:r>
            <a:r>
              <a:rPr lang="en-US" altLang="zh-CN">
                <a:solidFill>
                  <a:srgbClr val="000000"/>
                </a:solidFill>
                <a:latin typeface="微软雅黑" panose="020B0503020204020204" charset="-122"/>
                <a:ea typeface="微软雅黑" panose="020B0503020204020204" charset="-122"/>
              </a:rPr>
              <a:t>K</a:t>
            </a:r>
            <a:r>
              <a:rPr lang="zh-CN" altLang="zh-CN">
                <a:solidFill>
                  <a:srgbClr val="000000"/>
                </a:solidFill>
                <a:latin typeface="微软雅黑" panose="020B0503020204020204" charset="-122"/>
                <a:ea typeface="微软雅黑" panose="020B0503020204020204" charset="-122"/>
              </a:rPr>
              <a:t>的范围在</a:t>
            </a:r>
            <a:r>
              <a:rPr lang="en-US" altLang="zh-CN">
                <a:solidFill>
                  <a:srgbClr val="000000"/>
                </a:solidFill>
                <a:latin typeface="微软雅黑" panose="020B0503020204020204" charset="-122"/>
                <a:ea typeface="微软雅黑" panose="020B0503020204020204" charset="-122"/>
              </a:rPr>
              <a:t>[1, N]</a:t>
            </a:r>
            <a:r>
              <a:rPr lang="zh-CN" altLang="zh-CN">
                <a:solidFill>
                  <a:srgbClr val="000000"/>
                </a:solidFill>
                <a:latin typeface="微软雅黑" panose="020B0503020204020204" charset="-122"/>
                <a:ea typeface="微软雅黑" panose="020B0503020204020204" charset="-122"/>
              </a:rPr>
              <a:t>之间，</a:t>
            </a:r>
            <a:r>
              <a:rPr lang="en-US" altLang="zh-CN">
                <a:solidFill>
                  <a:srgbClr val="000000"/>
                </a:solidFill>
                <a:latin typeface="微软雅黑" panose="020B0503020204020204" charset="-122"/>
                <a:ea typeface="微软雅黑" panose="020B0503020204020204" charset="-122"/>
              </a:rPr>
              <a:t>times</a:t>
            </a:r>
            <a:r>
              <a:rPr lang="zh-CN" altLang="zh-CN">
                <a:solidFill>
                  <a:srgbClr val="000000"/>
                </a:solidFill>
                <a:latin typeface="微软雅黑" panose="020B0503020204020204" charset="-122"/>
                <a:ea typeface="微软雅黑" panose="020B0503020204020204" charset="-122"/>
              </a:rPr>
              <a:t>的长度在</a:t>
            </a:r>
            <a:r>
              <a:rPr lang="en-US" altLang="zh-CN">
                <a:solidFill>
                  <a:srgbClr val="000000"/>
                </a:solidFill>
                <a:latin typeface="微软雅黑" panose="020B0503020204020204" charset="-122"/>
                <a:ea typeface="微软雅黑" panose="020B0503020204020204" charset="-122"/>
              </a:rPr>
              <a:t>[1,6000]</a:t>
            </a:r>
            <a:r>
              <a:rPr lang="zh-CN" altLang="zh-CN">
                <a:solidFill>
                  <a:srgbClr val="000000"/>
                </a:solidFill>
                <a:latin typeface="微软雅黑" panose="020B0503020204020204" charset="-122"/>
                <a:ea typeface="微软雅黑" panose="020B0503020204020204" charset="-122"/>
              </a:rPr>
              <a:t>之间，所有的边</a:t>
            </a:r>
            <a:r>
              <a:rPr lang="en-US" altLang="zh-CN">
                <a:solidFill>
                  <a:srgbClr val="000000"/>
                </a:solidFill>
                <a:latin typeface="微软雅黑" panose="020B0503020204020204" charset="-122"/>
                <a:ea typeface="微软雅黑" panose="020B0503020204020204" charset="-122"/>
              </a:rPr>
              <a:t> times[i]=(u, v, w) </a:t>
            </a:r>
            <a:r>
              <a:rPr lang="zh-CN" altLang="zh-CN">
                <a:solidFill>
                  <a:srgbClr val="000000"/>
                </a:solidFill>
                <a:latin typeface="微软雅黑" panose="020B0503020204020204" charset="-122"/>
                <a:ea typeface="微软雅黑" panose="020B0503020204020204" charset="-122"/>
              </a:rPr>
              <a:t>都有</a:t>
            </a:r>
            <a:r>
              <a:rPr lang="en-US" altLang="zh-CN">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u, 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且</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w</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100</a:t>
            </a:r>
            <a:r>
              <a:rPr lang="zh-CN" altLang="zh-CN">
                <a:solidFill>
                  <a:srgbClr val="000000"/>
                </a:solidFill>
                <a:latin typeface="微软雅黑" panose="020B0503020204020204" charset="-122"/>
                <a:ea typeface="微软雅黑" panose="020B0503020204020204" charset="-122"/>
              </a:rPr>
              <a:t>。</a:t>
            </a:r>
          </a:p>
        </p:txBody>
      </p:sp>
      <p:sp>
        <p:nvSpPr>
          <p:cNvPr id="6" name="TextBox 5"/>
          <p:cNvSpPr txBox="1"/>
          <p:nvPr/>
        </p:nvSpPr>
        <p:spPr>
          <a:xfrm>
            <a:off x="1234585" y="1475084"/>
            <a:ext cx="4786346" cy="706755"/>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思考问题：</a:t>
            </a:r>
            <a:r>
              <a:rPr lang="pt-BR" altLang="zh-CN" sz="2000">
                <a:solidFill>
                  <a:srgbClr val="000000"/>
                </a:solidFill>
                <a:latin typeface="微软雅黑" panose="020B0503020204020204" charset="-122"/>
                <a:ea typeface="微软雅黑" panose="020B0503020204020204" charset="-122"/>
                <a:cs typeface="Consolas" panose="020B0609020204030204" pitchFamily="49" charset="0"/>
              </a:rPr>
              <a:t>Leetcode743—</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网络延迟时间</a:t>
            </a:r>
          </a:p>
        </p:txBody>
      </p:sp>
      <p:sp>
        <p:nvSpPr>
          <p:cNvPr id="8" name="文本框 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srcRect/>
          <a:stretch>
            <a:fillRect/>
          </a:stretch>
        </p:blipFill>
        <p:spPr bwMode="auto">
          <a:xfrm>
            <a:off x="1987538" y="1247655"/>
            <a:ext cx="8143900" cy="5548445"/>
          </a:xfrm>
          <a:prstGeom prst="rect">
            <a:avLst/>
          </a:prstGeom>
          <a:noFill/>
          <a:ln w="9525">
            <a:noFill/>
            <a:miter lim="800000"/>
            <a:headEnd/>
            <a:tailEnd/>
          </a:ln>
        </p:spPr>
      </p:pic>
      <p:sp>
        <p:nvSpPr>
          <p:cNvPr id="4" name="文本框 3"/>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6"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69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38" name="TextBox 37"/>
          <p:cNvSpPr txBox="1"/>
          <p:nvPr>
            <p:custDataLst>
              <p:tags r:id="rId2"/>
            </p:custDataLst>
          </p:nvPr>
        </p:nvSpPr>
        <p:spPr>
          <a:xfrm>
            <a:off x="1572390" y="2964983"/>
            <a:ext cx="9816970" cy="2754630"/>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l"/>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zh-CN">
                <a:solidFill>
                  <a:srgbClr val="000000"/>
                </a:solidFill>
                <a:latin typeface="微软雅黑" panose="020B0503020204020204" charset="-122"/>
                <a:ea typeface="微软雅黑" panose="020B0503020204020204" charset="-122"/>
              </a:rPr>
              <a:t>采用邻接表存储图，可以更快地查找到顶点</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的所有邻接点并进行调整，时间为</a:t>
            </a:r>
            <a:r>
              <a:rPr lang="en-US" altLang="zh-CN">
                <a:solidFill>
                  <a:srgbClr val="000000"/>
                </a:solidFill>
                <a:latin typeface="微软雅黑" panose="020B0503020204020204" charset="-122"/>
                <a:ea typeface="微软雅黑" panose="020B0503020204020204" charset="-122"/>
              </a:rPr>
              <a:t>O(MAX(</a:t>
            </a:r>
            <a:r>
              <a:rPr lang="zh-CN" altLang="zh-CN">
                <a:solidFill>
                  <a:srgbClr val="000000"/>
                </a:solidFill>
                <a:latin typeface="微软雅黑" panose="020B0503020204020204" charset="-122"/>
                <a:ea typeface="微软雅黑" panose="020B0503020204020204" charset="-122"/>
              </a:rPr>
              <a:t>图中顶点的出度</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a:t>
            </a:r>
          </a:p>
          <a:p>
            <a:pPr>
              <a:buFont typeface="Wingdings" panose="05000000000000000000" pitchFamily="2" charset="2"/>
              <a:buChar char="n"/>
            </a:pPr>
            <a:r>
              <a:rPr lang="zh-CN" altLang="zh-CN">
                <a:solidFill>
                  <a:srgbClr val="000000"/>
                </a:solidFill>
                <a:latin typeface="微软雅黑" panose="020B0503020204020204" charset="-122"/>
                <a:ea typeface="微软雅黑" panose="020B0503020204020204" charset="-122"/>
              </a:rPr>
              <a:t>求目前一个最短路径长度的顶点</a:t>
            </a:r>
            <a:r>
              <a:rPr lang="en-US" altLang="zh-CN">
                <a:solidFill>
                  <a:srgbClr val="000000"/>
                </a:solidFill>
                <a:latin typeface="微软雅黑" panose="020B0503020204020204" charset="-122"/>
                <a:ea typeface="微软雅黑" panose="020B0503020204020204" charset="-122"/>
              </a:rPr>
              <a:t>u</a:t>
            </a:r>
            <a:r>
              <a:rPr lang="zh-CN" altLang="zh-CN">
                <a:solidFill>
                  <a:srgbClr val="000000"/>
                </a:solidFill>
                <a:latin typeface="微软雅黑" panose="020B0503020204020204" charset="-122"/>
                <a:ea typeface="微软雅黑" panose="020B0503020204020204" charset="-122"/>
              </a:rPr>
              <a:t>时，</a:t>
            </a:r>
            <a:r>
              <a:rPr lang="en-US" altLang="zh-CN">
                <a:solidFill>
                  <a:srgbClr val="000000"/>
                </a:solidFill>
                <a:latin typeface="微软雅黑" panose="020B0503020204020204" charset="-122"/>
                <a:ea typeface="微软雅黑" panose="020B0503020204020204" charset="-122"/>
              </a:rPr>
              <a:t>Dijkstra1</a:t>
            </a:r>
            <a:r>
              <a:rPr lang="zh-CN" altLang="zh-CN">
                <a:solidFill>
                  <a:srgbClr val="000000"/>
                </a:solidFill>
                <a:latin typeface="微软雅黑" panose="020B0503020204020204" charset="-122"/>
                <a:ea typeface="微软雅黑" panose="020B0503020204020204" charset="-122"/>
              </a:rPr>
              <a:t>算法采用简单比较方法，可以改为采用优先队列（小根堆）求解。由于最多</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条边进队，对应的时间为</a:t>
            </a:r>
            <a:r>
              <a:rPr lang="en-US" altLang="zh-CN">
                <a:solidFill>
                  <a:srgbClr val="000000"/>
                </a:solidFill>
                <a:latin typeface="微软雅黑" panose="020B0503020204020204" charset="-122"/>
                <a:ea typeface="微软雅黑" panose="020B0503020204020204" charset="-122"/>
              </a:rPr>
              <a:t>O(log</a:t>
            </a:r>
            <a:r>
              <a:rPr lang="en-US" altLang="zh-CN" baseline="-25000">
                <a:solidFill>
                  <a:srgbClr val="000000"/>
                </a:solidFill>
                <a:latin typeface="微软雅黑" panose="020B0503020204020204" charset="-122"/>
                <a:ea typeface="微软雅黑" panose="020B0503020204020204" charset="-122"/>
              </a:rPr>
              <a:t>2</a:t>
            </a:r>
            <a:r>
              <a:rPr lang="en-US" altLang="zh-CN" i="1">
                <a:solidFill>
                  <a:srgbClr val="000000"/>
                </a:solidFill>
                <a:latin typeface="微软雅黑" panose="020B0503020204020204" charset="-122"/>
                <a:ea typeface="微软雅黑" panose="020B0503020204020204" charset="-122"/>
              </a:rPr>
              <a:t>e</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a:t>
            </a:r>
          </a:p>
        </p:txBody>
      </p:sp>
      <p:sp>
        <p:nvSpPr>
          <p:cNvPr id="39" name="TextBox 38"/>
          <p:cNvSpPr txBox="1"/>
          <p:nvPr/>
        </p:nvSpPr>
        <p:spPr>
          <a:xfrm>
            <a:off x="1524001" y="2262465"/>
            <a:ext cx="8643998" cy="398780"/>
          </a:xfrm>
          <a:prstGeom prst="rect">
            <a:avLst/>
          </a:prstGeom>
          <a:noFill/>
        </p:spPr>
        <p:txBody>
          <a:bodyPr wrap="square" rtlCol="0">
            <a:spAutoFit/>
          </a:bodyPr>
          <a:lstStyle/>
          <a:p>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前面</a:t>
            </a:r>
            <a:r>
              <a:rPr lang="zh-CN" altLang="zh-CN" sz="2000" dirty="0" smtClean="0">
                <a:solidFill>
                  <a:srgbClr val="000000"/>
                </a:solidFill>
                <a:latin typeface="微软雅黑" panose="020B0503020204020204" charset="-122"/>
                <a:ea typeface="微软雅黑" panose="020B0503020204020204" charset="-122"/>
                <a:cs typeface="Consolas" panose="020B0609020204030204" pitchFamily="49" charset="0"/>
              </a:rPr>
              <a:t>的</a:t>
            </a:r>
            <a:r>
              <a:rPr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狄杰斯特拉</a:t>
            </a:r>
            <a:r>
              <a:rPr lang="zh-CN" altLang="zh-CN" sz="2000" dirty="0" smtClean="0">
                <a:solidFill>
                  <a:srgbClr val="000000"/>
                </a:solidFill>
                <a:latin typeface="微软雅黑" panose="020B0503020204020204" charset="-122"/>
                <a:ea typeface="微软雅黑" panose="020B0503020204020204" charset="-122"/>
                <a:cs typeface="Consolas" panose="020B0609020204030204" pitchFamily="49" charset="0"/>
              </a:rPr>
              <a:t>算法</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rPr>
              <a:t>从两个方面进行优化，这里仅仅输出最短路径长度：</a:t>
            </a:r>
          </a:p>
        </p:txBody>
      </p:sp>
      <p:sp>
        <p:nvSpPr>
          <p:cNvPr id="7" name="TextBox 6"/>
          <p:cNvSpPr txBox="1"/>
          <p:nvPr/>
        </p:nvSpPr>
        <p:spPr>
          <a:xfrm>
            <a:off x="3917141" y="6168085"/>
            <a:ext cx="4357718"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算法的最坏时间复杂度为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O(</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e</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log</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e</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9" name="上箭头 8"/>
          <p:cNvSpPr/>
          <p:nvPr>
            <p:custDataLst>
              <p:tags r:id="rId3"/>
            </p:custDataLst>
          </p:nvPr>
        </p:nvSpPr>
        <p:spPr>
          <a:xfrm>
            <a:off x="5917405" y="5739457"/>
            <a:ext cx="285752" cy="357190"/>
          </a:xfrm>
          <a:prstGeom prst="upArrow">
            <a:avLst/>
          </a:prstGeom>
          <a:solidFill>
            <a:schemeClr val="accent2"/>
          </a:solidFill>
          <a:ln>
            <a:noFill/>
            <a:tailEnd type="none"/>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lt1"/>
              </a:solidFill>
            </a:endParaRPr>
          </a:p>
        </p:txBody>
      </p:sp>
      <p:sp>
        <p:nvSpPr>
          <p:cNvPr id="11" name="文本框 1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grpSp>
        <p:nvGrpSpPr>
          <p:cNvPr id="13" name="组合 12"/>
          <p:cNvGrpSpPr/>
          <p:nvPr/>
        </p:nvGrpSpPr>
        <p:grpSpPr>
          <a:xfrm>
            <a:off x="1450482" y="1484853"/>
            <a:ext cx="4086717" cy="517274"/>
            <a:chOff x="1396241" y="2304668"/>
            <a:chExt cx="1965167" cy="480002"/>
          </a:xfrm>
        </p:grpSpPr>
        <p:sp>
          <p:nvSpPr>
            <p:cNvPr id="14" name="矩形: 圆角 13"/>
            <p:cNvSpPr/>
            <p:nvPr>
              <p:custDataLst>
                <p:tags r:id="rId4"/>
              </p:custDataLst>
            </p:nvPr>
          </p:nvSpPr>
          <p:spPr>
            <a:xfrm>
              <a:off x="1396241" y="2304668"/>
              <a:ext cx="196516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5" name="文本框 14"/>
            <p:cNvSpPr txBox="1"/>
            <p:nvPr>
              <p:custDataLst>
                <p:tags r:id="rId5"/>
              </p:custDataLst>
            </p:nvPr>
          </p:nvSpPr>
          <p:spPr>
            <a:xfrm>
              <a:off x="1433295" y="2360437"/>
              <a:ext cx="1853232" cy="370046"/>
            </a:xfrm>
            <a:prstGeom prst="rect">
              <a:avLst/>
            </a:prstGeom>
            <a:noFill/>
          </p:spPr>
          <p:txBody>
            <a:bodyPr wrap="square" rtlCol="0">
              <a:spAutoFit/>
            </a:bodyPr>
            <a:lstStyle/>
            <a:p>
              <a:pPr algn="ctr"/>
              <a:r>
                <a:rPr lang="en-US" altLang="zh-CN" sz="2000" b="1" dirty="0">
                  <a:solidFill>
                    <a:schemeClr val="lt1"/>
                  </a:solidFill>
                  <a:latin typeface="微软雅黑" panose="020B0503020204020204" charset="-122"/>
                  <a:ea typeface="微软雅黑" panose="020B0503020204020204" charset="-122"/>
                </a:rPr>
                <a:t>3*. </a:t>
              </a:r>
              <a:r>
                <a:rPr lang="zh-CN" altLang="en-US" sz="2000" b="1" dirty="0">
                  <a:solidFill>
                    <a:schemeClr val="lt1"/>
                  </a:solidFill>
                  <a:latin typeface="微软雅黑" panose="020B0503020204020204" charset="-122"/>
                  <a:ea typeface="微软雅黑" panose="020B0503020204020204" charset="-122"/>
                </a:rPr>
                <a:t>改进</a:t>
              </a:r>
              <a:r>
                <a:rPr lang="zh-CN" altLang="en-US" sz="2000" b="1" dirty="0" smtClean="0">
                  <a:solidFill>
                    <a:schemeClr val="lt1"/>
                  </a:solidFill>
                  <a:latin typeface="微软雅黑" panose="020B0503020204020204" charset="-122"/>
                  <a:ea typeface="微软雅黑" panose="020B0503020204020204" charset="-122"/>
                </a:rPr>
                <a:t>的狄杰斯特拉算法</a:t>
              </a:r>
              <a:r>
                <a:rPr lang="zh-CN" altLang="en-US" sz="2000" b="1" dirty="0">
                  <a:solidFill>
                    <a:schemeClr val="lt1"/>
                  </a:solidFill>
                  <a:latin typeface="微软雅黑" panose="020B0503020204020204" charset="-122"/>
                  <a:ea typeface="微软雅黑" panose="020B0503020204020204" charset="-122"/>
                </a:rPr>
                <a:t>设计</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9" grpId="0"/>
      <p:bldP spid="7" grpId="0"/>
      <p:bldP spid="9" grpId="0" bldLvl="0" animBg="1"/>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noChangeArrowheads="1"/>
          </p:cNvPicPr>
          <p:nvPr>
            <p:custDataLst>
              <p:tags r:id="rId1"/>
            </p:custDataLst>
          </p:nvPr>
        </p:nvPicPr>
        <p:blipFill>
          <a:blip r:embed="rId4" cstate="print"/>
          <a:srcRect/>
          <a:stretch>
            <a:fillRect/>
          </a:stretch>
        </p:blipFill>
        <p:spPr bwMode="auto">
          <a:xfrm>
            <a:off x="9144000" y="1047600"/>
            <a:ext cx="1571636" cy="2370773"/>
          </a:xfrm>
          <a:prstGeom prst="rect">
            <a:avLst/>
          </a:prstGeom>
          <a:noFill/>
          <a:ln w="101600">
            <a:solidFill>
              <a:schemeClr val="lt2"/>
            </a:solidFill>
            <a:miter lim="800000"/>
            <a:headEnd/>
            <a:tailEnd/>
          </a:ln>
        </p:spPr>
      </p:pic>
      <p:sp>
        <p:nvSpPr>
          <p:cNvPr id="8" name="文本框 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
        <p:nvSpPr>
          <p:cNvPr id="11" name="TextBox 2"/>
          <p:cNvSpPr txBox="1"/>
          <p:nvPr>
            <p:custDataLst>
              <p:tags r:id="rId2"/>
            </p:custDataLst>
          </p:nvPr>
        </p:nvSpPr>
        <p:spPr>
          <a:xfrm>
            <a:off x="1224575" y="3583004"/>
            <a:ext cx="9742850" cy="286258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nSpc>
                <a:spcPct val="150000"/>
              </a:lnSpc>
              <a:spcBef>
                <a:spcPts val="600"/>
              </a:spcBef>
              <a:buFont typeface="Arial" panose="020B0604020202020204" pitchFamily="34" charset="0"/>
              <a:buChar char="•"/>
            </a:pP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弗洛伊德</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1936</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年</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月</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8</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日生于纽约。说他“自学成才”并不是说他没有接受过高等教育，他是芝加哥大学的毕业生，但学的不是数学或电气工程等与计算机密切相关的专业，而是文学，</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1953</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年获得文学士学位。</a:t>
            </a:r>
          </a:p>
          <a:p>
            <a:pPr marL="252095" indent="-252095">
              <a:lnSpc>
                <a:spcPct val="150000"/>
              </a:lnSpc>
              <a:spcBef>
                <a:spcPts val="600"/>
              </a:spcBef>
              <a:buFont typeface="Arial" panose="020B0604020202020204" pitchFamily="34" charset="0"/>
              <a:buChar char="•"/>
            </a:pP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弗洛伊德通过勤奋学习和深入研究，在计算机科学的诸多领域：算法，程序设计语言的逻辑和语义，自动程序综合，自动程序验证，编译器的理论和实现等方面都作出创造性的贡献</a:t>
            </a:r>
          </a:p>
          <a:p>
            <a:pPr marL="252095" indent="-252095">
              <a:lnSpc>
                <a:spcPct val="150000"/>
              </a:lnSpc>
              <a:spcBef>
                <a:spcPts val="600"/>
              </a:spcBef>
              <a:buFont typeface="Arial" panose="020B0604020202020204" pitchFamily="34" charset="0"/>
              <a:buChar char="•"/>
            </a:pP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弗洛伊德是</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1978</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年获得图灵奖</a:t>
            </a:r>
          </a:p>
        </p:txBody>
      </p:sp>
      <p:sp>
        <p:nvSpPr>
          <p:cNvPr id="12" name="TextBox 3"/>
          <p:cNvSpPr txBox="1"/>
          <p:nvPr/>
        </p:nvSpPr>
        <p:spPr>
          <a:xfrm>
            <a:off x="1683710" y="1845336"/>
            <a:ext cx="3353285" cy="860425"/>
          </a:xfrm>
          <a:prstGeom prst="rect">
            <a:avLst/>
          </a:prstGeom>
          <a:noFill/>
        </p:spPr>
        <p:txBody>
          <a:bodyPr wrap="square" rtlCol="0">
            <a:spAutoFit/>
          </a:bodyPr>
          <a:lstStyle/>
          <a:p>
            <a:pPr>
              <a:lnSpc>
                <a:spcPts val="3000"/>
              </a:lnSpc>
            </a:pP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Robert W.Floyd</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1936</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b="1">
                <a:solidFill>
                  <a:srgbClr val="000000"/>
                </a:solidFill>
                <a:latin typeface="微软雅黑" panose="020B0503020204020204" charset="-122"/>
                <a:ea typeface="微软雅黑" panose="020B0503020204020204" charset="-122"/>
                <a:cs typeface="Consolas" panose="020B0609020204030204" pitchFamily="49" charset="0"/>
              </a:rPr>
              <a:t>2001</a:t>
            </a:r>
            <a:r>
              <a:rPr lang="zh-CN" altLang="en-US" b="1">
                <a:solidFill>
                  <a:srgbClr val="000000"/>
                </a:solidFill>
                <a:latin typeface="微软雅黑" panose="020B0503020204020204" charset="-122"/>
                <a:ea typeface="微软雅黑" panose="020B050302020402020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1985"/>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bldLvl="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custDataLst>
              <p:tags r:id="rId1"/>
            </p:custDataLst>
          </p:nvPr>
        </p:nvSpPr>
        <p:spPr>
          <a:xfrm>
            <a:off x="1624924" y="3269864"/>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8" name="TextBox 7"/>
          <p:cNvSpPr txBox="1"/>
          <p:nvPr/>
        </p:nvSpPr>
        <p:spPr>
          <a:xfrm>
            <a:off x="1267734" y="3769930"/>
            <a:ext cx="1285884"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任意顶点</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p>
        </p:txBody>
      </p:sp>
      <p:sp>
        <p:nvSpPr>
          <p:cNvPr id="9" name="椭圆 8"/>
          <p:cNvSpPr/>
          <p:nvPr>
            <p:custDataLst>
              <p:tags r:id="rId2"/>
            </p:custDataLst>
          </p:nvPr>
        </p:nvSpPr>
        <p:spPr>
          <a:xfrm>
            <a:off x="4268130" y="3269864"/>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12" name="直接箭头连接符 11"/>
          <p:cNvCxnSpPr>
            <a:stCxn id="7" idx="6"/>
            <a:endCxn id="9" idx="2"/>
          </p:cNvCxnSpPr>
          <p:nvPr>
            <p:custDataLst>
              <p:tags r:id="rId3"/>
            </p:custDataLst>
          </p:nvPr>
        </p:nvCxnSpPr>
        <p:spPr>
          <a:xfrm>
            <a:off x="1984924" y="3449864"/>
            <a:ext cx="228320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339304" y="3055550"/>
            <a:ext cx="1857388"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最短路径和长度</a:t>
            </a:r>
          </a:p>
        </p:txBody>
      </p:sp>
      <p:sp>
        <p:nvSpPr>
          <p:cNvPr id="14" name="TextBox 13"/>
          <p:cNvSpPr txBox="1"/>
          <p:nvPr/>
        </p:nvSpPr>
        <p:spPr>
          <a:xfrm>
            <a:off x="1982114" y="4912938"/>
            <a:ext cx="2357454"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rPr>
              <a:t>多</a:t>
            </a:r>
            <a:r>
              <a:rPr lang="zh-CN" altLang="zh-CN" sz="2000">
                <a:solidFill>
                  <a:srgbClr val="000000"/>
                </a:solidFill>
                <a:latin typeface="微软雅黑" panose="020B0503020204020204" charset="-122"/>
                <a:ea typeface="微软雅黑" panose="020B0503020204020204" charset="-122"/>
              </a:rPr>
              <a:t>源最短路径</a:t>
            </a:r>
            <a:r>
              <a:rPr lang="zh-CN" altLang="en-US" sz="2000">
                <a:solidFill>
                  <a:srgbClr val="000000"/>
                </a:solidFill>
                <a:latin typeface="微软雅黑" panose="020B0503020204020204" charset="-122"/>
                <a:ea typeface="微软雅黑" panose="020B0503020204020204" charset="-122"/>
              </a:rPr>
              <a:t>算法</a:t>
            </a:r>
            <a:endParaRPr lang="zh-CN" altLang="en-US" sz="2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5" name="下箭头 14"/>
          <p:cNvSpPr/>
          <p:nvPr>
            <p:custDataLst>
              <p:tags r:id="rId4"/>
            </p:custDataLst>
          </p:nvPr>
        </p:nvSpPr>
        <p:spPr>
          <a:xfrm>
            <a:off x="2982246" y="4269996"/>
            <a:ext cx="214314" cy="500066"/>
          </a:xfrm>
          <a:prstGeom prst="down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C0262E"/>
              </a:solidFill>
            </a:endParaRPr>
          </a:p>
        </p:txBody>
      </p:sp>
      <p:sp>
        <p:nvSpPr>
          <p:cNvPr id="16" name="TextBox 15"/>
          <p:cNvSpPr txBox="1"/>
          <p:nvPr/>
        </p:nvSpPr>
        <p:spPr>
          <a:xfrm>
            <a:off x="3768064" y="3769930"/>
            <a:ext cx="1285884"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任意顶点</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p>
        </p:txBody>
      </p:sp>
      <p:grpSp>
        <p:nvGrpSpPr>
          <p:cNvPr id="26" name="组合 25"/>
          <p:cNvGrpSpPr/>
          <p:nvPr/>
        </p:nvGrpSpPr>
        <p:grpSpPr>
          <a:xfrm>
            <a:off x="1450483" y="1484853"/>
            <a:ext cx="3003532" cy="517274"/>
            <a:chOff x="1396241" y="2304668"/>
            <a:chExt cx="1965167" cy="480002"/>
          </a:xfrm>
        </p:grpSpPr>
        <p:sp>
          <p:nvSpPr>
            <p:cNvPr id="27" name="矩形: 圆角 26"/>
            <p:cNvSpPr/>
            <p:nvPr>
              <p:custDataLst>
                <p:tags r:id="rId5"/>
              </p:custDataLst>
            </p:nvPr>
          </p:nvSpPr>
          <p:spPr>
            <a:xfrm>
              <a:off x="1396241" y="2304668"/>
              <a:ext cx="196516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28" name="文本框 27"/>
            <p:cNvSpPr txBox="1"/>
            <p:nvPr>
              <p:custDataLst>
                <p:tags r:id="rId6"/>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1. </a:t>
              </a:r>
              <a:r>
                <a:rPr lang="zh-CN" altLang="en-US" sz="2000" b="1">
                  <a:solidFill>
                    <a:schemeClr val="lt1"/>
                  </a:solidFill>
                  <a:latin typeface="微软雅黑" panose="020B0503020204020204" charset="-122"/>
                  <a:ea typeface="微软雅黑" panose="020B0503020204020204" charset="-122"/>
                </a:rPr>
                <a:t>弗洛伊德算法过程</a:t>
              </a:r>
            </a:p>
          </p:txBody>
        </p:sp>
      </p:grpSp>
      <p:pic>
        <p:nvPicPr>
          <p:cNvPr id="29" name="图片 28" descr="卡通人物&#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8054" y="2209139"/>
            <a:ext cx="3500438" cy="3490913"/>
          </a:xfrm>
          <a:prstGeom prst="rect">
            <a:avLst/>
          </a:prstGeom>
        </p:spPr>
      </p:pic>
      <p:sp>
        <p:nvSpPr>
          <p:cNvPr id="30" name="文本框 29"/>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31"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3" grpId="0"/>
      <p:bldP spid="14" grpId="0"/>
      <p:bldP spid="15" grpId="0" bldLvl="0" animBg="1"/>
      <p:bldP spid="16" grpId="0"/>
      <p:bldP spid="3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custDataLst>
              <p:tags r:id="rId1"/>
            </p:custDataLst>
          </p:nvPr>
        </p:nvSpPr>
        <p:spPr bwMode="auto">
          <a:xfrm>
            <a:off x="1162688" y="1770248"/>
            <a:ext cx="9866624" cy="2831465"/>
          </a:xfrm>
          <a:prstGeom prst="rect">
            <a:avLst/>
          </a:prstGeom>
          <a:noFill/>
          <a:ln w="25400">
            <a:solidFill>
              <a:schemeClr val="lt2">
                <a:lumMod val="50000"/>
              </a:schemeClr>
            </a:solidFill>
            <a:prstDash val="sysDash"/>
          </a:ln>
          <a:effectLst/>
          <a:scene3d>
            <a:camera prst="orthographicFront">
              <a:rot lat="0" lon="0" rev="0"/>
            </a:camera>
            <a:lightRig rig="chilly" dir="t">
              <a:rot lat="0" lon="0" rev="18480000"/>
            </a:lightRig>
          </a:scene3d>
          <a:sp3d prstMaterial="matte"/>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457200" indent="-457200">
              <a:lnSpc>
                <a:spcPct val="200000"/>
              </a:lnSpc>
              <a:spcBef>
                <a:spcPts val="1200"/>
              </a:spcBef>
              <a:buFont typeface="Wingdings" panose="05000000000000000000" pitchFamily="2" charset="2"/>
              <a:buChar char="n"/>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假设</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有向图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G=(V,E)</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采用</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邻接矩阵</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表示</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，另外设置一个二维数组</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用于</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存放当前顶点之间的最短路径长度，即分量</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表示</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当前顶点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到</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最短路径</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长度。</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marL="457200" indent="-457200">
              <a:lnSpc>
                <a:spcPct val="200000"/>
              </a:lnSpc>
              <a:spcBef>
                <a:spcPts val="1200"/>
              </a:spcBef>
              <a:buFont typeface="Wingdings" panose="05000000000000000000" pitchFamily="2" charset="2"/>
              <a:buChar char="n"/>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弗洛伊德</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算法的基本思想是递推产生一个矩阵序列</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其中</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表示</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从顶点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到</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路径上所经过的顶点编号不大于</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最短路径长度。</a:t>
            </a:r>
          </a:p>
        </p:txBody>
      </p:sp>
      <p:sp>
        <p:nvSpPr>
          <p:cNvPr id="8" name="TextBox 7"/>
          <p:cNvSpPr txBox="1"/>
          <p:nvPr/>
        </p:nvSpPr>
        <p:spPr>
          <a:xfrm>
            <a:off x="4612306" y="5368062"/>
            <a:ext cx="3214710"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按顶点编号顺序进行迭代</a:t>
            </a:r>
          </a:p>
        </p:txBody>
      </p:sp>
      <p:cxnSp>
        <p:nvCxnSpPr>
          <p:cNvPr id="10" name="直接箭头连接符 9"/>
          <p:cNvCxnSpPr/>
          <p:nvPr>
            <p:custDataLst>
              <p:tags r:id="rId2"/>
            </p:custDataLst>
          </p:nvPr>
        </p:nvCxnSpPr>
        <p:spPr>
          <a:xfrm rot="5400000" flipH="1" flipV="1">
            <a:off x="5755314" y="5082310"/>
            <a:ext cx="571504"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3"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346778" y="1619755"/>
            <a:ext cx="6286544" cy="398780"/>
          </a:xfrm>
          <a:prstGeom prst="rect">
            <a:avLst/>
          </a:prstGeom>
          <a:noFill/>
          <a:ln w="9525">
            <a:noFill/>
            <a:miter lim="800000"/>
          </a:ln>
          <a:effectLst/>
        </p:spPr>
        <p:txBody>
          <a:bodyPr wrap="square">
            <a:spAutoFit/>
          </a:bodyPr>
          <a:lstStyle/>
          <a:p>
            <a:pPr algn="l">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归纳起来，弗洛伊德思想可用如下的表达式来描述：</a:t>
            </a:r>
          </a:p>
        </p:txBody>
      </p:sp>
      <p:sp>
        <p:nvSpPr>
          <p:cNvPr id="6" name="Text Box 3"/>
          <p:cNvSpPr txBox="1">
            <a:spLocks noChangeArrowheads="1"/>
          </p:cNvSpPr>
          <p:nvPr/>
        </p:nvSpPr>
        <p:spPr bwMode="auto">
          <a:xfrm>
            <a:off x="2452662" y="2363616"/>
            <a:ext cx="7286676" cy="1394460"/>
          </a:xfrm>
          <a:prstGeom prst="rect">
            <a:avLst/>
          </a:prstGeom>
          <a:noFill/>
          <a:ln w="25400">
            <a:solidFill>
              <a:srgbClr val="525252"/>
            </a:solidFill>
            <a:prstDash val="sysDash"/>
          </a:ln>
          <a:effectLst/>
          <a:scene3d>
            <a:camera prst="orthographicFront">
              <a:rot lat="0" lon="0" rev="0"/>
            </a:camera>
            <a:lightRig rig="contrasting" dir="t">
              <a:rot lat="0" lon="0" rev="1500000"/>
            </a:lightRig>
          </a:scene3d>
          <a:sp3d prstMaterial="matte"/>
        </p:spPr>
        <p:style>
          <a:lnRef idx="1">
            <a:schemeClr val="accent4"/>
          </a:lnRef>
          <a:fillRef idx="2">
            <a:schemeClr val="accent4"/>
          </a:fillRef>
          <a:effectRef idx="1">
            <a:schemeClr val="accent4"/>
          </a:effectRef>
          <a:fontRef idx="minor">
            <a:schemeClr val="dk1"/>
          </a:fontRef>
        </p:style>
        <p:txBody>
          <a:bodyPr wrap="square" lIns="180000" tIns="144000" bIns="144000">
            <a:spAutoFit/>
          </a:bodyPr>
          <a:lstStyle/>
          <a:p>
            <a:pPr algn="l">
              <a:lnSpc>
                <a:spcPct val="200000"/>
              </a:lnSpc>
            </a:pP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A</a:t>
            </a:r>
            <a:r>
              <a:rPr lang="nb-NO"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]=g.edges[</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endParaRPr lang="nb-NO" altLang="zh-CN" i="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200000"/>
              </a:lnSpc>
            </a:pP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A</a:t>
            </a:r>
            <a:r>
              <a:rPr lang="nb-NO" altLang="zh-CN"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]=MIN{</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A</a:t>
            </a:r>
            <a:r>
              <a:rPr lang="nb-NO" altLang="zh-CN"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A</a:t>
            </a:r>
            <a:r>
              <a:rPr lang="nb-NO" altLang="zh-CN"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A</a:t>
            </a:r>
            <a:r>
              <a:rPr lang="nb-NO" altLang="zh-CN"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  0≤</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k</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a:t>
            </a:r>
            <a:r>
              <a:rPr lang="nb-NO" altLang="zh-CN" i="1">
                <a:solidFill>
                  <a:srgbClr val="000000"/>
                </a:solidFill>
                <a:latin typeface="微软雅黑" panose="020B0503020204020204" charset="-122"/>
                <a:ea typeface="微软雅黑" panose="020B0503020204020204" charset="-122"/>
                <a:cs typeface="Consolas" panose="020B0609020204030204" pitchFamily="49" charset="0"/>
              </a:rPr>
              <a:t>n</a:t>
            </a:r>
            <a:r>
              <a:rPr lang="nb-NO" altLang="zh-CN">
                <a:solidFill>
                  <a:srgbClr val="000000"/>
                </a:solidFill>
                <a:latin typeface="微软雅黑" panose="020B0503020204020204" charset="-122"/>
                <a:ea typeface="微软雅黑" panose="020B0503020204020204" charset="-122"/>
                <a:cs typeface="Consolas" panose="020B0609020204030204" pitchFamily="49" charset="0"/>
              </a:rPr>
              <a:t>-1</a:t>
            </a:r>
            <a:endParaRPr lang="nb-NO" altLang="zh-CN"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7" name="TextBox 16"/>
          <p:cNvSpPr txBox="1"/>
          <p:nvPr/>
        </p:nvSpPr>
        <p:spPr>
          <a:xfrm>
            <a:off x="6096000" y="4472844"/>
            <a:ext cx="4857784" cy="1938020"/>
          </a:xfrm>
          <a:prstGeom prst="rect">
            <a:avLst/>
          </a:prstGeom>
          <a:noFill/>
          <a:ln>
            <a:noFill/>
          </a:ln>
          <a:effectLst/>
          <a:scene3d>
            <a:camera prst="orthographicFront">
              <a:rot lat="0" lon="0" rev="0"/>
            </a:camera>
            <a:lightRig rig="chilly" dir="t">
              <a:rot lat="0" lon="0" rev="18480000"/>
            </a:lightRig>
          </a:scene3d>
          <a:sp3d prstMaterial="matte">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两条路径中选最小者：</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a:lnSpc>
                <a:spcPct val="150000"/>
              </a:lnSpc>
            </a:pP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MIN {</a:t>
            </a:r>
          </a:p>
          <a:p>
            <a:pPr>
              <a:lnSpc>
                <a:spcPct val="1500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a:lnSpc>
                <a:spcPct val="150000"/>
              </a:lnSpc>
            </a:pP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             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p>
        </p:txBody>
      </p:sp>
      <p:grpSp>
        <p:nvGrpSpPr>
          <p:cNvPr id="2" name="组合 1"/>
          <p:cNvGrpSpPr/>
          <p:nvPr/>
        </p:nvGrpSpPr>
        <p:grpSpPr>
          <a:xfrm>
            <a:off x="1706470" y="4350992"/>
            <a:ext cx="2931876" cy="2096587"/>
            <a:chOff x="1706470" y="4350992"/>
            <a:chExt cx="2931876" cy="2096587"/>
          </a:xfrm>
        </p:grpSpPr>
        <p:grpSp>
          <p:nvGrpSpPr>
            <p:cNvPr id="7" name="组合 6"/>
            <p:cNvGrpSpPr/>
            <p:nvPr/>
          </p:nvGrpSpPr>
          <p:grpSpPr>
            <a:xfrm>
              <a:off x="1782420" y="4578368"/>
              <a:ext cx="2788892" cy="1636771"/>
              <a:chOff x="2500298" y="4143380"/>
              <a:chExt cx="2788892" cy="1636771"/>
            </a:xfrm>
          </p:grpSpPr>
          <p:sp>
            <p:nvSpPr>
              <p:cNvPr id="8" name="椭圆 7"/>
              <p:cNvSpPr/>
              <p:nvPr>
                <p:custDataLst>
                  <p:tags r:id="rId3"/>
                </p:custDataLst>
              </p:nvPr>
            </p:nvSpPr>
            <p:spPr>
              <a:xfrm>
                <a:off x="2500298" y="5214950"/>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9" name="椭圆 8"/>
              <p:cNvSpPr/>
              <p:nvPr>
                <p:custDataLst>
                  <p:tags r:id="rId4"/>
                </p:custDataLst>
              </p:nvPr>
            </p:nvSpPr>
            <p:spPr>
              <a:xfrm>
                <a:off x="3643306" y="4143380"/>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k</a:t>
                </a:r>
                <a:endPar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10" name="椭圆 9"/>
              <p:cNvSpPr/>
              <p:nvPr>
                <p:custDataLst>
                  <p:tags r:id="rId5"/>
                </p:custDataLst>
              </p:nvPr>
            </p:nvSpPr>
            <p:spPr>
              <a:xfrm>
                <a:off x="4929190" y="5214950"/>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11" name="直接箭头连接符 10"/>
              <p:cNvCxnSpPr>
                <a:stCxn id="8" idx="7"/>
                <a:endCxn id="9" idx="3"/>
              </p:cNvCxnSpPr>
              <p:nvPr>
                <p:custDataLst>
                  <p:tags r:id="rId6"/>
                </p:custDataLst>
              </p:nvPr>
            </p:nvCxnSpPr>
            <p:spPr>
              <a:xfrm rot="5400000" flipH="1" flipV="1">
                <a:off x="2843296" y="4414940"/>
                <a:ext cx="817012" cy="888450"/>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a:stCxn id="8" idx="6"/>
                <a:endCxn id="10" idx="2"/>
              </p:cNvCxnSpPr>
              <p:nvPr>
                <p:custDataLst>
                  <p:tags r:id="rId7"/>
                </p:custDataLst>
              </p:nvPr>
            </p:nvCxnSpPr>
            <p:spPr>
              <a:xfrm>
                <a:off x="2860298" y="5394950"/>
                <a:ext cx="2068892"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13" name="直接箭头连接符 12"/>
              <p:cNvCxnSpPr>
                <a:stCxn id="9" idx="5"/>
                <a:endCxn id="10" idx="1"/>
              </p:cNvCxnSpPr>
              <p:nvPr>
                <p:custDataLst>
                  <p:tags r:id="rId8"/>
                </p:custDataLst>
              </p:nvPr>
            </p:nvCxnSpPr>
            <p:spPr>
              <a:xfrm rot="16200000" flipH="1">
                <a:off x="4057742" y="4343502"/>
                <a:ext cx="817012" cy="1031326"/>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214678" y="5443248"/>
                <a:ext cx="1428760" cy="336903"/>
              </a:xfrm>
              <a:prstGeom prst="rect">
                <a:avLst/>
              </a:prstGeom>
              <a:noFill/>
            </p:spPr>
            <p:txBody>
              <a:bodyPr wrap="square" rtlCol="0">
                <a:spAutoFit/>
              </a:bodyPr>
              <a:lstStyle/>
              <a:p>
                <a:pPr algn="l">
                  <a:lnSpc>
                    <a:spcPct val="100000"/>
                  </a:lnSpc>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endParaRPr>
              </a:p>
            </p:txBody>
          </p:sp>
        </p:grpSp>
        <p:sp>
          <p:nvSpPr>
            <p:cNvPr id="15" name="任意多边形 14"/>
            <p:cNvSpPr/>
            <p:nvPr>
              <p:custDataLst>
                <p:tags r:id="rId1"/>
              </p:custDataLst>
            </p:nvPr>
          </p:nvSpPr>
          <p:spPr>
            <a:xfrm>
              <a:off x="1846796" y="4350992"/>
              <a:ext cx="2647406" cy="1247503"/>
            </a:xfrm>
            <a:custGeom>
              <a:avLst/>
              <a:gdLst>
                <a:gd name="connsiteX0" fmla="*/ 113212 w 2647406"/>
                <a:gd name="connsiteY0" fmla="*/ 1247503 h 1247503"/>
                <a:gd name="connsiteX1" fmla="*/ 178526 w 2647406"/>
                <a:gd name="connsiteY1" fmla="*/ 542108 h 1247503"/>
                <a:gd name="connsiteX2" fmla="*/ 1184366 w 2647406"/>
                <a:gd name="connsiteY2" fmla="*/ 19594 h 1247503"/>
                <a:gd name="connsiteX3" fmla="*/ 2124892 w 2647406"/>
                <a:gd name="connsiteY3" fmla="*/ 424543 h 1247503"/>
                <a:gd name="connsiteX4" fmla="*/ 2647406 w 2647406"/>
                <a:gd name="connsiteY4" fmla="*/ 1182188 h 1247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406" h="1247503">
                  <a:moveTo>
                    <a:pt x="113212" y="1247503"/>
                  </a:moveTo>
                  <a:cubicBezTo>
                    <a:pt x="56606" y="997131"/>
                    <a:pt x="0" y="746759"/>
                    <a:pt x="178526" y="542108"/>
                  </a:cubicBezTo>
                  <a:cubicBezTo>
                    <a:pt x="357052" y="337457"/>
                    <a:pt x="859972" y="39188"/>
                    <a:pt x="1184366" y="19594"/>
                  </a:cubicBezTo>
                  <a:cubicBezTo>
                    <a:pt x="1508760" y="0"/>
                    <a:pt x="1881052" y="230777"/>
                    <a:pt x="2124892" y="424543"/>
                  </a:cubicBezTo>
                  <a:cubicBezTo>
                    <a:pt x="2368732" y="618309"/>
                    <a:pt x="2508069" y="900248"/>
                    <a:pt x="2647406" y="1182188"/>
                  </a:cubicBezTo>
                </a:path>
              </a:pathLst>
            </a:custGeom>
            <a:ln w="28575">
              <a:solidFill>
                <a:schemeClr val="accent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任意多边形 15"/>
            <p:cNvSpPr/>
            <p:nvPr>
              <p:custDataLst>
                <p:tags r:id="rId2"/>
              </p:custDataLst>
            </p:nvPr>
          </p:nvSpPr>
          <p:spPr>
            <a:xfrm>
              <a:off x="2090637" y="6068757"/>
              <a:ext cx="2168435" cy="378822"/>
            </a:xfrm>
            <a:custGeom>
              <a:avLst/>
              <a:gdLst>
                <a:gd name="connsiteX0" fmla="*/ 0 w 2168435"/>
                <a:gd name="connsiteY0" fmla="*/ 26126 h 378822"/>
                <a:gd name="connsiteX1" fmla="*/ 731520 w 2168435"/>
                <a:gd name="connsiteY1" fmla="*/ 339634 h 378822"/>
                <a:gd name="connsiteX2" fmla="*/ 1763486 w 2168435"/>
                <a:gd name="connsiteY2" fmla="*/ 261257 h 378822"/>
                <a:gd name="connsiteX3" fmla="*/ 2168435 w 2168435"/>
                <a:gd name="connsiteY3" fmla="*/ 0 h 378822"/>
              </a:gdLst>
              <a:ahLst/>
              <a:cxnLst>
                <a:cxn ang="0">
                  <a:pos x="connsiteX0" y="connsiteY0"/>
                </a:cxn>
                <a:cxn ang="0">
                  <a:pos x="connsiteX1" y="connsiteY1"/>
                </a:cxn>
                <a:cxn ang="0">
                  <a:pos x="connsiteX2" y="connsiteY2"/>
                </a:cxn>
                <a:cxn ang="0">
                  <a:pos x="connsiteX3" y="connsiteY3"/>
                </a:cxn>
              </a:cxnLst>
              <a:rect l="l" t="t" r="r" b="b"/>
              <a:pathLst>
                <a:path w="2168435" h="378822">
                  <a:moveTo>
                    <a:pt x="0" y="26126"/>
                  </a:moveTo>
                  <a:cubicBezTo>
                    <a:pt x="218803" y="163286"/>
                    <a:pt x="437606" y="300446"/>
                    <a:pt x="731520" y="339634"/>
                  </a:cubicBezTo>
                  <a:cubicBezTo>
                    <a:pt x="1025434" y="378822"/>
                    <a:pt x="1524000" y="317863"/>
                    <a:pt x="1763486" y="261257"/>
                  </a:cubicBezTo>
                  <a:cubicBezTo>
                    <a:pt x="2002972" y="204651"/>
                    <a:pt x="2085703" y="102325"/>
                    <a:pt x="2168435" y="0"/>
                  </a:cubicBezTo>
                </a:path>
              </a:pathLst>
            </a:custGeom>
            <a:ln w="28575">
              <a:solidFill>
                <a:schemeClr val="accent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TextBox 17"/>
            <p:cNvSpPr txBox="1"/>
            <p:nvPr/>
          </p:nvSpPr>
          <p:spPr>
            <a:xfrm rot="2464598">
              <a:off x="3209586" y="4969621"/>
              <a:ext cx="1428760" cy="337185"/>
            </a:xfrm>
            <a:prstGeom prst="rect">
              <a:avLst/>
            </a:prstGeom>
            <a:noFill/>
          </p:spPr>
          <p:txBody>
            <a:bodyPr wrap="square" rtlCol="0">
              <a:spAutoFit/>
            </a:bodyPr>
            <a:lstStyle/>
            <a:p>
              <a:pPr algn="l">
                <a:lnSpc>
                  <a:spcPct val="100000"/>
                </a:lnSpc>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9" name="TextBox 18"/>
            <p:cNvSpPr txBox="1"/>
            <p:nvPr/>
          </p:nvSpPr>
          <p:spPr>
            <a:xfrm rot="19010718">
              <a:off x="1706470" y="4915672"/>
              <a:ext cx="1428760" cy="337185"/>
            </a:xfrm>
            <a:prstGeom prst="rect">
              <a:avLst/>
            </a:prstGeom>
            <a:noFill/>
          </p:spPr>
          <p:txBody>
            <a:bodyPr wrap="square" rtlCol="0">
              <a:spAutoFit/>
            </a:bodyPr>
            <a:lstStyle/>
            <a:p>
              <a:pPr algn="l">
                <a:lnSpc>
                  <a:spcPct val="100000"/>
                </a:lnSpc>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endParaRPr>
            </a:p>
          </p:txBody>
        </p:sp>
      </p:grpSp>
      <p:sp>
        <p:nvSpPr>
          <p:cNvPr id="21" name="文本框 2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2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7" grpId="0" bldLvl="0" animBg="1"/>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166333" y="1609734"/>
            <a:ext cx="9948390" cy="1450975"/>
          </a:xfrm>
          <a:prstGeom prst="rect">
            <a:avLst/>
          </a:prstGeom>
          <a:noFill/>
          <a:ln>
            <a:noFill/>
          </a:ln>
          <a:scene3d>
            <a:camera prst="orthographicFront"/>
            <a:lightRig rig="threePt" dir="t"/>
          </a:scene3d>
          <a:sp3d prstMaterial="matte"/>
        </p:spPr>
        <p:style>
          <a:lnRef idx="2">
            <a:schemeClr val="accent5"/>
          </a:lnRef>
          <a:fillRef idx="1">
            <a:schemeClr val="lt1"/>
          </a:fillRef>
          <a:effectRef idx="0">
            <a:schemeClr val="accent5"/>
          </a:effectRef>
          <a:fontRef idx="minor">
            <a:schemeClr val="dk1"/>
          </a:fontRef>
        </p:style>
        <p:txBody>
          <a:bodyPr wrap="square" lIns="144000" tIns="72000" bIns="72000">
            <a:spAutoFit/>
          </a:bodyPr>
          <a:lstStyle/>
          <a:p>
            <a:pPr marL="457200" indent="-457200">
              <a:lnSpc>
                <a:spcPct val="200000"/>
              </a:lnSpc>
              <a:spcBef>
                <a:spcPts val="600"/>
              </a:spcBef>
              <a:buFont typeface="Wingdings" panose="05000000000000000000" pitchFamily="2" charset="2"/>
              <a:buChar char="n"/>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另外</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用二维数组</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path</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保存最短路径，它与当前迭代的次数</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有关。</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marL="457200" indent="-457200">
              <a:lnSpc>
                <a:spcPct val="200000"/>
              </a:lnSpc>
              <a:spcBef>
                <a:spcPts val="600"/>
              </a:spcBef>
              <a:buFont typeface="Wingdings" panose="05000000000000000000" pitchFamily="2" charset="2"/>
              <a:buChar char="n"/>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a:t>
            </a:r>
            <a:r>
              <a:rPr lang="en-US" altLang="zh-CN"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在考虑顶点</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时得到的从</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顶点</a:t>
            </a:r>
            <a:r>
              <a:rPr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i</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到顶点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j</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的最短路</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径的前驱顶点。</a:t>
            </a:r>
            <a:endPar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endParaRPr>
          </a:p>
        </p:txBody>
      </p:sp>
      <p:grpSp>
        <p:nvGrpSpPr>
          <p:cNvPr id="20" name="组合 19"/>
          <p:cNvGrpSpPr/>
          <p:nvPr/>
        </p:nvGrpSpPr>
        <p:grpSpPr>
          <a:xfrm>
            <a:off x="8042889" y="3758383"/>
            <a:ext cx="3566957" cy="2276720"/>
            <a:chOff x="1428728" y="1722415"/>
            <a:chExt cx="3566957" cy="2276720"/>
          </a:xfrm>
        </p:grpSpPr>
        <p:sp>
          <p:nvSpPr>
            <p:cNvPr id="6" name="椭圆 5"/>
            <p:cNvSpPr/>
            <p:nvPr>
              <p:custDataLst>
                <p:tags r:id="rId1"/>
              </p:custDataLst>
            </p:nvPr>
          </p:nvSpPr>
          <p:spPr>
            <a:xfrm>
              <a:off x="1428728" y="3222613"/>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lnSpc>
                  <a:spcPct val="100000"/>
                </a:lnSpc>
              </a:pP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7" name="椭圆 6"/>
            <p:cNvSpPr/>
            <p:nvPr>
              <p:custDataLst>
                <p:tags r:id="rId2"/>
              </p:custDataLst>
            </p:nvPr>
          </p:nvSpPr>
          <p:spPr>
            <a:xfrm>
              <a:off x="3000364" y="1722415"/>
              <a:ext cx="428628" cy="428628"/>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l">
                <a:lnSpc>
                  <a:spcPct val="100000"/>
                </a:lnSpc>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k</a:t>
              </a:r>
              <a:endPar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endParaRPr>
            </a:p>
          </p:txBody>
        </p:sp>
        <p:sp>
          <p:nvSpPr>
            <p:cNvPr id="8" name="椭圆 7"/>
            <p:cNvSpPr/>
            <p:nvPr>
              <p:custDataLst>
                <p:tags r:id="rId3"/>
              </p:custDataLst>
            </p:nvPr>
          </p:nvSpPr>
          <p:spPr>
            <a:xfrm>
              <a:off x="4500562" y="3222613"/>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lnSpc>
                  <a:spcPct val="100000"/>
                </a:lnSpc>
              </a:pP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9" name="直接箭头连接符 8"/>
            <p:cNvCxnSpPr>
              <a:stCxn id="6" idx="7"/>
              <a:endCxn id="7" idx="3"/>
            </p:cNvCxnSpPr>
            <p:nvPr>
              <p:custDataLst>
                <p:tags r:id="rId4"/>
              </p:custDataLst>
            </p:nvPr>
          </p:nvCxnSpPr>
          <p:spPr>
            <a:xfrm rot="5400000" flipH="1" flipV="1">
              <a:off x="1830304" y="2052553"/>
              <a:ext cx="1197112" cy="1268550"/>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10" name="直接箭头连接符 9"/>
            <p:cNvCxnSpPr>
              <a:stCxn id="6" idx="6"/>
              <a:endCxn id="16" idx="2"/>
            </p:cNvCxnSpPr>
            <p:nvPr>
              <p:custDataLst>
                <p:tags r:id="rId5"/>
              </p:custDataLst>
            </p:nvPr>
          </p:nvCxnSpPr>
          <p:spPr>
            <a:xfrm>
              <a:off x="1857356" y="3436927"/>
              <a:ext cx="1724036"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a:stCxn id="7" idx="5"/>
              <a:endCxn id="15" idx="1"/>
            </p:cNvCxnSpPr>
            <p:nvPr>
              <p:custDataLst>
                <p:tags r:id="rId6"/>
              </p:custDataLst>
            </p:nvPr>
          </p:nvCxnSpPr>
          <p:spPr>
            <a:xfrm rot="16200000" flipH="1">
              <a:off x="3366221" y="2088272"/>
              <a:ext cx="554170" cy="554170"/>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2143108" y="3661950"/>
              <a:ext cx="1428760" cy="337185"/>
            </a:xfrm>
            <a:prstGeom prst="rect">
              <a:avLst/>
            </a:prstGeom>
            <a:noFill/>
          </p:spPr>
          <p:txBody>
            <a:bodyPr wrap="square" rtlCol="0">
              <a:spAutoFit/>
            </a:bodyPr>
            <a:lstStyle/>
            <a:p>
              <a:pPr algn="l">
                <a:lnSpc>
                  <a:spcPct val="100000"/>
                </a:lnSpc>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3" name="TextBox 12"/>
            <p:cNvSpPr txBox="1"/>
            <p:nvPr/>
          </p:nvSpPr>
          <p:spPr>
            <a:xfrm rot="2478966">
              <a:off x="3566925" y="2228680"/>
              <a:ext cx="1428760" cy="337185"/>
            </a:xfrm>
            <a:prstGeom prst="rect">
              <a:avLst/>
            </a:prstGeom>
            <a:noFill/>
          </p:spPr>
          <p:txBody>
            <a:bodyPr wrap="square" rtlCol="0">
              <a:spAutoFit/>
            </a:bodyPr>
            <a:lstStyle/>
            <a:p>
              <a:pPr algn="l">
                <a:lnSpc>
                  <a:spcPct val="100000"/>
                </a:lnSpc>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4" name="TextBox 13"/>
            <p:cNvSpPr txBox="1"/>
            <p:nvPr/>
          </p:nvSpPr>
          <p:spPr>
            <a:xfrm rot="19112240">
              <a:off x="1628363" y="2205121"/>
              <a:ext cx="1428760" cy="337185"/>
            </a:xfrm>
            <a:prstGeom prst="rect">
              <a:avLst/>
            </a:prstGeom>
            <a:noFill/>
          </p:spPr>
          <p:txBody>
            <a:bodyPr wrap="square" rtlCol="0">
              <a:spAutoFit/>
            </a:bodyPr>
            <a:lstStyle/>
            <a:p>
              <a:pPr algn="l">
                <a:lnSpc>
                  <a:spcPct val="100000"/>
                </a:lnSpc>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k</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1600" baseline="-2500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15" name="椭圆 14"/>
            <p:cNvSpPr/>
            <p:nvPr>
              <p:custDataLst>
                <p:tags r:id="rId7"/>
              </p:custDataLst>
            </p:nvPr>
          </p:nvSpPr>
          <p:spPr>
            <a:xfrm>
              <a:off x="3857620" y="2579671"/>
              <a:ext cx="428628" cy="428628"/>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pPr algn="l">
                <a:lnSpc>
                  <a:spcPct val="100000"/>
                </a:lnSpc>
              </a:pP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16" name="椭圆 15"/>
            <p:cNvSpPr/>
            <p:nvPr>
              <p:custDataLst>
                <p:tags r:id="rId8"/>
              </p:custDataLst>
            </p:nvPr>
          </p:nvSpPr>
          <p:spPr>
            <a:xfrm>
              <a:off x="3581392" y="3222613"/>
              <a:ext cx="428628" cy="428628"/>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pPr algn="l">
                <a:lnSpc>
                  <a:spcPct val="100000"/>
                </a:lnSpc>
              </a:pPr>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cxnSp>
          <p:nvCxnSpPr>
            <p:cNvPr id="17" name="直接箭头连接符 16"/>
            <p:cNvCxnSpPr>
              <a:stCxn id="15" idx="5"/>
              <a:endCxn id="8" idx="1"/>
            </p:cNvCxnSpPr>
            <p:nvPr>
              <p:custDataLst>
                <p:tags r:id="rId9"/>
              </p:custDataLst>
            </p:nvPr>
          </p:nvCxnSpPr>
          <p:spPr>
            <a:xfrm rot="16200000" flipH="1">
              <a:off x="4223477" y="2945528"/>
              <a:ext cx="339856" cy="33985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8" name="直接箭头连接符 17"/>
            <p:cNvCxnSpPr>
              <a:stCxn id="16" idx="6"/>
              <a:endCxn id="8" idx="2"/>
            </p:cNvCxnSpPr>
            <p:nvPr>
              <p:custDataLst>
                <p:tags r:id="rId10"/>
              </p:custDataLst>
            </p:nvPr>
          </p:nvCxnSpPr>
          <p:spPr>
            <a:xfrm>
              <a:off x="4010020" y="3436927"/>
              <a:ext cx="49054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1255378" y="3629824"/>
            <a:ext cx="6542240" cy="2287270"/>
          </a:xfrm>
          <a:prstGeom prst="rect">
            <a:avLst/>
          </a:prstGeom>
          <a:noFill/>
          <a:ln w="25400">
            <a:solidFill>
              <a:srgbClr val="525252"/>
            </a:solidFill>
            <a:prstDash val="sysDash"/>
          </a:ln>
          <a:effectLst/>
          <a:scene3d>
            <a:camera prst="orthographicFront"/>
            <a:lightRig rig="threePt" dir="t"/>
          </a:scene3d>
          <a:sp3d prstMaterial="matte"/>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457200" indent="-457200">
              <a:lnSpc>
                <a:spcPct val="150000"/>
              </a:lnSpc>
              <a:spcBef>
                <a:spcPts val="600"/>
              </a:spcBef>
              <a:buFont typeface="Wingdings" panose="05000000000000000000" pitchFamily="2" charset="2"/>
              <a:buChar char="l"/>
            </a:pPr>
            <a:r>
              <a:rPr lang="nb-NO" sz="2000">
                <a:solidFill>
                  <a:srgbClr val="000000"/>
                </a:solidFill>
                <a:latin typeface="微软雅黑" panose="020B0503020204020204" charset="-122"/>
                <a:ea typeface="微软雅黑" panose="020B0503020204020204" charset="-122"/>
                <a:cs typeface="Consolas" panose="020B0609020204030204" pitchFamily="49" charset="0"/>
              </a:rPr>
              <a:t>path</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i</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j</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b</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a:solidFill>
                  <a:srgbClr val="000000"/>
                </a:solidFill>
                <a:latin typeface="微软雅黑" panose="020B0503020204020204" charset="-122"/>
                <a:ea typeface="微软雅黑" panose="020B0503020204020204" charset="-122"/>
                <a:cs typeface="Consolas" panose="020B0609020204030204" pitchFamily="49" charset="0"/>
              </a:rPr>
              <a:t>path</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j</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a</a:t>
            </a:r>
            <a:endParaRPr lang="zh-CN" altLang="en-US" sz="2000">
              <a:solidFill>
                <a:srgbClr val="000000"/>
              </a:solidFill>
              <a:latin typeface="微软雅黑" panose="020B0503020204020204" charset="-122"/>
              <a:ea typeface="微软雅黑" panose="020B0503020204020204" charset="-122"/>
              <a:cs typeface="Consolas" panose="020B0609020204030204" pitchFamily="49" charset="0"/>
            </a:endParaRPr>
          </a:p>
          <a:p>
            <a:pPr marL="457200" indent="-457200">
              <a:lnSpc>
                <a:spcPct val="150000"/>
              </a:lnSpc>
              <a:spcBef>
                <a:spcPts val="600"/>
              </a:spcBef>
              <a:buFont typeface="Wingdings" panose="05000000000000000000" pitchFamily="2" charset="2"/>
              <a:buChar char="l"/>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若</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A</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i</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j</a:t>
            </a:r>
            <a:r>
              <a:rPr lang="nb-NO" sz="2000">
                <a:solidFill>
                  <a:srgbClr val="000000"/>
                </a:solidFill>
                <a:latin typeface="微软雅黑" panose="020B0503020204020204" charset="-122"/>
                <a:ea typeface="微软雅黑" panose="020B0503020204020204" charset="-122"/>
                <a:cs typeface="Consolas" panose="020B0609020204030204" pitchFamily="49" charset="0"/>
              </a:rPr>
              <a:t>]&gt;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A</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i</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A</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j</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，选择经过顶点</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k</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的路径，即</a:t>
            </a:r>
            <a:r>
              <a:rPr lang="nb-NO" sz="2000">
                <a:solidFill>
                  <a:srgbClr val="000000"/>
                </a:solidFill>
                <a:latin typeface="微软雅黑" panose="020B0503020204020204" charset="-122"/>
                <a:ea typeface="微软雅黑" panose="020B0503020204020204" charset="-122"/>
                <a:cs typeface="Consolas" panose="020B0609020204030204" pitchFamily="49" charset="0"/>
              </a:rPr>
              <a:t>path</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i</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j</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a</a:t>
            </a:r>
            <a:r>
              <a:rPr lang="nb-NO" sz="2000">
                <a:solidFill>
                  <a:srgbClr val="000000"/>
                </a:solidFill>
                <a:latin typeface="微软雅黑" panose="020B0503020204020204" charset="-122"/>
                <a:ea typeface="微软雅黑" panose="020B0503020204020204" charset="-122"/>
                <a:cs typeface="Consolas" panose="020B0609020204030204" pitchFamily="49" charset="0"/>
              </a:rPr>
              <a:t>=path</a:t>
            </a:r>
            <a:r>
              <a:rPr lang="nb-NO" sz="2000" i="1" baseline="-25000">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baseline="-25000">
                <a:solidFill>
                  <a:srgbClr val="000000"/>
                </a:solidFill>
                <a:latin typeface="微软雅黑" panose="020B0503020204020204" charset="-122"/>
                <a:ea typeface="微软雅黑" panose="020B0503020204020204" charset="-122"/>
                <a:cs typeface="Consolas" panose="020B0609020204030204" pitchFamily="49" charset="0"/>
              </a:rPr>
              <a:t>-1</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k</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nb-NO" sz="2000" i="1">
                <a:solidFill>
                  <a:srgbClr val="000000"/>
                </a:solidFill>
                <a:latin typeface="微软雅黑" panose="020B0503020204020204" charset="-122"/>
                <a:ea typeface="微软雅黑" panose="020B0503020204020204" charset="-122"/>
                <a:cs typeface="Consolas" panose="020B0609020204030204" pitchFamily="49" charset="0"/>
              </a:rPr>
              <a:t>j</a:t>
            </a:r>
            <a:r>
              <a:rPr lang="nb-NO"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marL="457200" indent="-457200">
              <a:lnSpc>
                <a:spcPct val="150000"/>
              </a:lnSpc>
              <a:spcBef>
                <a:spcPts val="600"/>
              </a:spcBef>
              <a:buFont typeface="Wingdings" panose="05000000000000000000" pitchFamily="2" charset="2"/>
              <a:buChar char="l"/>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否则不改变。</a:t>
            </a:r>
          </a:p>
        </p:txBody>
      </p:sp>
      <p:sp>
        <p:nvSpPr>
          <p:cNvPr id="22" name="文本框 21"/>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23"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9" grpId="0" bldLvl="0" animBg="1"/>
      <p:bldP spid="19" grpId="1" bldLvl="0" animBg="1"/>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ChangeArrowheads="1"/>
          </p:cNvSpPr>
          <p:nvPr>
            <p:custDataLst>
              <p:tags r:id="rId2"/>
            </p:custDataLst>
          </p:nvPr>
        </p:nvSpPr>
        <p:spPr bwMode="auto">
          <a:xfrm>
            <a:off x="1524001" y="2939325"/>
            <a:ext cx="184731" cy="369332"/>
          </a:xfrm>
          <a:prstGeom prst="rect">
            <a:avLst/>
          </a:prstGeom>
          <a:noFill/>
          <a:ln w="9525">
            <a:noFill/>
            <a:miter lim="800000"/>
          </a:ln>
          <a:effectLst/>
        </p:spPr>
        <p:txBody>
          <a:bodyPr wrap="none" anchor="ctr">
            <a:spAutoFit/>
          </a:bodyPr>
          <a:lstStyle/>
          <a:p>
            <a:endParaRPr lang="zh-CN" altLang="en-US">
              <a:solidFill>
                <a:schemeClr val="dk1"/>
              </a:solidFill>
            </a:endParaRPr>
          </a:p>
        </p:txBody>
      </p:sp>
      <p:graphicFrame>
        <p:nvGraphicFramePr>
          <p:cNvPr id="191493" name="Object 5"/>
          <p:cNvGraphicFramePr>
            <a:graphicFrameLocks noChangeAspect="1"/>
          </p:cNvGraphicFramePr>
          <p:nvPr/>
        </p:nvGraphicFramePr>
        <p:xfrm>
          <a:off x="5799092" y="1522424"/>
          <a:ext cx="2020053" cy="1498611"/>
        </p:xfrm>
        <a:graphic>
          <a:graphicData uri="http://schemas.openxmlformats.org/presentationml/2006/ole">
            <mc:AlternateContent xmlns:mc="http://schemas.openxmlformats.org/markup-compatibility/2006">
              <mc:Choice xmlns:v="urn:schemas-microsoft-com:vml" Requires="v">
                <p:oleObj spid="_x0000_s1232" name="公式" r:id="rId17" imgW="20421600" imgH="18592800" progId="">
                  <p:embed/>
                </p:oleObj>
              </mc:Choice>
              <mc:Fallback>
                <p:oleObj name="公式" r:id="rId17" imgW="20421600" imgH="18592800" progId="">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9092" y="1522424"/>
                        <a:ext cx="2020053" cy="1498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9" name="组合 38"/>
          <p:cNvGrpSpPr/>
          <p:nvPr/>
        </p:nvGrpSpPr>
        <p:grpSpPr>
          <a:xfrm>
            <a:off x="1100703" y="1229741"/>
            <a:ext cx="2696658" cy="2077547"/>
            <a:chOff x="2214546" y="536107"/>
            <a:chExt cx="2696658" cy="2077547"/>
          </a:xfrm>
        </p:grpSpPr>
        <p:sp>
          <p:nvSpPr>
            <p:cNvPr id="10" name="Oval 9"/>
            <p:cNvSpPr>
              <a:spLocks noChangeArrowheads="1"/>
            </p:cNvSpPr>
            <p:nvPr>
              <p:custDataLst>
                <p:tags r:id="rId4"/>
              </p:custDataLst>
            </p:nvPr>
          </p:nvSpPr>
          <p:spPr bwMode="auto">
            <a:xfrm>
              <a:off x="2430446"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11" name="Oval 10"/>
            <p:cNvSpPr>
              <a:spLocks noChangeArrowheads="1"/>
            </p:cNvSpPr>
            <p:nvPr>
              <p:custDataLst>
                <p:tags r:id="rId5"/>
              </p:custDataLst>
            </p:nvPr>
          </p:nvSpPr>
          <p:spPr bwMode="auto">
            <a:xfrm>
              <a:off x="4375134"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12" name="Oval 11"/>
            <p:cNvSpPr>
              <a:spLocks noChangeArrowheads="1"/>
            </p:cNvSpPr>
            <p:nvPr>
              <p:custDataLst>
                <p:tags r:id="rId6"/>
              </p:custDataLst>
            </p:nvPr>
          </p:nvSpPr>
          <p:spPr bwMode="auto">
            <a:xfrm>
              <a:off x="2430446"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13" name="Oval 12"/>
            <p:cNvSpPr>
              <a:spLocks noChangeArrowheads="1"/>
            </p:cNvSpPr>
            <p:nvPr>
              <p:custDataLst>
                <p:tags r:id="rId7"/>
              </p:custDataLst>
            </p:nvPr>
          </p:nvSpPr>
          <p:spPr bwMode="auto">
            <a:xfrm>
              <a:off x="4446571"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14" name="Line 13"/>
            <p:cNvSpPr>
              <a:spLocks noChangeShapeType="1"/>
            </p:cNvSpPr>
            <p:nvPr>
              <p:custDataLst>
                <p:tags r:id="rId8"/>
              </p:custDataLst>
            </p:nvPr>
          </p:nvSpPr>
          <p:spPr bwMode="auto">
            <a:xfrm>
              <a:off x="2790809" y="792292"/>
              <a:ext cx="15843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15" name="Line 14"/>
            <p:cNvSpPr>
              <a:spLocks noChangeShapeType="1"/>
            </p:cNvSpPr>
            <p:nvPr>
              <p:custDataLst>
                <p:tags r:id="rId9"/>
              </p:custDataLst>
            </p:nvPr>
          </p:nvSpPr>
          <p:spPr bwMode="auto">
            <a:xfrm flipV="1">
              <a:off x="2574909" y="1008192"/>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16" name="Freeform 15"/>
            <p:cNvSpPr/>
            <p:nvPr>
              <p:custDataLst>
                <p:tags r:id="rId10"/>
              </p:custDataLst>
            </p:nvPr>
          </p:nvSpPr>
          <p:spPr bwMode="auto">
            <a:xfrm>
              <a:off x="2770171" y="922467"/>
              <a:ext cx="1676400" cy="1020763"/>
            </a:xfrm>
            <a:custGeom>
              <a:avLst/>
              <a:gdLst/>
              <a:ahLst/>
              <a:cxnLst>
                <a:cxn ang="0">
                  <a:pos x="0" y="0"/>
                </a:cxn>
                <a:cxn ang="0">
                  <a:pos x="1056" y="643"/>
                </a:cxn>
              </a:cxnLst>
              <a:rect l="0" t="0" r="r" b="b"/>
              <a:pathLst>
                <a:path w="1056" h="643">
                  <a:moveTo>
                    <a:pt x="0" y="0"/>
                  </a:moveTo>
                  <a:lnTo>
                    <a:pt x="1056" y="643"/>
                  </a:lnTo>
                </a:path>
              </a:pathLst>
            </a:custGeom>
            <a:noFill/>
            <a:ln w="19050" cap="flat" cmpd="sng">
              <a:solidFill>
                <a:schemeClr val="dk1"/>
              </a:solidFill>
              <a:prstDash val="solid"/>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17" name="Line 16"/>
            <p:cNvSpPr>
              <a:spLocks noChangeShapeType="1"/>
            </p:cNvSpPr>
            <p:nvPr>
              <p:custDataLst>
                <p:tags r:id="rId11"/>
              </p:custDataLst>
            </p:nvPr>
          </p:nvSpPr>
          <p:spPr bwMode="auto">
            <a:xfrm>
              <a:off x="4591034" y="1008192"/>
              <a:ext cx="0" cy="863600"/>
            </a:xfrm>
            <a:prstGeom prst="line">
              <a:avLst/>
            </a:prstGeom>
            <a:noFill/>
            <a:ln w="19050">
              <a:solidFill>
                <a:schemeClr val="dk1"/>
              </a:solidFill>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18" name="Text Box 21"/>
            <p:cNvSpPr txBox="1">
              <a:spLocks noChangeArrowheads="1"/>
            </p:cNvSpPr>
            <p:nvPr/>
          </p:nvSpPr>
          <p:spPr bwMode="auto">
            <a:xfrm>
              <a:off x="3354382" y="536107"/>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19" name="Text Box 22"/>
            <p:cNvSpPr txBox="1">
              <a:spLocks noChangeArrowheads="1"/>
            </p:cNvSpPr>
            <p:nvPr/>
          </p:nvSpPr>
          <p:spPr bwMode="auto">
            <a:xfrm>
              <a:off x="2214546" y="1216154"/>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20" name="Text Box 23"/>
            <p:cNvSpPr txBox="1">
              <a:spLocks noChangeArrowheads="1"/>
            </p:cNvSpPr>
            <p:nvPr/>
          </p:nvSpPr>
          <p:spPr bwMode="auto">
            <a:xfrm>
              <a:off x="4479404"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21" name="Text Box 24"/>
            <p:cNvSpPr txBox="1">
              <a:spLocks noChangeArrowheads="1"/>
            </p:cNvSpPr>
            <p:nvPr/>
          </p:nvSpPr>
          <p:spPr bwMode="auto">
            <a:xfrm>
              <a:off x="2935271" y="792292"/>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22" name="Text Box 25"/>
            <p:cNvSpPr txBox="1">
              <a:spLocks noChangeArrowheads="1"/>
            </p:cNvSpPr>
            <p:nvPr/>
          </p:nvSpPr>
          <p:spPr bwMode="auto">
            <a:xfrm>
              <a:off x="3870309"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23" name="Text Box 26"/>
            <p:cNvSpPr txBox="1">
              <a:spLocks noChangeArrowheads="1"/>
            </p:cNvSpPr>
            <p:nvPr/>
          </p:nvSpPr>
          <p:spPr bwMode="auto">
            <a:xfrm>
              <a:off x="3406260" y="227646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4" name="Text Box 27"/>
            <p:cNvSpPr txBox="1">
              <a:spLocks noChangeArrowheads="1"/>
            </p:cNvSpPr>
            <p:nvPr/>
          </p:nvSpPr>
          <p:spPr bwMode="auto">
            <a:xfrm>
              <a:off x="3367071" y="1895586"/>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25" name="Text Box 28"/>
            <p:cNvSpPr txBox="1">
              <a:spLocks noChangeArrowheads="1"/>
            </p:cNvSpPr>
            <p:nvPr/>
          </p:nvSpPr>
          <p:spPr bwMode="auto">
            <a:xfrm>
              <a:off x="2681271" y="12510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26" name="任意多边形 25"/>
            <p:cNvSpPr/>
            <p:nvPr>
              <p:custDataLst>
                <p:tags r:id="rId12"/>
              </p:custDataLst>
            </p:nvPr>
          </p:nvSpPr>
          <p:spPr>
            <a:xfrm>
              <a:off x="2759058" y="2136901"/>
              <a:ext cx="1714500" cy="190500"/>
            </a:xfrm>
            <a:custGeom>
              <a:avLst/>
              <a:gdLst>
                <a:gd name="connsiteX0" fmla="*/ 1714500 w 1714500"/>
                <a:gd name="connsiteY0" fmla="*/ 0 h 190500"/>
                <a:gd name="connsiteX1" fmla="*/ 1612900 w 1714500"/>
                <a:gd name="connsiteY1" fmla="*/ 76200 h 190500"/>
                <a:gd name="connsiteX2" fmla="*/ 1130300 w 1714500"/>
                <a:gd name="connsiteY2" fmla="*/ 177800 h 190500"/>
                <a:gd name="connsiteX3" fmla="*/ 596900 w 1714500"/>
                <a:gd name="connsiteY3" fmla="*/ 152400 h 190500"/>
                <a:gd name="connsiteX4" fmla="*/ 0 w 1714500"/>
                <a:gd name="connsiteY4" fmla="*/ 508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90500">
                  <a:moveTo>
                    <a:pt x="1714500" y="0"/>
                  </a:moveTo>
                  <a:cubicBezTo>
                    <a:pt x="1712383" y="23283"/>
                    <a:pt x="1710267" y="46567"/>
                    <a:pt x="1612900" y="76200"/>
                  </a:cubicBezTo>
                  <a:cubicBezTo>
                    <a:pt x="1515533" y="105833"/>
                    <a:pt x="1299633" y="165100"/>
                    <a:pt x="1130300" y="177800"/>
                  </a:cubicBezTo>
                  <a:cubicBezTo>
                    <a:pt x="960967" y="190500"/>
                    <a:pt x="785283" y="173567"/>
                    <a:pt x="596900" y="152400"/>
                  </a:cubicBezTo>
                  <a:cubicBezTo>
                    <a:pt x="408517" y="131233"/>
                    <a:pt x="204258" y="91016"/>
                    <a:pt x="0" y="508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27" name="任意多边形 26"/>
            <p:cNvSpPr/>
            <p:nvPr>
              <p:custDataLst>
                <p:tags r:id="rId13"/>
              </p:custDataLst>
            </p:nvPr>
          </p:nvSpPr>
          <p:spPr>
            <a:xfrm>
              <a:off x="2809858" y="1906184"/>
              <a:ext cx="1638300" cy="141817"/>
            </a:xfrm>
            <a:custGeom>
              <a:avLst/>
              <a:gdLst>
                <a:gd name="connsiteX0" fmla="*/ 0 w 1638300"/>
                <a:gd name="connsiteY0" fmla="*/ 141817 h 141817"/>
                <a:gd name="connsiteX1" fmla="*/ 114300 w 1638300"/>
                <a:gd name="connsiteY1" fmla="*/ 103717 h 141817"/>
                <a:gd name="connsiteX2" fmla="*/ 495300 w 1638300"/>
                <a:gd name="connsiteY2" fmla="*/ 14817 h 141817"/>
                <a:gd name="connsiteX3" fmla="*/ 863600 w 1638300"/>
                <a:gd name="connsiteY3" fmla="*/ 14817 h 141817"/>
                <a:gd name="connsiteX4" fmla="*/ 1638300 w 1638300"/>
                <a:gd name="connsiteY4" fmla="*/ 103717 h 141817"/>
                <a:gd name="connsiteX0-1" fmla="*/ 0 w 1638300"/>
                <a:gd name="connsiteY0-2" fmla="*/ 141817 h 141817"/>
                <a:gd name="connsiteX1-3" fmla="*/ 114300 w 1638300"/>
                <a:gd name="connsiteY1-4" fmla="*/ 103717 h 141817"/>
                <a:gd name="connsiteX2-5" fmla="*/ 495300 w 1638300"/>
                <a:gd name="connsiteY2-6" fmla="*/ 14817 h 141817"/>
                <a:gd name="connsiteX3-7" fmla="*/ 863600 w 1638300"/>
                <a:gd name="connsiteY3-8" fmla="*/ 14817 h 141817"/>
                <a:gd name="connsiteX4-9" fmla="*/ 1638300 w 1638300"/>
                <a:gd name="connsiteY4-10" fmla="*/ 103717 h 1418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8300" h="141817">
                  <a:moveTo>
                    <a:pt x="0" y="141817"/>
                  </a:moveTo>
                  <a:cubicBezTo>
                    <a:pt x="15875" y="133350"/>
                    <a:pt x="31750" y="124884"/>
                    <a:pt x="114300" y="103717"/>
                  </a:cubicBezTo>
                  <a:cubicBezTo>
                    <a:pt x="196850" y="82550"/>
                    <a:pt x="370417" y="29634"/>
                    <a:pt x="495300" y="14817"/>
                  </a:cubicBezTo>
                  <a:cubicBezTo>
                    <a:pt x="620183" y="0"/>
                    <a:pt x="673100" y="0"/>
                    <a:pt x="863600" y="14817"/>
                  </a:cubicBezTo>
                  <a:cubicBezTo>
                    <a:pt x="1054100" y="29634"/>
                    <a:pt x="1346200" y="66675"/>
                    <a:pt x="1638300" y="103717"/>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28" name="任意多边形 27"/>
            <p:cNvSpPr/>
            <p:nvPr>
              <p:custDataLst>
                <p:tags r:id="rId14"/>
              </p:custDataLst>
            </p:nvPr>
          </p:nvSpPr>
          <p:spPr>
            <a:xfrm>
              <a:off x="2670158" y="866901"/>
              <a:ext cx="1714500" cy="1016000"/>
            </a:xfrm>
            <a:custGeom>
              <a:avLst/>
              <a:gdLst>
                <a:gd name="connsiteX0" fmla="*/ 1714500 w 1714500"/>
                <a:gd name="connsiteY0" fmla="*/ 0 h 1016000"/>
                <a:gd name="connsiteX1" fmla="*/ 1549400 w 1714500"/>
                <a:gd name="connsiteY1" fmla="*/ 38100 h 1016000"/>
                <a:gd name="connsiteX2" fmla="*/ 1143000 w 1714500"/>
                <a:gd name="connsiteY2" fmla="*/ 165100 h 1016000"/>
                <a:gd name="connsiteX3" fmla="*/ 609600 w 1714500"/>
                <a:gd name="connsiteY3" fmla="*/ 406400 h 1016000"/>
                <a:gd name="connsiteX4" fmla="*/ 0 w 1714500"/>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016000">
                  <a:moveTo>
                    <a:pt x="1714500" y="0"/>
                  </a:moveTo>
                  <a:cubicBezTo>
                    <a:pt x="1679575" y="5291"/>
                    <a:pt x="1644650" y="10583"/>
                    <a:pt x="1549400" y="38100"/>
                  </a:cubicBezTo>
                  <a:cubicBezTo>
                    <a:pt x="1454150" y="65617"/>
                    <a:pt x="1299633" y="103717"/>
                    <a:pt x="1143000" y="165100"/>
                  </a:cubicBezTo>
                  <a:cubicBezTo>
                    <a:pt x="986367" y="226483"/>
                    <a:pt x="800100" y="264583"/>
                    <a:pt x="609600" y="406400"/>
                  </a:cubicBezTo>
                  <a:cubicBezTo>
                    <a:pt x="419100" y="548217"/>
                    <a:pt x="209550" y="782108"/>
                    <a:pt x="0" y="10160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29" name="任意多边形 28"/>
            <p:cNvSpPr/>
            <p:nvPr>
              <p:custDataLst>
                <p:tags r:id="rId15"/>
              </p:custDataLst>
            </p:nvPr>
          </p:nvSpPr>
          <p:spPr>
            <a:xfrm>
              <a:off x="2746358" y="981201"/>
              <a:ext cx="1689100" cy="990600"/>
            </a:xfrm>
            <a:custGeom>
              <a:avLst/>
              <a:gdLst>
                <a:gd name="connsiteX0" fmla="*/ 0 w 1689100"/>
                <a:gd name="connsiteY0" fmla="*/ 990600 h 990600"/>
                <a:gd name="connsiteX1" fmla="*/ 266700 w 1689100"/>
                <a:gd name="connsiteY1" fmla="*/ 901700 h 990600"/>
                <a:gd name="connsiteX2" fmla="*/ 787400 w 1689100"/>
                <a:gd name="connsiteY2" fmla="*/ 622300 h 990600"/>
                <a:gd name="connsiteX3" fmla="*/ 1219200 w 1689100"/>
                <a:gd name="connsiteY3" fmla="*/ 381000 h 990600"/>
                <a:gd name="connsiteX4" fmla="*/ 1689100 w 16891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990600">
                  <a:moveTo>
                    <a:pt x="0" y="990600"/>
                  </a:moveTo>
                  <a:cubicBezTo>
                    <a:pt x="67733" y="976841"/>
                    <a:pt x="135467" y="963083"/>
                    <a:pt x="266700" y="901700"/>
                  </a:cubicBezTo>
                  <a:cubicBezTo>
                    <a:pt x="397933" y="840317"/>
                    <a:pt x="628650" y="709083"/>
                    <a:pt x="787400" y="622300"/>
                  </a:cubicBezTo>
                  <a:cubicBezTo>
                    <a:pt x="946150" y="535517"/>
                    <a:pt x="1068917" y="484717"/>
                    <a:pt x="1219200" y="381000"/>
                  </a:cubicBezTo>
                  <a:cubicBezTo>
                    <a:pt x="1369483" y="277283"/>
                    <a:pt x="1529291" y="138641"/>
                    <a:pt x="1689100" y="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grpSp>
      <p:graphicFrame>
        <p:nvGraphicFramePr>
          <p:cNvPr id="30" name="表格 29"/>
          <p:cNvGraphicFramePr>
            <a:graphicFrameLocks noGrp="1"/>
          </p:cNvGraphicFramePr>
          <p:nvPr/>
        </p:nvGraphicFramePr>
        <p:xfrm>
          <a:off x="1316603" y="4208897"/>
          <a:ext cx="6572299" cy="2305504"/>
        </p:xfrm>
        <a:graphic>
          <a:graphicData uri="http://schemas.openxmlformats.org/drawingml/2006/table">
            <a:tbl>
              <a:tblPr/>
              <a:tblGrid>
                <a:gridCol w="788675">
                  <a:extLst>
                    <a:ext uri="{9D8B030D-6E8A-4147-A177-3AD203B41FA5}">
                      <a16:colId xmlns:a16="http://schemas.microsoft.com/office/drawing/2014/main" val="20000"/>
                    </a:ext>
                  </a:extLst>
                </a:gridCol>
                <a:gridCol w="828110">
                  <a:extLst>
                    <a:ext uri="{9D8B030D-6E8A-4147-A177-3AD203B41FA5}">
                      <a16:colId xmlns:a16="http://schemas.microsoft.com/office/drawing/2014/main" val="20001"/>
                    </a:ext>
                  </a:extLst>
                </a:gridCol>
                <a:gridCol w="828110">
                  <a:extLst>
                    <a:ext uri="{9D8B030D-6E8A-4147-A177-3AD203B41FA5}">
                      <a16:colId xmlns:a16="http://schemas.microsoft.com/office/drawing/2014/main" val="20002"/>
                    </a:ext>
                  </a:extLst>
                </a:gridCol>
                <a:gridCol w="839502">
                  <a:extLst>
                    <a:ext uri="{9D8B030D-6E8A-4147-A177-3AD203B41FA5}">
                      <a16:colId xmlns:a16="http://schemas.microsoft.com/office/drawing/2014/main" val="20003"/>
                    </a:ext>
                  </a:extLst>
                </a:gridCol>
                <a:gridCol w="816718">
                  <a:extLst>
                    <a:ext uri="{9D8B030D-6E8A-4147-A177-3AD203B41FA5}">
                      <a16:colId xmlns:a16="http://schemas.microsoft.com/office/drawing/2014/main" val="20004"/>
                    </a:ext>
                  </a:extLst>
                </a:gridCol>
                <a:gridCol w="821975">
                  <a:extLst>
                    <a:ext uri="{9D8B030D-6E8A-4147-A177-3AD203B41FA5}">
                      <a16:colId xmlns:a16="http://schemas.microsoft.com/office/drawing/2014/main" val="20005"/>
                    </a:ext>
                  </a:extLst>
                </a:gridCol>
                <a:gridCol w="832491">
                  <a:extLst>
                    <a:ext uri="{9D8B030D-6E8A-4147-A177-3AD203B41FA5}">
                      <a16:colId xmlns:a16="http://schemas.microsoft.com/office/drawing/2014/main" val="20006"/>
                    </a:ext>
                  </a:extLst>
                </a:gridCol>
                <a:gridCol w="816718">
                  <a:extLst>
                    <a:ext uri="{9D8B030D-6E8A-4147-A177-3AD203B41FA5}">
                      <a16:colId xmlns:a16="http://schemas.microsoft.com/office/drawing/2014/main" val="20007"/>
                    </a:ext>
                  </a:extLst>
                </a:gridCol>
              </a:tblGrid>
              <a:tr h="470344">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-1</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-1</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8790">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58790">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58790">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58790">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32" name="下箭头 31"/>
          <p:cNvSpPr/>
          <p:nvPr>
            <p:custDataLst>
              <p:tags r:id="rId3"/>
            </p:custDataLst>
          </p:nvPr>
        </p:nvSpPr>
        <p:spPr>
          <a:xfrm>
            <a:off x="4580186" y="3188811"/>
            <a:ext cx="358776" cy="714380"/>
          </a:xfrm>
          <a:prstGeom prst="down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40" name="文本框 39"/>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382097" y="1967337"/>
            <a:ext cx="3752850" cy="40290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 presetClass="entr" presetSubtype="0" fill="hold" grpId="0" nodeType="afterEffect" nodePh="1">
                                  <p:stCondLst>
                                    <p:cond delay="0"/>
                                  </p:stCondLst>
                                  <p:endCondLst>
                                    <p:cond evt="begin" delay="0">
                                      <p:tn val="9"/>
                                    </p:cond>
                                  </p:endCondLst>
                                  <p:childTnLst>
                                    <p:set>
                                      <p:cBhvr>
                                        <p:cTn id="10" dur="1" fill="hold">
                                          <p:stCondLst>
                                            <p:cond delay="0"/>
                                          </p:stCondLst>
                                        </p:cTn>
                                        <p:tgtEl>
                                          <p:spTgt spid="19149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9149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bldLvl="0" animBg="1"/>
      <p:bldP spid="32" grpId="0" bldLvl="0" animBg="1"/>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ChangeArrowheads="1"/>
          </p:cNvSpPr>
          <p:nvPr>
            <p:custDataLst>
              <p:tags r:id="rId1"/>
            </p:custDataLst>
          </p:nvPr>
        </p:nvSpPr>
        <p:spPr bwMode="auto">
          <a:xfrm>
            <a:off x="1679585" y="3090347"/>
            <a:ext cx="184731" cy="369332"/>
          </a:xfrm>
          <a:prstGeom prst="rect">
            <a:avLst/>
          </a:prstGeom>
          <a:noFill/>
          <a:ln w="9525">
            <a:noFill/>
            <a:miter lim="800000"/>
          </a:ln>
          <a:effectLst/>
        </p:spPr>
        <p:txBody>
          <a:bodyPr wrap="none" anchor="ctr">
            <a:spAutoFit/>
          </a:bodyPr>
          <a:lstStyle/>
          <a:p>
            <a:endParaRPr lang="zh-CN" altLang="en-US">
              <a:solidFill>
                <a:schemeClr val="dk1"/>
              </a:solidFill>
            </a:endParaRPr>
          </a:p>
        </p:txBody>
      </p:sp>
      <p:graphicFrame>
        <p:nvGraphicFramePr>
          <p:cNvPr id="31" name="表格 30"/>
          <p:cNvGraphicFramePr>
            <a:graphicFrameLocks noGrp="1"/>
          </p:cNvGraphicFramePr>
          <p:nvPr/>
        </p:nvGraphicFramePr>
        <p:xfrm>
          <a:off x="1169311" y="4088865"/>
          <a:ext cx="6715174" cy="2293950"/>
        </p:xfrm>
        <a:graphic>
          <a:graphicData uri="http://schemas.openxmlformats.org/drawingml/2006/table">
            <a:tbl>
              <a:tblPr/>
              <a:tblGrid>
                <a:gridCol w="805820">
                  <a:extLst>
                    <a:ext uri="{9D8B030D-6E8A-4147-A177-3AD203B41FA5}">
                      <a16:colId xmlns:a16="http://schemas.microsoft.com/office/drawing/2014/main" val="20000"/>
                    </a:ext>
                  </a:extLst>
                </a:gridCol>
                <a:gridCol w="872076">
                  <a:extLst>
                    <a:ext uri="{9D8B030D-6E8A-4147-A177-3AD203B41FA5}">
                      <a16:colId xmlns:a16="http://schemas.microsoft.com/office/drawing/2014/main" val="20001"/>
                    </a:ext>
                  </a:extLst>
                </a:gridCol>
                <a:gridCol w="838949">
                  <a:extLst>
                    <a:ext uri="{9D8B030D-6E8A-4147-A177-3AD203B41FA5}">
                      <a16:colId xmlns:a16="http://schemas.microsoft.com/office/drawing/2014/main" val="20002"/>
                    </a:ext>
                  </a:extLst>
                </a:gridCol>
                <a:gridCol w="838949">
                  <a:extLst>
                    <a:ext uri="{9D8B030D-6E8A-4147-A177-3AD203B41FA5}">
                      <a16:colId xmlns:a16="http://schemas.microsoft.com/office/drawing/2014/main" val="20003"/>
                    </a:ext>
                  </a:extLst>
                </a:gridCol>
                <a:gridCol w="839845">
                  <a:extLst>
                    <a:ext uri="{9D8B030D-6E8A-4147-A177-3AD203B41FA5}">
                      <a16:colId xmlns:a16="http://schemas.microsoft.com/office/drawing/2014/main" val="20004"/>
                    </a:ext>
                  </a:extLst>
                </a:gridCol>
                <a:gridCol w="839845">
                  <a:extLst>
                    <a:ext uri="{9D8B030D-6E8A-4147-A177-3AD203B41FA5}">
                      <a16:colId xmlns:a16="http://schemas.microsoft.com/office/drawing/2014/main" val="20005"/>
                    </a:ext>
                  </a:extLst>
                </a:gridCol>
                <a:gridCol w="839845">
                  <a:extLst>
                    <a:ext uri="{9D8B030D-6E8A-4147-A177-3AD203B41FA5}">
                      <a16:colId xmlns:a16="http://schemas.microsoft.com/office/drawing/2014/main" val="20006"/>
                    </a:ext>
                  </a:extLst>
                </a:gridCol>
                <a:gridCol w="839845">
                  <a:extLst>
                    <a:ext uri="{9D8B030D-6E8A-4147-A177-3AD203B41FA5}">
                      <a16:colId xmlns:a16="http://schemas.microsoft.com/office/drawing/2014/main" val="20007"/>
                    </a:ext>
                  </a:extLst>
                </a:gridCol>
              </a:tblGrid>
              <a:tr h="458790">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0</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0</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8790">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58790">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58790">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58790">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32" name="TextBox 31"/>
          <p:cNvSpPr txBox="1"/>
          <p:nvPr/>
        </p:nvSpPr>
        <p:spPr>
          <a:xfrm>
            <a:off x="4289577" y="2166608"/>
            <a:ext cx="3858909" cy="808990"/>
          </a:xfrm>
          <a:prstGeom prst="rect">
            <a:avLst/>
          </a:prstGeom>
          <a:noFill/>
        </p:spPr>
        <p:txBody>
          <a:bodyPr wrap="square" rtlCol="0">
            <a:spAutoFit/>
          </a:bodyPr>
          <a:lstStyle/>
          <a:p>
            <a:pPr>
              <a:lnSpc>
                <a:spcPts val="28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在考虑顶点</a:t>
            </a:r>
            <a:r>
              <a:rPr lang="en-US" sz="200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时：</a:t>
            </a:r>
            <a:endParaRPr lang="en-US" altLang="zh-CN" sz="2000">
              <a:solidFill>
                <a:srgbClr val="000000"/>
              </a:solidFill>
              <a:latin typeface="微软雅黑" panose="020B0503020204020204" charset="-122"/>
              <a:ea typeface="微软雅黑" panose="020B0503020204020204" charset="-122"/>
              <a:cs typeface="Consolas" panose="020B0609020204030204" pitchFamily="49" charset="0"/>
            </a:endParaRPr>
          </a:p>
          <a:p>
            <a:pPr>
              <a:lnSpc>
                <a:spcPts val="2800"/>
              </a:lnSpc>
            </a:pPr>
            <a:r>
              <a:rPr lang="zh-CN" altLang="en-US">
                <a:solidFill>
                  <a:srgbClr val="000000"/>
                </a:solidFill>
                <a:latin typeface="微软雅黑" panose="020B0503020204020204" charset="-122"/>
                <a:ea typeface="微软雅黑" panose="020B0503020204020204" charset="-122"/>
                <a:cs typeface="Consolas" panose="020B0609020204030204" pitchFamily="49" charset="0"/>
              </a:rPr>
              <a:t>    没有任何最短路径得到修改！</a:t>
            </a:r>
          </a:p>
        </p:txBody>
      </p:sp>
      <p:grpSp>
        <p:nvGrpSpPr>
          <p:cNvPr id="33" name="组合 32"/>
          <p:cNvGrpSpPr/>
          <p:nvPr/>
        </p:nvGrpSpPr>
        <p:grpSpPr>
          <a:xfrm>
            <a:off x="1333810" y="1480671"/>
            <a:ext cx="2696658" cy="2077547"/>
            <a:chOff x="2214546" y="536107"/>
            <a:chExt cx="2696658" cy="2077547"/>
          </a:xfrm>
        </p:grpSpPr>
        <p:sp>
          <p:nvSpPr>
            <p:cNvPr id="34" name="Oval 9"/>
            <p:cNvSpPr>
              <a:spLocks noChangeArrowheads="1"/>
            </p:cNvSpPr>
            <p:nvPr>
              <p:custDataLst>
                <p:tags r:id="rId2"/>
              </p:custDataLst>
            </p:nvPr>
          </p:nvSpPr>
          <p:spPr bwMode="auto">
            <a:xfrm>
              <a:off x="2430446" y="647829"/>
              <a:ext cx="360363" cy="360363"/>
            </a:xfrm>
            <a:prstGeom prst="ellipse">
              <a:avLst/>
            </a:prstGeom>
            <a:solidFill>
              <a:schemeClr val="accent1"/>
            </a:soli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dirty="0">
                  <a:solidFill>
                    <a:schemeClr val="lt1"/>
                  </a:solidFill>
                  <a:latin typeface="微软雅黑" panose="020B0503020204020204" charset="-122"/>
                  <a:ea typeface="微软雅黑" panose="020B0503020204020204" charset="-122"/>
                  <a:cs typeface="Consolas" panose="020B0609020204030204" pitchFamily="49" charset="0"/>
                </a:rPr>
                <a:t>0</a:t>
              </a:r>
            </a:p>
          </p:txBody>
        </p:sp>
        <p:sp>
          <p:nvSpPr>
            <p:cNvPr id="35" name="Oval 10"/>
            <p:cNvSpPr>
              <a:spLocks noChangeArrowheads="1"/>
            </p:cNvSpPr>
            <p:nvPr>
              <p:custDataLst>
                <p:tags r:id="rId3"/>
              </p:custDataLst>
            </p:nvPr>
          </p:nvSpPr>
          <p:spPr bwMode="auto">
            <a:xfrm>
              <a:off x="4375134"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6" name="Oval 11"/>
            <p:cNvSpPr>
              <a:spLocks noChangeArrowheads="1"/>
            </p:cNvSpPr>
            <p:nvPr>
              <p:custDataLst>
                <p:tags r:id="rId4"/>
              </p:custDataLst>
            </p:nvPr>
          </p:nvSpPr>
          <p:spPr bwMode="auto">
            <a:xfrm>
              <a:off x="2430446"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37" name="Oval 12"/>
            <p:cNvSpPr>
              <a:spLocks noChangeArrowheads="1"/>
            </p:cNvSpPr>
            <p:nvPr>
              <p:custDataLst>
                <p:tags r:id="rId5"/>
              </p:custDataLst>
            </p:nvPr>
          </p:nvSpPr>
          <p:spPr bwMode="auto">
            <a:xfrm>
              <a:off x="4446571"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38" name="Line 13"/>
            <p:cNvSpPr>
              <a:spLocks noChangeShapeType="1"/>
            </p:cNvSpPr>
            <p:nvPr>
              <p:custDataLst>
                <p:tags r:id="rId6"/>
              </p:custDataLst>
            </p:nvPr>
          </p:nvSpPr>
          <p:spPr bwMode="auto">
            <a:xfrm>
              <a:off x="2790809" y="792292"/>
              <a:ext cx="15843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9" name="Line 14"/>
            <p:cNvSpPr>
              <a:spLocks noChangeShapeType="1"/>
            </p:cNvSpPr>
            <p:nvPr>
              <p:custDataLst>
                <p:tags r:id="rId7"/>
              </p:custDataLst>
            </p:nvPr>
          </p:nvSpPr>
          <p:spPr bwMode="auto">
            <a:xfrm flipV="1">
              <a:off x="2574909" y="1008192"/>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0" name="Freeform 15"/>
            <p:cNvSpPr/>
            <p:nvPr>
              <p:custDataLst>
                <p:tags r:id="rId8"/>
              </p:custDataLst>
            </p:nvPr>
          </p:nvSpPr>
          <p:spPr bwMode="auto">
            <a:xfrm>
              <a:off x="2770171" y="922467"/>
              <a:ext cx="1676400" cy="1020763"/>
            </a:xfrm>
            <a:custGeom>
              <a:avLst/>
              <a:gdLst/>
              <a:ahLst/>
              <a:cxnLst>
                <a:cxn ang="0">
                  <a:pos x="0" y="0"/>
                </a:cxn>
                <a:cxn ang="0">
                  <a:pos x="1056" y="643"/>
                </a:cxn>
              </a:cxnLst>
              <a:rect l="0" t="0" r="r" b="b"/>
              <a:pathLst>
                <a:path w="1056" h="643">
                  <a:moveTo>
                    <a:pt x="0" y="0"/>
                  </a:moveTo>
                  <a:lnTo>
                    <a:pt x="1056" y="643"/>
                  </a:lnTo>
                </a:path>
              </a:pathLst>
            </a:custGeom>
            <a:noFill/>
            <a:ln w="19050" cap="flat" cmpd="sng">
              <a:solidFill>
                <a:schemeClr val="dk1"/>
              </a:solidFill>
              <a:prstDash val="solid"/>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1" name="Line 16"/>
            <p:cNvSpPr>
              <a:spLocks noChangeShapeType="1"/>
            </p:cNvSpPr>
            <p:nvPr>
              <p:custDataLst>
                <p:tags r:id="rId9"/>
              </p:custDataLst>
            </p:nvPr>
          </p:nvSpPr>
          <p:spPr bwMode="auto">
            <a:xfrm>
              <a:off x="4591034" y="1008192"/>
              <a:ext cx="0" cy="863600"/>
            </a:xfrm>
            <a:prstGeom prst="line">
              <a:avLst/>
            </a:prstGeom>
            <a:noFill/>
            <a:ln w="19050">
              <a:solidFill>
                <a:schemeClr val="dk1"/>
              </a:solidFill>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2" name="Text Box 21"/>
            <p:cNvSpPr txBox="1">
              <a:spLocks noChangeArrowheads="1"/>
            </p:cNvSpPr>
            <p:nvPr/>
          </p:nvSpPr>
          <p:spPr bwMode="auto">
            <a:xfrm>
              <a:off x="3354382" y="536107"/>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3" name="Text Box 22"/>
            <p:cNvSpPr txBox="1">
              <a:spLocks noChangeArrowheads="1"/>
            </p:cNvSpPr>
            <p:nvPr/>
          </p:nvSpPr>
          <p:spPr bwMode="auto">
            <a:xfrm>
              <a:off x="2214546" y="1216154"/>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4" name="Text Box 23"/>
            <p:cNvSpPr txBox="1">
              <a:spLocks noChangeArrowheads="1"/>
            </p:cNvSpPr>
            <p:nvPr/>
          </p:nvSpPr>
          <p:spPr bwMode="auto">
            <a:xfrm>
              <a:off x="4479404"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5" name="Text Box 24"/>
            <p:cNvSpPr txBox="1">
              <a:spLocks noChangeArrowheads="1"/>
            </p:cNvSpPr>
            <p:nvPr/>
          </p:nvSpPr>
          <p:spPr bwMode="auto">
            <a:xfrm>
              <a:off x="2935271" y="792292"/>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46" name="Text Box 25"/>
            <p:cNvSpPr txBox="1">
              <a:spLocks noChangeArrowheads="1"/>
            </p:cNvSpPr>
            <p:nvPr/>
          </p:nvSpPr>
          <p:spPr bwMode="auto">
            <a:xfrm>
              <a:off x="3870309"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7" name="Text Box 26"/>
            <p:cNvSpPr txBox="1">
              <a:spLocks noChangeArrowheads="1"/>
            </p:cNvSpPr>
            <p:nvPr/>
          </p:nvSpPr>
          <p:spPr bwMode="auto">
            <a:xfrm>
              <a:off x="3406260" y="227646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 Box 27"/>
            <p:cNvSpPr txBox="1">
              <a:spLocks noChangeArrowheads="1"/>
            </p:cNvSpPr>
            <p:nvPr/>
          </p:nvSpPr>
          <p:spPr bwMode="auto">
            <a:xfrm>
              <a:off x="3367071" y="1895586"/>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9" name="Text Box 28"/>
            <p:cNvSpPr txBox="1">
              <a:spLocks noChangeArrowheads="1"/>
            </p:cNvSpPr>
            <p:nvPr/>
          </p:nvSpPr>
          <p:spPr bwMode="auto">
            <a:xfrm>
              <a:off x="2681271" y="12510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任意多边形 49"/>
            <p:cNvSpPr/>
            <p:nvPr>
              <p:custDataLst>
                <p:tags r:id="rId10"/>
              </p:custDataLst>
            </p:nvPr>
          </p:nvSpPr>
          <p:spPr>
            <a:xfrm>
              <a:off x="2759058" y="2136901"/>
              <a:ext cx="1714500" cy="190500"/>
            </a:xfrm>
            <a:custGeom>
              <a:avLst/>
              <a:gdLst>
                <a:gd name="connsiteX0" fmla="*/ 1714500 w 1714500"/>
                <a:gd name="connsiteY0" fmla="*/ 0 h 190500"/>
                <a:gd name="connsiteX1" fmla="*/ 1612900 w 1714500"/>
                <a:gd name="connsiteY1" fmla="*/ 76200 h 190500"/>
                <a:gd name="connsiteX2" fmla="*/ 1130300 w 1714500"/>
                <a:gd name="connsiteY2" fmla="*/ 177800 h 190500"/>
                <a:gd name="connsiteX3" fmla="*/ 596900 w 1714500"/>
                <a:gd name="connsiteY3" fmla="*/ 152400 h 190500"/>
                <a:gd name="connsiteX4" fmla="*/ 0 w 1714500"/>
                <a:gd name="connsiteY4" fmla="*/ 508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90500">
                  <a:moveTo>
                    <a:pt x="1714500" y="0"/>
                  </a:moveTo>
                  <a:cubicBezTo>
                    <a:pt x="1712383" y="23283"/>
                    <a:pt x="1710267" y="46567"/>
                    <a:pt x="1612900" y="76200"/>
                  </a:cubicBezTo>
                  <a:cubicBezTo>
                    <a:pt x="1515533" y="105833"/>
                    <a:pt x="1299633" y="165100"/>
                    <a:pt x="1130300" y="177800"/>
                  </a:cubicBezTo>
                  <a:cubicBezTo>
                    <a:pt x="960967" y="190500"/>
                    <a:pt x="785283" y="173567"/>
                    <a:pt x="596900" y="152400"/>
                  </a:cubicBezTo>
                  <a:cubicBezTo>
                    <a:pt x="408517" y="131233"/>
                    <a:pt x="204258" y="91016"/>
                    <a:pt x="0" y="508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1" name="任意多边形 50"/>
            <p:cNvSpPr/>
            <p:nvPr>
              <p:custDataLst>
                <p:tags r:id="rId11"/>
              </p:custDataLst>
            </p:nvPr>
          </p:nvSpPr>
          <p:spPr>
            <a:xfrm>
              <a:off x="2809858" y="1906184"/>
              <a:ext cx="1638300" cy="141817"/>
            </a:xfrm>
            <a:custGeom>
              <a:avLst/>
              <a:gdLst>
                <a:gd name="connsiteX0" fmla="*/ 0 w 1638300"/>
                <a:gd name="connsiteY0" fmla="*/ 141817 h 141817"/>
                <a:gd name="connsiteX1" fmla="*/ 114300 w 1638300"/>
                <a:gd name="connsiteY1" fmla="*/ 103717 h 141817"/>
                <a:gd name="connsiteX2" fmla="*/ 495300 w 1638300"/>
                <a:gd name="connsiteY2" fmla="*/ 14817 h 141817"/>
                <a:gd name="connsiteX3" fmla="*/ 863600 w 1638300"/>
                <a:gd name="connsiteY3" fmla="*/ 14817 h 141817"/>
                <a:gd name="connsiteX4" fmla="*/ 1638300 w 1638300"/>
                <a:gd name="connsiteY4" fmla="*/ 103717 h 141817"/>
                <a:gd name="connsiteX0-1" fmla="*/ 0 w 1638300"/>
                <a:gd name="connsiteY0-2" fmla="*/ 141817 h 141817"/>
                <a:gd name="connsiteX1-3" fmla="*/ 114300 w 1638300"/>
                <a:gd name="connsiteY1-4" fmla="*/ 103717 h 141817"/>
                <a:gd name="connsiteX2-5" fmla="*/ 495300 w 1638300"/>
                <a:gd name="connsiteY2-6" fmla="*/ 14817 h 141817"/>
                <a:gd name="connsiteX3-7" fmla="*/ 863600 w 1638300"/>
                <a:gd name="connsiteY3-8" fmla="*/ 14817 h 141817"/>
                <a:gd name="connsiteX4-9" fmla="*/ 1638300 w 1638300"/>
                <a:gd name="connsiteY4-10" fmla="*/ 103717 h 1418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8300" h="141817">
                  <a:moveTo>
                    <a:pt x="0" y="141817"/>
                  </a:moveTo>
                  <a:cubicBezTo>
                    <a:pt x="15875" y="133350"/>
                    <a:pt x="31750" y="124884"/>
                    <a:pt x="114300" y="103717"/>
                  </a:cubicBezTo>
                  <a:cubicBezTo>
                    <a:pt x="196850" y="82550"/>
                    <a:pt x="370417" y="29634"/>
                    <a:pt x="495300" y="14817"/>
                  </a:cubicBezTo>
                  <a:cubicBezTo>
                    <a:pt x="620183" y="0"/>
                    <a:pt x="673100" y="0"/>
                    <a:pt x="863600" y="14817"/>
                  </a:cubicBezTo>
                  <a:cubicBezTo>
                    <a:pt x="1054100" y="29634"/>
                    <a:pt x="1346200" y="66675"/>
                    <a:pt x="1638300" y="103717"/>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2" name="任意多边形 51"/>
            <p:cNvSpPr/>
            <p:nvPr>
              <p:custDataLst>
                <p:tags r:id="rId12"/>
              </p:custDataLst>
            </p:nvPr>
          </p:nvSpPr>
          <p:spPr>
            <a:xfrm>
              <a:off x="2670158" y="866901"/>
              <a:ext cx="1714500" cy="1016000"/>
            </a:xfrm>
            <a:custGeom>
              <a:avLst/>
              <a:gdLst>
                <a:gd name="connsiteX0" fmla="*/ 1714500 w 1714500"/>
                <a:gd name="connsiteY0" fmla="*/ 0 h 1016000"/>
                <a:gd name="connsiteX1" fmla="*/ 1549400 w 1714500"/>
                <a:gd name="connsiteY1" fmla="*/ 38100 h 1016000"/>
                <a:gd name="connsiteX2" fmla="*/ 1143000 w 1714500"/>
                <a:gd name="connsiteY2" fmla="*/ 165100 h 1016000"/>
                <a:gd name="connsiteX3" fmla="*/ 609600 w 1714500"/>
                <a:gd name="connsiteY3" fmla="*/ 406400 h 1016000"/>
                <a:gd name="connsiteX4" fmla="*/ 0 w 1714500"/>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016000">
                  <a:moveTo>
                    <a:pt x="1714500" y="0"/>
                  </a:moveTo>
                  <a:cubicBezTo>
                    <a:pt x="1679575" y="5291"/>
                    <a:pt x="1644650" y="10583"/>
                    <a:pt x="1549400" y="38100"/>
                  </a:cubicBezTo>
                  <a:cubicBezTo>
                    <a:pt x="1454150" y="65617"/>
                    <a:pt x="1299633" y="103717"/>
                    <a:pt x="1143000" y="165100"/>
                  </a:cubicBezTo>
                  <a:cubicBezTo>
                    <a:pt x="986367" y="226483"/>
                    <a:pt x="800100" y="264583"/>
                    <a:pt x="609600" y="406400"/>
                  </a:cubicBezTo>
                  <a:cubicBezTo>
                    <a:pt x="419100" y="548217"/>
                    <a:pt x="209550" y="782108"/>
                    <a:pt x="0" y="10160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3" name="任意多边形 52"/>
            <p:cNvSpPr/>
            <p:nvPr>
              <p:custDataLst>
                <p:tags r:id="rId13"/>
              </p:custDataLst>
            </p:nvPr>
          </p:nvSpPr>
          <p:spPr>
            <a:xfrm>
              <a:off x="2746358" y="981201"/>
              <a:ext cx="1689100" cy="990600"/>
            </a:xfrm>
            <a:custGeom>
              <a:avLst/>
              <a:gdLst>
                <a:gd name="connsiteX0" fmla="*/ 0 w 1689100"/>
                <a:gd name="connsiteY0" fmla="*/ 990600 h 990600"/>
                <a:gd name="connsiteX1" fmla="*/ 266700 w 1689100"/>
                <a:gd name="connsiteY1" fmla="*/ 901700 h 990600"/>
                <a:gd name="connsiteX2" fmla="*/ 787400 w 1689100"/>
                <a:gd name="connsiteY2" fmla="*/ 622300 h 990600"/>
                <a:gd name="connsiteX3" fmla="*/ 1219200 w 1689100"/>
                <a:gd name="connsiteY3" fmla="*/ 381000 h 990600"/>
                <a:gd name="connsiteX4" fmla="*/ 1689100 w 16891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990600">
                  <a:moveTo>
                    <a:pt x="0" y="990600"/>
                  </a:moveTo>
                  <a:cubicBezTo>
                    <a:pt x="67733" y="976841"/>
                    <a:pt x="135467" y="963083"/>
                    <a:pt x="266700" y="901700"/>
                  </a:cubicBezTo>
                  <a:cubicBezTo>
                    <a:pt x="397933" y="840317"/>
                    <a:pt x="628650" y="709083"/>
                    <a:pt x="787400" y="622300"/>
                  </a:cubicBezTo>
                  <a:cubicBezTo>
                    <a:pt x="946150" y="535517"/>
                    <a:pt x="1068917" y="484717"/>
                    <a:pt x="1219200" y="381000"/>
                  </a:cubicBezTo>
                  <a:cubicBezTo>
                    <a:pt x="1369483" y="277283"/>
                    <a:pt x="1529291" y="138641"/>
                    <a:pt x="1689100" y="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grpSp>
      <p:sp>
        <p:nvSpPr>
          <p:cNvPr id="27" name="文本框 26"/>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48486" y="2233743"/>
            <a:ext cx="3500438" cy="34909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 presetClass="entr" presetSubtype="0" fill="hold" grpId="0" nodeType="afterEffect" nodePh="1">
                                  <p:stCondLst>
                                    <p:cond delay="0"/>
                                  </p:stCondLst>
                                  <p:endCondLst>
                                    <p:cond evt="begin" delay="0">
                                      <p:tn val="9"/>
                                    </p:cond>
                                  </p:endCondLst>
                                  <p:childTnLst>
                                    <p:set>
                                      <p:cBhvr>
                                        <p:cTn id="10" dur="1" fill="hold">
                                          <p:stCondLst>
                                            <p:cond delay="0"/>
                                          </p:stCondLst>
                                        </p:cTn>
                                        <p:tgtEl>
                                          <p:spTgt spid="19149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bldLvl="0" animBg="1"/>
      <p:bldP spid="3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custDataLst>
              <p:tags r:id="rId1"/>
            </p:custDataLst>
          </p:nvPr>
        </p:nvPicPr>
        <p:blipFill>
          <a:blip r:embed="rId4" cstate="print"/>
          <a:srcRect/>
          <a:stretch>
            <a:fillRect/>
          </a:stretch>
        </p:blipFill>
        <p:spPr bwMode="auto">
          <a:xfrm>
            <a:off x="8978954" y="1047600"/>
            <a:ext cx="1643651" cy="2082219"/>
          </a:xfrm>
          <a:prstGeom prst="rect">
            <a:avLst/>
          </a:prstGeom>
          <a:noFill/>
          <a:ln w="101600">
            <a:solidFill>
              <a:schemeClr val="lt2"/>
            </a:solidFill>
            <a:miter lim="800000"/>
            <a:headEnd/>
            <a:tailEnd/>
          </a:ln>
        </p:spPr>
      </p:pic>
      <p:sp>
        <p:nvSpPr>
          <p:cNvPr id="8" name="文本框 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charset="-122"/>
                <a:ea typeface="微软雅黑" panose="020B0503020204020204" charset="-122"/>
              </a:rPr>
              <a:t>7.6.2 </a:t>
            </a:r>
            <a:r>
              <a:rPr lang="zh-CN" altLang="en-US" dirty="0" smtClean="0">
                <a:solidFill>
                  <a:srgbClr val="000000"/>
                </a:solidFill>
                <a:latin typeface="微软雅黑" panose="020B0503020204020204" charset="-122"/>
                <a:ea typeface="微软雅黑" panose="020B0503020204020204" charset="-122"/>
              </a:rPr>
              <a:t>狄杰斯特拉算法</a:t>
            </a:r>
            <a:endParaRPr lang="zh-CN" altLang="en-US" dirty="0">
              <a:solidFill>
                <a:srgbClr val="000000"/>
              </a:solidFill>
              <a:latin typeface="微软雅黑" panose="020B0503020204020204" charset="-122"/>
              <a:ea typeface="微软雅黑" panose="020B0503020204020204" charset="-122"/>
            </a:endParaRPr>
          </a:p>
        </p:txBody>
      </p:sp>
      <p:sp>
        <p:nvSpPr>
          <p:cNvPr id="10" name="TextBox 2"/>
          <p:cNvSpPr txBox="1"/>
          <p:nvPr>
            <p:custDataLst>
              <p:tags r:id="rId2"/>
            </p:custDataLst>
          </p:nvPr>
        </p:nvSpPr>
        <p:spPr>
          <a:xfrm>
            <a:off x="1672303" y="3129819"/>
            <a:ext cx="9171394" cy="324739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spcBef>
                <a:spcPts val="600"/>
              </a:spcBef>
              <a:buFont typeface="Arial" panose="020B0604020202020204" pitchFamily="34" charset="0"/>
              <a:buChar char="•"/>
            </a:pP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提出“</a:t>
            </a: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goto</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有害论”</a:t>
            </a:r>
          </a:p>
          <a:p>
            <a:pPr marL="252095" indent="-252095">
              <a:spcBef>
                <a:spcPts val="600"/>
              </a:spcBef>
              <a:buFont typeface="Arial" panose="020B0604020202020204" pitchFamily="34" charset="0"/>
              <a:buChar char="•"/>
            </a:pP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提出信号量和</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PV</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原语</a:t>
            </a:r>
          </a:p>
          <a:p>
            <a:pPr marL="252095" indent="-252095">
              <a:spcBef>
                <a:spcPts val="600"/>
              </a:spcBef>
              <a:buFont typeface="Arial" panose="020B0604020202020204" pitchFamily="34" charset="0"/>
              <a:buChar char="•"/>
            </a:pP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解决了“哲学家聚餐”问题</a:t>
            </a:r>
          </a:p>
          <a:p>
            <a:pPr marL="252095" indent="-252095">
              <a:spcBef>
                <a:spcPts val="600"/>
              </a:spcBef>
              <a:buFont typeface="Arial" panose="020B0604020202020204" pitchFamily="34" charset="0"/>
              <a:buChar char="•"/>
            </a:pP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Dijkstra</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最短路径算法和银行家算法的创造者</a:t>
            </a:r>
          </a:p>
          <a:p>
            <a:pPr marL="252095" indent="-252095">
              <a:spcBef>
                <a:spcPts val="600"/>
              </a:spcBef>
              <a:buFont typeface="Arial" panose="020B0604020202020204" pitchFamily="34" charset="0"/>
              <a:buChar char="•"/>
            </a:pP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第一个</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Algol 60</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编译器的设计者和实现者</a:t>
            </a:r>
          </a:p>
          <a:p>
            <a:pPr marL="252095" indent="-252095">
              <a:spcBef>
                <a:spcPts val="600"/>
              </a:spcBef>
              <a:buFont typeface="Arial" panose="020B0604020202020204" pitchFamily="34" charset="0"/>
              <a:buChar char="•"/>
            </a:pP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THE</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操作系统的设计者和开发者</a:t>
            </a:r>
          </a:p>
          <a:p>
            <a:pPr marL="252095" indent="-252095">
              <a:spcBef>
                <a:spcPts val="600"/>
              </a:spcBef>
              <a:buFont typeface="Arial" panose="020B0604020202020204" pitchFamily="34" charset="0"/>
              <a:buChar char="•"/>
            </a:pP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1972</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年获得图灵奖</a:t>
            </a:r>
          </a:p>
          <a:p>
            <a:pPr marL="252095" indent="-252095">
              <a:spcBef>
                <a:spcPts val="600"/>
              </a:spcBef>
              <a:buFont typeface="Arial" panose="020B0604020202020204" pitchFamily="34" charset="0"/>
              <a:buChar char="•"/>
            </a:pP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与</a:t>
            </a: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D.E.Knuth</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并称为我们这个时代最伟大的计算机科学家的人，与癌症抗争多年，于</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2002</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年</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8</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月</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日在荷兰</a:t>
            </a: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Nuenen</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自己的家中去世，享年</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72</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岁</a:t>
            </a:r>
          </a:p>
        </p:txBody>
      </p:sp>
      <p:sp>
        <p:nvSpPr>
          <p:cNvPr id="11" name="TextBox 3"/>
          <p:cNvSpPr txBox="1"/>
          <p:nvPr/>
        </p:nvSpPr>
        <p:spPr>
          <a:xfrm>
            <a:off x="1785310" y="1686451"/>
            <a:ext cx="5211838" cy="861774"/>
          </a:xfrm>
          <a:prstGeom prst="rect">
            <a:avLst/>
          </a:prstGeom>
          <a:noFill/>
        </p:spPr>
        <p:txBody>
          <a:bodyPr wrap="square" rtlCol="0">
            <a:spAutoFit/>
          </a:bodyPr>
          <a:lstStyle/>
          <a:p>
            <a:pPr>
              <a:lnSpc>
                <a:spcPts val="3000"/>
              </a:lnSpc>
            </a:pP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Edsger</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Wybe</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b="1" dirty="0" err="1">
                <a:solidFill>
                  <a:srgbClr val="000000"/>
                </a:solidFill>
                <a:latin typeface="微软雅黑" panose="020B0503020204020204" charset="-122"/>
                <a:ea typeface="微软雅黑" panose="020B0503020204020204" charset="-122"/>
                <a:cs typeface="Consolas" panose="020B0609020204030204" pitchFamily="49" charset="0"/>
              </a:rPr>
              <a:t>Dijkstra</a:t>
            </a:r>
            <a:endParaRPr lang="en-US" altLang="zh-CN" b="1" dirty="0">
              <a:solidFill>
                <a:srgbClr val="000000"/>
              </a:solidFill>
              <a:latin typeface="微软雅黑" panose="020B0503020204020204" charset="-122"/>
              <a:ea typeface="微软雅黑" panose="020B0503020204020204" charset="-122"/>
              <a:cs typeface="Consolas" panose="020B0609020204030204" pitchFamily="49" charset="0"/>
            </a:endParaRPr>
          </a:p>
          <a:p>
            <a:pPr>
              <a:lnSpc>
                <a:spcPts val="3000"/>
              </a:lnSpc>
            </a:pP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1930</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年</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5</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月</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11</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日</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~2002</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年</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8</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月</a:t>
            </a:r>
            <a:r>
              <a:rPr lang="en-US" altLang="zh-CN" b="1" dirty="0">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en-US" b="1" dirty="0">
                <a:solidFill>
                  <a:srgbClr val="000000"/>
                </a:solidFill>
                <a:latin typeface="微软雅黑" panose="020B0503020204020204" charset="-122"/>
                <a:ea typeface="微软雅黑" panose="020B0503020204020204" charset="-122"/>
                <a:cs typeface="Consolas" panose="020B0609020204030204" pitchFamily="49" charset="0"/>
              </a:rPr>
              <a:t>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61441"/>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ldLvl="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ChangeArrowheads="1"/>
          </p:cNvSpPr>
          <p:nvPr>
            <p:custDataLst>
              <p:tags r:id="rId1"/>
            </p:custDataLst>
          </p:nvPr>
        </p:nvSpPr>
        <p:spPr bwMode="auto">
          <a:xfrm>
            <a:off x="1524001" y="2734747"/>
            <a:ext cx="184731" cy="369332"/>
          </a:xfrm>
          <a:prstGeom prst="rect">
            <a:avLst/>
          </a:prstGeom>
          <a:noFill/>
          <a:ln w="9525">
            <a:noFill/>
            <a:miter lim="800000"/>
          </a:ln>
          <a:effectLst/>
        </p:spPr>
        <p:txBody>
          <a:bodyPr wrap="none" anchor="ctr">
            <a:spAutoFit/>
          </a:bodyPr>
          <a:lstStyle/>
          <a:p>
            <a:endParaRPr lang="zh-CN" altLang="en-US">
              <a:solidFill>
                <a:schemeClr val="dk1"/>
              </a:solidFill>
            </a:endParaRPr>
          </a:p>
        </p:txBody>
      </p:sp>
      <p:sp>
        <p:nvSpPr>
          <p:cNvPr id="32" name="TextBox 31"/>
          <p:cNvSpPr txBox="1"/>
          <p:nvPr>
            <p:custDataLst>
              <p:tags r:id="rId2"/>
            </p:custDataLst>
          </p:nvPr>
        </p:nvSpPr>
        <p:spPr>
          <a:xfrm>
            <a:off x="999880" y="3724209"/>
            <a:ext cx="6786610" cy="42037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marL="457200" indent="-457200">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：由无路径改为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0→1→2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9</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path[0][2]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a:t>
            </a:r>
            <a:endParaRPr lang="en-US" altLang="zh-CN" dirty="0">
              <a:solidFill>
                <a:srgbClr val="000000"/>
              </a:solidFill>
              <a:latin typeface="微软雅黑" panose="020B0503020204020204" charset="-122"/>
              <a:ea typeface="微软雅黑" panose="020B0503020204020204" charset="-122"/>
              <a:cs typeface="Consolas" panose="020B0609020204030204" pitchFamily="49" charset="0"/>
            </a:endParaRPr>
          </a:p>
        </p:txBody>
      </p:sp>
      <p:graphicFrame>
        <p:nvGraphicFramePr>
          <p:cNvPr id="30" name="表格 29"/>
          <p:cNvGraphicFramePr>
            <a:graphicFrameLocks noGrp="1"/>
          </p:cNvGraphicFramePr>
          <p:nvPr/>
        </p:nvGraphicFramePr>
        <p:xfrm>
          <a:off x="1029265" y="4314775"/>
          <a:ext cx="6858052" cy="2286017"/>
        </p:xfrm>
        <a:graphic>
          <a:graphicData uri="http://schemas.openxmlformats.org/drawingml/2006/table">
            <a:tbl>
              <a:tblPr/>
              <a:tblGrid>
                <a:gridCol w="822966">
                  <a:extLst>
                    <a:ext uri="{9D8B030D-6E8A-4147-A177-3AD203B41FA5}">
                      <a16:colId xmlns:a16="http://schemas.microsoft.com/office/drawing/2014/main" val="20000"/>
                    </a:ext>
                  </a:extLst>
                </a:gridCol>
                <a:gridCol w="890632">
                  <a:extLst>
                    <a:ext uri="{9D8B030D-6E8A-4147-A177-3AD203B41FA5}">
                      <a16:colId xmlns:a16="http://schemas.microsoft.com/office/drawing/2014/main" val="20001"/>
                    </a:ext>
                  </a:extLst>
                </a:gridCol>
                <a:gridCol w="856799">
                  <a:extLst>
                    <a:ext uri="{9D8B030D-6E8A-4147-A177-3AD203B41FA5}">
                      <a16:colId xmlns:a16="http://schemas.microsoft.com/office/drawing/2014/main" val="20002"/>
                    </a:ext>
                  </a:extLst>
                </a:gridCol>
                <a:gridCol w="856799">
                  <a:extLst>
                    <a:ext uri="{9D8B030D-6E8A-4147-A177-3AD203B41FA5}">
                      <a16:colId xmlns:a16="http://schemas.microsoft.com/office/drawing/2014/main" val="20003"/>
                    </a:ext>
                  </a:extLst>
                </a:gridCol>
                <a:gridCol w="857714">
                  <a:extLst>
                    <a:ext uri="{9D8B030D-6E8A-4147-A177-3AD203B41FA5}">
                      <a16:colId xmlns:a16="http://schemas.microsoft.com/office/drawing/2014/main" val="20004"/>
                    </a:ext>
                  </a:extLst>
                </a:gridCol>
                <a:gridCol w="857714">
                  <a:extLst>
                    <a:ext uri="{9D8B030D-6E8A-4147-A177-3AD203B41FA5}">
                      <a16:colId xmlns:a16="http://schemas.microsoft.com/office/drawing/2014/main" val="20005"/>
                    </a:ext>
                  </a:extLst>
                </a:gridCol>
                <a:gridCol w="857714">
                  <a:extLst>
                    <a:ext uri="{9D8B030D-6E8A-4147-A177-3AD203B41FA5}">
                      <a16:colId xmlns:a16="http://schemas.microsoft.com/office/drawing/2014/main" val="20006"/>
                    </a:ext>
                  </a:extLst>
                </a:gridCol>
                <a:gridCol w="857714">
                  <a:extLst>
                    <a:ext uri="{9D8B030D-6E8A-4147-A177-3AD203B41FA5}">
                      <a16:colId xmlns:a16="http://schemas.microsoft.com/office/drawing/2014/main" val="20007"/>
                    </a:ext>
                  </a:extLst>
                </a:gridCol>
              </a:tblGrid>
              <a:tr h="417173">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1</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1</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67211">
                <a:tc>
                  <a:txBody>
                    <a:bodyPr/>
                    <a:lstStyle/>
                    <a:p>
                      <a:pPr indent="269875"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67211">
                <a:tc>
                  <a:txBody>
                    <a:bodyPr/>
                    <a:lstStyle/>
                    <a:p>
                      <a:pPr indent="269875"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67211">
                <a:tc>
                  <a:txBody>
                    <a:bodyPr/>
                    <a:lstStyle/>
                    <a:p>
                      <a:pPr indent="269875"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67211">
                <a:tc>
                  <a:txBody>
                    <a:bodyPr/>
                    <a:lstStyle/>
                    <a:p>
                      <a:pPr indent="269875"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zh-CN" sz="1800" b="1" kern="100">
                          <a:solidFill>
                            <a:srgbClr val="525252"/>
                          </a:solidFill>
                          <a:latin typeface="微软雅黑" panose="020B0503020204020204" charset="-122"/>
                          <a:ea typeface="微软雅黑" panose="020B0503020204020204" charset="-122"/>
                          <a:cs typeface="Consolas" panose="020B0609020204030204" pitchFamily="49"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pSp>
        <p:nvGrpSpPr>
          <p:cNvPr id="33" name="组合 32"/>
          <p:cNvGrpSpPr/>
          <p:nvPr/>
        </p:nvGrpSpPr>
        <p:grpSpPr>
          <a:xfrm>
            <a:off x="3044856" y="1138662"/>
            <a:ext cx="2696658" cy="2077547"/>
            <a:chOff x="2214546" y="536107"/>
            <a:chExt cx="2696658" cy="2077547"/>
          </a:xfrm>
        </p:grpSpPr>
        <p:sp>
          <p:nvSpPr>
            <p:cNvPr id="34" name="Oval 9"/>
            <p:cNvSpPr>
              <a:spLocks noChangeArrowheads="1"/>
            </p:cNvSpPr>
            <p:nvPr>
              <p:custDataLst>
                <p:tags r:id="rId3"/>
              </p:custDataLst>
            </p:nvPr>
          </p:nvSpPr>
          <p:spPr bwMode="auto">
            <a:xfrm>
              <a:off x="2430446"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35" name="Oval 10"/>
            <p:cNvSpPr>
              <a:spLocks noChangeArrowheads="1"/>
            </p:cNvSpPr>
            <p:nvPr>
              <p:custDataLst>
                <p:tags r:id="rId4"/>
              </p:custDataLst>
            </p:nvPr>
          </p:nvSpPr>
          <p:spPr bwMode="auto">
            <a:xfrm>
              <a:off x="4375134" y="647829"/>
              <a:ext cx="360363" cy="360363"/>
            </a:xfrm>
            <a:prstGeom prst="ellipse">
              <a:avLst/>
            </a:prstGeom>
            <a:solidFill>
              <a:srgbClr val="C00000"/>
            </a:soli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a:solidFill>
                    <a:schemeClr val="lt1"/>
                  </a:solidFill>
                  <a:latin typeface="微软雅黑" panose="020B0503020204020204" charset="-122"/>
                  <a:ea typeface="微软雅黑" panose="020B0503020204020204" charset="-122"/>
                  <a:cs typeface="Consolas" panose="020B0609020204030204" pitchFamily="49" charset="0"/>
                </a:rPr>
                <a:t>1</a:t>
              </a:r>
            </a:p>
          </p:txBody>
        </p:sp>
        <p:sp>
          <p:nvSpPr>
            <p:cNvPr id="36" name="Oval 11"/>
            <p:cNvSpPr>
              <a:spLocks noChangeArrowheads="1"/>
            </p:cNvSpPr>
            <p:nvPr>
              <p:custDataLst>
                <p:tags r:id="rId5"/>
              </p:custDataLst>
            </p:nvPr>
          </p:nvSpPr>
          <p:spPr bwMode="auto">
            <a:xfrm>
              <a:off x="2430446"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37" name="Oval 12"/>
            <p:cNvSpPr>
              <a:spLocks noChangeArrowheads="1"/>
            </p:cNvSpPr>
            <p:nvPr>
              <p:custDataLst>
                <p:tags r:id="rId6"/>
              </p:custDataLst>
            </p:nvPr>
          </p:nvSpPr>
          <p:spPr bwMode="auto">
            <a:xfrm>
              <a:off x="4446571"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38" name="Line 13"/>
            <p:cNvSpPr>
              <a:spLocks noChangeShapeType="1"/>
            </p:cNvSpPr>
            <p:nvPr>
              <p:custDataLst>
                <p:tags r:id="rId7"/>
              </p:custDataLst>
            </p:nvPr>
          </p:nvSpPr>
          <p:spPr bwMode="auto">
            <a:xfrm>
              <a:off x="2790809" y="792292"/>
              <a:ext cx="15843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9" name="Line 14"/>
            <p:cNvSpPr>
              <a:spLocks noChangeShapeType="1"/>
            </p:cNvSpPr>
            <p:nvPr>
              <p:custDataLst>
                <p:tags r:id="rId8"/>
              </p:custDataLst>
            </p:nvPr>
          </p:nvSpPr>
          <p:spPr bwMode="auto">
            <a:xfrm flipV="1">
              <a:off x="2574909" y="1008192"/>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0" name="Freeform 15"/>
            <p:cNvSpPr/>
            <p:nvPr>
              <p:custDataLst>
                <p:tags r:id="rId9"/>
              </p:custDataLst>
            </p:nvPr>
          </p:nvSpPr>
          <p:spPr bwMode="auto">
            <a:xfrm>
              <a:off x="2770171" y="922467"/>
              <a:ext cx="1676400" cy="1020763"/>
            </a:xfrm>
            <a:custGeom>
              <a:avLst/>
              <a:gdLst/>
              <a:ahLst/>
              <a:cxnLst>
                <a:cxn ang="0">
                  <a:pos x="0" y="0"/>
                </a:cxn>
                <a:cxn ang="0">
                  <a:pos x="1056" y="643"/>
                </a:cxn>
              </a:cxnLst>
              <a:rect l="0" t="0" r="r" b="b"/>
              <a:pathLst>
                <a:path w="1056" h="643">
                  <a:moveTo>
                    <a:pt x="0" y="0"/>
                  </a:moveTo>
                  <a:lnTo>
                    <a:pt x="1056" y="643"/>
                  </a:lnTo>
                </a:path>
              </a:pathLst>
            </a:custGeom>
            <a:noFill/>
            <a:ln w="19050" cap="flat" cmpd="sng">
              <a:solidFill>
                <a:schemeClr val="dk1"/>
              </a:solidFill>
              <a:prstDash val="solid"/>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1" name="Line 16"/>
            <p:cNvSpPr>
              <a:spLocks noChangeShapeType="1"/>
            </p:cNvSpPr>
            <p:nvPr>
              <p:custDataLst>
                <p:tags r:id="rId10"/>
              </p:custDataLst>
            </p:nvPr>
          </p:nvSpPr>
          <p:spPr bwMode="auto">
            <a:xfrm>
              <a:off x="4591034" y="1008192"/>
              <a:ext cx="0" cy="863600"/>
            </a:xfrm>
            <a:prstGeom prst="line">
              <a:avLst/>
            </a:prstGeom>
            <a:noFill/>
            <a:ln w="19050">
              <a:solidFill>
                <a:schemeClr val="dk1"/>
              </a:solidFill>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2" name="Text Box 21"/>
            <p:cNvSpPr txBox="1">
              <a:spLocks noChangeArrowheads="1"/>
            </p:cNvSpPr>
            <p:nvPr/>
          </p:nvSpPr>
          <p:spPr bwMode="auto">
            <a:xfrm>
              <a:off x="3354382" y="536107"/>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3" name="Text Box 22"/>
            <p:cNvSpPr txBox="1">
              <a:spLocks noChangeArrowheads="1"/>
            </p:cNvSpPr>
            <p:nvPr/>
          </p:nvSpPr>
          <p:spPr bwMode="auto">
            <a:xfrm>
              <a:off x="2214546" y="1216154"/>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4" name="Text Box 23"/>
            <p:cNvSpPr txBox="1">
              <a:spLocks noChangeArrowheads="1"/>
            </p:cNvSpPr>
            <p:nvPr/>
          </p:nvSpPr>
          <p:spPr bwMode="auto">
            <a:xfrm>
              <a:off x="4479404"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5" name="Text Box 24"/>
            <p:cNvSpPr txBox="1">
              <a:spLocks noChangeArrowheads="1"/>
            </p:cNvSpPr>
            <p:nvPr/>
          </p:nvSpPr>
          <p:spPr bwMode="auto">
            <a:xfrm>
              <a:off x="2935271" y="792292"/>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46" name="Text Box 25"/>
            <p:cNvSpPr txBox="1">
              <a:spLocks noChangeArrowheads="1"/>
            </p:cNvSpPr>
            <p:nvPr/>
          </p:nvSpPr>
          <p:spPr bwMode="auto">
            <a:xfrm>
              <a:off x="3870309"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7" name="Text Box 26"/>
            <p:cNvSpPr txBox="1">
              <a:spLocks noChangeArrowheads="1"/>
            </p:cNvSpPr>
            <p:nvPr/>
          </p:nvSpPr>
          <p:spPr bwMode="auto">
            <a:xfrm>
              <a:off x="3406260" y="227646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 Box 27"/>
            <p:cNvSpPr txBox="1">
              <a:spLocks noChangeArrowheads="1"/>
            </p:cNvSpPr>
            <p:nvPr/>
          </p:nvSpPr>
          <p:spPr bwMode="auto">
            <a:xfrm>
              <a:off x="3367071" y="1895586"/>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9" name="Text Box 28"/>
            <p:cNvSpPr txBox="1">
              <a:spLocks noChangeArrowheads="1"/>
            </p:cNvSpPr>
            <p:nvPr/>
          </p:nvSpPr>
          <p:spPr bwMode="auto">
            <a:xfrm>
              <a:off x="2681271" y="12510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任意多边形 49"/>
            <p:cNvSpPr/>
            <p:nvPr>
              <p:custDataLst>
                <p:tags r:id="rId11"/>
              </p:custDataLst>
            </p:nvPr>
          </p:nvSpPr>
          <p:spPr>
            <a:xfrm>
              <a:off x="2759058" y="2136901"/>
              <a:ext cx="1714500" cy="190500"/>
            </a:xfrm>
            <a:custGeom>
              <a:avLst/>
              <a:gdLst>
                <a:gd name="connsiteX0" fmla="*/ 1714500 w 1714500"/>
                <a:gd name="connsiteY0" fmla="*/ 0 h 190500"/>
                <a:gd name="connsiteX1" fmla="*/ 1612900 w 1714500"/>
                <a:gd name="connsiteY1" fmla="*/ 76200 h 190500"/>
                <a:gd name="connsiteX2" fmla="*/ 1130300 w 1714500"/>
                <a:gd name="connsiteY2" fmla="*/ 177800 h 190500"/>
                <a:gd name="connsiteX3" fmla="*/ 596900 w 1714500"/>
                <a:gd name="connsiteY3" fmla="*/ 152400 h 190500"/>
                <a:gd name="connsiteX4" fmla="*/ 0 w 1714500"/>
                <a:gd name="connsiteY4" fmla="*/ 508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90500">
                  <a:moveTo>
                    <a:pt x="1714500" y="0"/>
                  </a:moveTo>
                  <a:cubicBezTo>
                    <a:pt x="1712383" y="23283"/>
                    <a:pt x="1710267" y="46567"/>
                    <a:pt x="1612900" y="76200"/>
                  </a:cubicBezTo>
                  <a:cubicBezTo>
                    <a:pt x="1515533" y="105833"/>
                    <a:pt x="1299633" y="165100"/>
                    <a:pt x="1130300" y="177800"/>
                  </a:cubicBezTo>
                  <a:cubicBezTo>
                    <a:pt x="960967" y="190500"/>
                    <a:pt x="785283" y="173567"/>
                    <a:pt x="596900" y="152400"/>
                  </a:cubicBezTo>
                  <a:cubicBezTo>
                    <a:pt x="408517" y="131233"/>
                    <a:pt x="204258" y="91016"/>
                    <a:pt x="0" y="508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1" name="任意多边形 50"/>
            <p:cNvSpPr/>
            <p:nvPr>
              <p:custDataLst>
                <p:tags r:id="rId12"/>
              </p:custDataLst>
            </p:nvPr>
          </p:nvSpPr>
          <p:spPr>
            <a:xfrm>
              <a:off x="2809858" y="1906184"/>
              <a:ext cx="1638300" cy="141817"/>
            </a:xfrm>
            <a:custGeom>
              <a:avLst/>
              <a:gdLst>
                <a:gd name="connsiteX0" fmla="*/ 0 w 1638300"/>
                <a:gd name="connsiteY0" fmla="*/ 141817 h 141817"/>
                <a:gd name="connsiteX1" fmla="*/ 114300 w 1638300"/>
                <a:gd name="connsiteY1" fmla="*/ 103717 h 141817"/>
                <a:gd name="connsiteX2" fmla="*/ 495300 w 1638300"/>
                <a:gd name="connsiteY2" fmla="*/ 14817 h 141817"/>
                <a:gd name="connsiteX3" fmla="*/ 863600 w 1638300"/>
                <a:gd name="connsiteY3" fmla="*/ 14817 h 141817"/>
                <a:gd name="connsiteX4" fmla="*/ 1638300 w 1638300"/>
                <a:gd name="connsiteY4" fmla="*/ 103717 h 141817"/>
                <a:gd name="connsiteX0-1" fmla="*/ 0 w 1638300"/>
                <a:gd name="connsiteY0-2" fmla="*/ 141817 h 141817"/>
                <a:gd name="connsiteX1-3" fmla="*/ 114300 w 1638300"/>
                <a:gd name="connsiteY1-4" fmla="*/ 103717 h 141817"/>
                <a:gd name="connsiteX2-5" fmla="*/ 495300 w 1638300"/>
                <a:gd name="connsiteY2-6" fmla="*/ 14817 h 141817"/>
                <a:gd name="connsiteX3-7" fmla="*/ 863600 w 1638300"/>
                <a:gd name="connsiteY3-8" fmla="*/ 14817 h 141817"/>
                <a:gd name="connsiteX4-9" fmla="*/ 1638300 w 1638300"/>
                <a:gd name="connsiteY4-10" fmla="*/ 103717 h 1418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8300" h="141817">
                  <a:moveTo>
                    <a:pt x="0" y="141817"/>
                  </a:moveTo>
                  <a:cubicBezTo>
                    <a:pt x="15875" y="133350"/>
                    <a:pt x="31750" y="124884"/>
                    <a:pt x="114300" y="103717"/>
                  </a:cubicBezTo>
                  <a:cubicBezTo>
                    <a:pt x="196850" y="82550"/>
                    <a:pt x="370417" y="29634"/>
                    <a:pt x="495300" y="14817"/>
                  </a:cubicBezTo>
                  <a:cubicBezTo>
                    <a:pt x="620183" y="0"/>
                    <a:pt x="673100" y="0"/>
                    <a:pt x="863600" y="14817"/>
                  </a:cubicBezTo>
                  <a:cubicBezTo>
                    <a:pt x="1054100" y="29634"/>
                    <a:pt x="1346200" y="66675"/>
                    <a:pt x="1638300" y="103717"/>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2" name="任意多边形 51"/>
            <p:cNvSpPr/>
            <p:nvPr>
              <p:custDataLst>
                <p:tags r:id="rId13"/>
              </p:custDataLst>
            </p:nvPr>
          </p:nvSpPr>
          <p:spPr>
            <a:xfrm>
              <a:off x="2670158" y="866901"/>
              <a:ext cx="1714500" cy="1016000"/>
            </a:xfrm>
            <a:custGeom>
              <a:avLst/>
              <a:gdLst>
                <a:gd name="connsiteX0" fmla="*/ 1714500 w 1714500"/>
                <a:gd name="connsiteY0" fmla="*/ 0 h 1016000"/>
                <a:gd name="connsiteX1" fmla="*/ 1549400 w 1714500"/>
                <a:gd name="connsiteY1" fmla="*/ 38100 h 1016000"/>
                <a:gd name="connsiteX2" fmla="*/ 1143000 w 1714500"/>
                <a:gd name="connsiteY2" fmla="*/ 165100 h 1016000"/>
                <a:gd name="connsiteX3" fmla="*/ 609600 w 1714500"/>
                <a:gd name="connsiteY3" fmla="*/ 406400 h 1016000"/>
                <a:gd name="connsiteX4" fmla="*/ 0 w 1714500"/>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016000">
                  <a:moveTo>
                    <a:pt x="1714500" y="0"/>
                  </a:moveTo>
                  <a:cubicBezTo>
                    <a:pt x="1679575" y="5291"/>
                    <a:pt x="1644650" y="10583"/>
                    <a:pt x="1549400" y="38100"/>
                  </a:cubicBezTo>
                  <a:cubicBezTo>
                    <a:pt x="1454150" y="65617"/>
                    <a:pt x="1299633" y="103717"/>
                    <a:pt x="1143000" y="165100"/>
                  </a:cubicBezTo>
                  <a:cubicBezTo>
                    <a:pt x="986367" y="226483"/>
                    <a:pt x="800100" y="264583"/>
                    <a:pt x="609600" y="406400"/>
                  </a:cubicBezTo>
                  <a:cubicBezTo>
                    <a:pt x="419100" y="548217"/>
                    <a:pt x="209550" y="782108"/>
                    <a:pt x="0" y="10160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3" name="任意多边形 52"/>
            <p:cNvSpPr/>
            <p:nvPr>
              <p:custDataLst>
                <p:tags r:id="rId14"/>
              </p:custDataLst>
            </p:nvPr>
          </p:nvSpPr>
          <p:spPr>
            <a:xfrm>
              <a:off x="2746358" y="981201"/>
              <a:ext cx="1689100" cy="990600"/>
            </a:xfrm>
            <a:custGeom>
              <a:avLst/>
              <a:gdLst>
                <a:gd name="connsiteX0" fmla="*/ 0 w 1689100"/>
                <a:gd name="connsiteY0" fmla="*/ 990600 h 990600"/>
                <a:gd name="connsiteX1" fmla="*/ 266700 w 1689100"/>
                <a:gd name="connsiteY1" fmla="*/ 901700 h 990600"/>
                <a:gd name="connsiteX2" fmla="*/ 787400 w 1689100"/>
                <a:gd name="connsiteY2" fmla="*/ 622300 h 990600"/>
                <a:gd name="connsiteX3" fmla="*/ 1219200 w 1689100"/>
                <a:gd name="connsiteY3" fmla="*/ 381000 h 990600"/>
                <a:gd name="connsiteX4" fmla="*/ 1689100 w 16891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990600">
                  <a:moveTo>
                    <a:pt x="0" y="990600"/>
                  </a:moveTo>
                  <a:cubicBezTo>
                    <a:pt x="67733" y="976841"/>
                    <a:pt x="135467" y="963083"/>
                    <a:pt x="266700" y="901700"/>
                  </a:cubicBezTo>
                  <a:cubicBezTo>
                    <a:pt x="397933" y="840317"/>
                    <a:pt x="628650" y="709083"/>
                    <a:pt x="787400" y="622300"/>
                  </a:cubicBezTo>
                  <a:cubicBezTo>
                    <a:pt x="946150" y="535517"/>
                    <a:pt x="1068917" y="484717"/>
                    <a:pt x="1219200" y="381000"/>
                  </a:cubicBezTo>
                  <a:cubicBezTo>
                    <a:pt x="1369483" y="277283"/>
                    <a:pt x="1529291" y="138641"/>
                    <a:pt x="1689100" y="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grpSp>
      <p:sp>
        <p:nvSpPr>
          <p:cNvPr id="29" name="TextBox 28"/>
          <p:cNvSpPr txBox="1"/>
          <p:nvPr/>
        </p:nvSpPr>
        <p:spPr>
          <a:xfrm>
            <a:off x="936318" y="3221074"/>
            <a:ext cx="2286016"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在考虑顶点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时：</a:t>
            </a:r>
          </a:p>
        </p:txBody>
      </p:sp>
      <p:sp>
        <p:nvSpPr>
          <p:cNvPr id="31" name="文本框 3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8028068" y="1758948"/>
            <a:ext cx="4181475" cy="435292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 presetClass="entr" presetSubtype="0" fill="hold" grpId="0" nodeType="afterEffect" nodePh="1">
                                  <p:stCondLst>
                                    <p:cond delay="0"/>
                                  </p:stCondLst>
                                  <p:endCondLst>
                                    <p:cond evt="begin" delay="0">
                                      <p:tn val="9"/>
                                    </p:cond>
                                  </p:endCondLst>
                                  <p:childTnLst>
                                    <p:set>
                                      <p:cBhvr>
                                        <p:cTn id="10" dur="1" fill="hold">
                                          <p:stCondLst>
                                            <p:cond delay="0"/>
                                          </p:stCondLst>
                                        </p:cTn>
                                        <p:tgtEl>
                                          <p:spTgt spid="19149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bldLvl="0" animBg="1"/>
      <p:bldP spid="32" grpId="0" bldLvl="0" animBg="1"/>
      <p:bldP spid="29"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ChangeArrowheads="1"/>
          </p:cNvSpPr>
          <p:nvPr>
            <p:custDataLst>
              <p:tags r:id="rId1"/>
            </p:custDataLst>
          </p:nvPr>
        </p:nvSpPr>
        <p:spPr bwMode="auto">
          <a:xfrm>
            <a:off x="1524001" y="3049707"/>
            <a:ext cx="184731" cy="369332"/>
          </a:xfrm>
          <a:prstGeom prst="rect">
            <a:avLst/>
          </a:prstGeom>
          <a:noFill/>
          <a:ln w="9525">
            <a:noFill/>
            <a:miter lim="800000"/>
          </a:ln>
          <a:effectLst/>
        </p:spPr>
        <p:txBody>
          <a:bodyPr wrap="none" anchor="ctr">
            <a:spAutoFit/>
          </a:bodyPr>
          <a:lstStyle/>
          <a:p>
            <a:endParaRPr lang="zh-CN" altLang="en-US">
              <a:solidFill>
                <a:schemeClr val="dk1"/>
              </a:solidFill>
            </a:endParaRPr>
          </a:p>
        </p:txBody>
      </p:sp>
      <p:sp>
        <p:nvSpPr>
          <p:cNvPr id="32" name="TextBox 31"/>
          <p:cNvSpPr txBox="1"/>
          <p:nvPr>
            <p:custDataLst>
              <p:tags r:id="rId2"/>
            </p:custDataLst>
          </p:nvPr>
        </p:nvSpPr>
        <p:spPr>
          <a:xfrm>
            <a:off x="1172141" y="3141340"/>
            <a:ext cx="6858048" cy="114363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marL="457200" indent="-457200">
              <a:lnSpc>
                <a:spcPts val="26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：由无路径改为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1→2→0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7</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path[1][0]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p>
          <a:p>
            <a:pPr marL="457200" indent="-457200">
              <a:lnSpc>
                <a:spcPts val="26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：由无路径改为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3→2→0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4</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path[3][0]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p>
          <a:p>
            <a:pPr marL="457200" indent="-457200">
              <a:lnSpc>
                <a:spcPts val="26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3→1</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：由无路径改为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3→2→1</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4</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path[3][1]</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p>
        </p:txBody>
      </p:sp>
      <p:graphicFrame>
        <p:nvGraphicFramePr>
          <p:cNvPr id="31" name="表格 30"/>
          <p:cNvGraphicFramePr>
            <a:graphicFrameLocks noGrp="1"/>
          </p:cNvGraphicFramePr>
          <p:nvPr/>
        </p:nvGraphicFramePr>
        <p:xfrm>
          <a:off x="1243579" y="4419290"/>
          <a:ext cx="6643736" cy="2293950"/>
        </p:xfrm>
        <a:graphic>
          <a:graphicData uri="http://schemas.openxmlformats.org/drawingml/2006/table">
            <a:tbl>
              <a:tblPr/>
              <a:tblGrid>
                <a:gridCol w="797249">
                  <a:extLst>
                    <a:ext uri="{9D8B030D-6E8A-4147-A177-3AD203B41FA5}">
                      <a16:colId xmlns:a16="http://schemas.microsoft.com/office/drawing/2014/main" val="20000"/>
                    </a:ext>
                  </a:extLst>
                </a:gridCol>
                <a:gridCol w="862799">
                  <a:extLst>
                    <a:ext uri="{9D8B030D-6E8A-4147-A177-3AD203B41FA5}">
                      <a16:colId xmlns:a16="http://schemas.microsoft.com/office/drawing/2014/main" val="20001"/>
                    </a:ext>
                  </a:extLst>
                </a:gridCol>
                <a:gridCol w="830024">
                  <a:extLst>
                    <a:ext uri="{9D8B030D-6E8A-4147-A177-3AD203B41FA5}">
                      <a16:colId xmlns:a16="http://schemas.microsoft.com/office/drawing/2014/main" val="20002"/>
                    </a:ext>
                  </a:extLst>
                </a:gridCol>
                <a:gridCol w="830024">
                  <a:extLst>
                    <a:ext uri="{9D8B030D-6E8A-4147-A177-3AD203B41FA5}">
                      <a16:colId xmlns:a16="http://schemas.microsoft.com/office/drawing/2014/main" val="20003"/>
                    </a:ext>
                  </a:extLst>
                </a:gridCol>
                <a:gridCol w="830910">
                  <a:extLst>
                    <a:ext uri="{9D8B030D-6E8A-4147-A177-3AD203B41FA5}">
                      <a16:colId xmlns:a16="http://schemas.microsoft.com/office/drawing/2014/main" val="20004"/>
                    </a:ext>
                  </a:extLst>
                </a:gridCol>
                <a:gridCol w="830910">
                  <a:extLst>
                    <a:ext uri="{9D8B030D-6E8A-4147-A177-3AD203B41FA5}">
                      <a16:colId xmlns:a16="http://schemas.microsoft.com/office/drawing/2014/main" val="20005"/>
                    </a:ext>
                  </a:extLst>
                </a:gridCol>
                <a:gridCol w="830910">
                  <a:extLst>
                    <a:ext uri="{9D8B030D-6E8A-4147-A177-3AD203B41FA5}">
                      <a16:colId xmlns:a16="http://schemas.microsoft.com/office/drawing/2014/main" val="20006"/>
                    </a:ext>
                  </a:extLst>
                </a:gridCol>
                <a:gridCol w="830910">
                  <a:extLst>
                    <a:ext uri="{9D8B030D-6E8A-4147-A177-3AD203B41FA5}">
                      <a16:colId xmlns:a16="http://schemas.microsoft.com/office/drawing/2014/main" val="20007"/>
                    </a:ext>
                  </a:extLst>
                </a:gridCol>
              </a:tblGrid>
              <a:tr h="458790">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2</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2</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8790">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58790">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8790">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58790">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3" name="组合 32"/>
          <p:cNvGrpSpPr/>
          <p:nvPr/>
        </p:nvGrpSpPr>
        <p:grpSpPr>
          <a:xfrm>
            <a:off x="2884427" y="824208"/>
            <a:ext cx="2696658" cy="2077547"/>
            <a:chOff x="2214546" y="536107"/>
            <a:chExt cx="2696658" cy="2077547"/>
          </a:xfrm>
        </p:grpSpPr>
        <p:sp>
          <p:nvSpPr>
            <p:cNvPr id="34" name="Oval 9"/>
            <p:cNvSpPr>
              <a:spLocks noChangeArrowheads="1"/>
            </p:cNvSpPr>
            <p:nvPr>
              <p:custDataLst>
                <p:tags r:id="rId3"/>
              </p:custDataLst>
            </p:nvPr>
          </p:nvSpPr>
          <p:spPr bwMode="auto">
            <a:xfrm>
              <a:off x="2430446"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35" name="Oval 10"/>
            <p:cNvSpPr>
              <a:spLocks noChangeArrowheads="1"/>
            </p:cNvSpPr>
            <p:nvPr>
              <p:custDataLst>
                <p:tags r:id="rId4"/>
              </p:custDataLst>
            </p:nvPr>
          </p:nvSpPr>
          <p:spPr bwMode="auto">
            <a:xfrm>
              <a:off x="4375134"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6" name="Oval 11"/>
            <p:cNvSpPr>
              <a:spLocks noChangeArrowheads="1"/>
            </p:cNvSpPr>
            <p:nvPr>
              <p:custDataLst>
                <p:tags r:id="rId5"/>
              </p:custDataLst>
            </p:nvPr>
          </p:nvSpPr>
          <p:spPr bwMode="auto">
            <a:xfrm>
              <a:off x="2430446" y="1871792"/>
              <a:ext cx="360363" cy="360363"/>
            </a:xfrm>
            <a:prstGeom prst="ellipse">
              <a:avLst/>
            </a:prstGeom>
            <a:solidFill>
              <a:srgbClr val="C00000"/>
            </a:solidFill>
            <a:ln>
              <a:solidFill>
                <a:schemeClr val="accent6"/>
              </a:solidFill>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a:lnSpc>
                  <a:spcPts val="2200"/>
                </a:lnSpc>
                <a:spcBef>
                  <a:spcPct val="0"/>
                </a:spcBef>
              </a:pPr>
              <a:r>
                <a:rPr lang="en-US" altLang="zh-CN">
                  <a:solidFill>
                    <a:schemeClr val="lt1"/>
                  </a:solidFill>
                  <a:latin typeface="微软雅黑" panose="020B0503020204020204" charset="-122"/>
                  <a:ea typeface="微软雅黑" panose="020B0503020204020204" charset="-122"/>
                  <a:cs typeface="Consolas" panose="020B0609020204030204" pitchFamily="49" charset="0"/>
                </a:rPr>
                <a:t>2</a:t>
              </a:r>
            </a:p>
          </p:txBody>
        </p:sp>
        <p:sp>
          <p:nvSpPr>
            <p:cNvPr id="37" name="Oval 12"/>
            <p:cNvSpPr>
              <a:spLocks noChangeArrowheads="1"/>
            </p:cNvSpPr>
            <p:nvPr>
              <p:custDataLst>
                <p:tags r:id="rId6"/>
              </p:custDataLst>
            </p:nvPr>
          </p:nvSpPr>
          <p:spPr bwMode="auto">
            <a:xfrm>
              <a:off x="4446571"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2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38" name="Line 13"/>
            <p:cNvSpPr>
              <a:spLocks noChangeShapeType="1"/>
            </p:cNvSpPr>
            <p:nvPr>
              <p:custDataLst>
                <p:tags r:id="rId7"/>
              </p:custDataLst>
            </p:nvPr>
          </p:nvSpPr>
          <p:spPr bwMode="auto">
            <a:xfrm>
              <a:off x="2790809" y="792292"/>
              <a:ext cx="15843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9" name="Line 14"/>
            <p:cNvSpPr>
              <a:spLocks noChangeShapeType="1"/>
            </p:cNvSpPr>
            <p:nvPr>
              <p:custDataLst>
                <p:tags r:id="rId8"/>
              </p:custDataLst>
            </p:nvPr>
          </p:nvSpPr>
          <p:spPr bwMode="auto">
            <a:xfrm flipV="1">
              <a:off x="2574909" y="1008192"/>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0" name="Freeform 15"/>
            <p:cNvSpPr/>
            <p:nvPr>
              <p:custDataLst>
                <p:tags r:id="rId9"/>
              </p:custDataLst>
            </p:nvPr>
          </p:nvSpPr>
          <p:spPr bwMode="auto">
            <a:xfrm>
              <a:off x="2770171" y="922467"/>
              <a:ext cx="1676400" cy="1020763"/>
            </a:xfrm>
            <a:custGeom>
              <a:avLst/>
              <a:gdLst/>
              <a:ahLst/>
              <a:cxnLst>
                <a:cxn ang="0">
                  <a:pos x="0" y="0"/>
                </a:cxn>
                <a:cxn ang="0">
                  <a:pos x="1056" y="643"/>
                </a:cxn>
              </a:cxnLst>
              <a:rect l="0" t="0" r="r" b="b"/>
              <a:pathLst>
                <a:path w="1056" h="643">
                  <a:moveTo>
                    <a:pt x="0" y="0"/>
                  </a:moveTo>
                  <a:lnTo>
                    <a:pt x="1056" y="643"/>
                  </a:lnTo>
                </a:path>
              </a:pathLst>
            </a:custGeom>
            <a:noFill/>
            <a:ln w="19050" cap="flat" cmpd="sng">
              <a:solidFill>
                <a:schemeClr val="dk1"/>
              </a:solidFill>
              <a:prstDash val="solid"/>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1" name="Line 16"/>
            <p:cNvSpPr>
              <a:spLocks noChangeShapeType="1"/>
            </p:cNvSpPr>
            <p:nvPr>
              <p:custDataLst>
                <p:tags r:id="rId10"/>
              </p:custDataLst>
            </p:nvPr>
          </p:nvSpPr>
          <p:spPr bwMode="auto">
            <a:xfrm>
              <a:off x="4591034" y="1008192"/>
              <a:ext cx="0" cy="863600"/>
            </a:xfrm>
            <a:prstGeom prst="line">
              <a:avLst/>
            </a:prstGeom>
            <a:noFill/>
            <a:ln w="19050">
              <a:solidFill>
                <a:schemeClr val="dk1"/>
              </a:solidFill>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2" name="Text Box 21"/>
            <p:cNvSpPr txBox="1">
              <a:spLocks noChangeArrowheads="1"/>
            </p:cNvSpPr>
            <p:nvPr/>
          </p:nvSpPr>
          <p:spPr bwMode="auto">
            <a:xfrm>
              <a:off x="3354382" y="536107"/>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3" name="Text Box 22"/>
            <p:cNvSpPr txBox="1">
              <a:spLocks noChangeArrowheads="1"/>
            </p:cNvSpPr>
            <p:nvPr/>
          </p:nvSpPr>
          <p:spPr bwMode="auto">
            <a:xfrm>
              <a:off x="2214546" y="1216154"/>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4" name="Text Box 23"/>
            <p:cNvSpPr txBox="1">
              <a:spLocks noChangeArrowheads="1"/>
            </p:cNvSpPr>
            <p:nvPr/>
          </p:nvSpPr>
          <p:spPr bwMode="auto">
            <a:xfrm>
              <a:off x="4479404"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5" name="Text Box 24"/>
            <p:cNvSpPr txBox="1">
              <a:spLocks noChangeArrowheads="1"/>
            </p:cNvSpPr>
            <p:nvPr/>
          </p:nvSpPr>
          <p:spPr bwMode="auto">
            <a:xfrm>
              <a:off x="2935271" y="792292"/>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46" name="Text Box 25"/>
            <p:cNvSpPr txBox="1">
              <a:spLocks noChangeArrowheads="1"/>
            </p:cNvSpPr>
            <p:nvPr/>
          </p:nvSpPr>
          <p:spPr bwMode="auto">
            <a:xfrm>
              <a:off x="3870309"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7" name="Text Box 26"/>
            <p:cNvSpPr txBox="1">
              <a:spLocks noChangeArrowheads="1"/>
            </p:cNvSpPr>
            <p:nvPr/>
          </p:nvSpPr>
          <p:spPr bwMode="auto">
            <a:xfrm>
              <a:off x="3406260" y="227646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 Box 27"/>
            <p:cNvSpPr txBox="1">
              <a:spLocks noChangeArrowheads="1"/>
            </p:cNvSpPr>
            <p:nvPr/>
          </p:nvSpPr>
          <p:spPr bwMode="auto">
            <a:xfrm>
              <a:off x="3367071" y="1895586"/>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9" name="Text Box 28"/>
            <p:cNvSpPr txBox="1">
              <a:spLocks noChangeArrowheads="1"/>
            </p:cNvSpPr>
            <p:nvPr/>
          </p:nvSpPr>
          <p:spPr bwMode="auto">
            <a:xfrm>
              <a:off x="2681271" y="12510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任意多边形 49"/>
            <p:cNvSpPr/>
            <p:nvPr>
              <p:custDataLst>
                <p:tags r:id="rId11"/>
              </p:custDataLst>
            </p:nvPr>
          </p:nvSpPr>
          <p:spPr>
            <a:xfrm>
              <a:off x="2759058" y="2136901"/>
              <a:ext cx="1714500" cy="190500"/>
            </a:xfrm>
            <a:custGeom>
              <a:avLst/>
              <a:gdLst>
                <a:gd name="connsiteX0" fmla="*/ 1714500 w 1714500"/>
                <a:gd name="connsiteY0" fmla="*/ 0 h 190500"/>
                <a:gd name="connsiteX1" fmla="*/ 1612900 w 1714500"/>
                <a:gd name="connsiteY1" fmla="*/ 76200 h 190500"/>
                <a:gd name="connsiteX2" fmla="*/ 1130300 w 1714500"/>
                <a:gd name="connsiteY2" fmla="*/ 177800 h 190500"/>
                <a:gd name="connsiteX3" fmla="*/ 596900 w 1714500"/>
                <a:gd name="connsiteY3" fmla="*/ 152400 h 190500"/>
                <a:gd name="connsiteX4" fmla="*/ 0 w 1714500"/>
                <a:gd name="connsiteY4" fmla="*/ 508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90500">
                  <a:moveTo>
                    <a:pt x="1714500" y="0"/>
                  </a:moveTo>
                  <a:cubicBezTo>
                    <a:pt x="1712383" y="23283"/>
                    <a:pt x="1710267" y="46567"/>
                    <a:pt x="1612900" y="76200"/>
                  </a:cubicBezTo>
                  <a:cubicBezTo>
                    <a:pt x="1515533" y="105833"/>
                    <a:pt x="1299633" y="165100"/>
                    <a:pt x="1130300" y="177800"/>
                  </a:cubicBezTo>
                  <a:cubicBezTo>
                    <a:pt x="960967" y="190500"/>
                    <a:pt x="785283" y="173567"/>
                    <a:pt x="596900" y="152400"/>
                  </a:cubicBezTo>
                  <a:cubicBezTo>
                    <a:pt x="408517" y="131233"/>
                    <a:pt x="204258" y="91016"/>
                    <a:pt x="0" y="508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1" name="任意多边形 50"/>
            <p:cNvSpPr/>
            <p:nvPr>
              <p:custDataLst>
                <p:tags r:id="rId12"/>
              </p:custDataLst>
            </p:nvPr>
          </p:nvSpPr>
          <p:spPr>
            <a:xfrm>
              <a:off x="2809858" y="1906184"/>
              <a:ext cx="1638300" cy="141817"/>
            </a:xfrm>
            <a:custGeom>
              <a:avLst/>
              <a:gdLst>
                <a:gd name="connsiteX0" fmla="*/ 0 w 1638300"/>
                <a:gd name="connsiteY0" fmla="*/ 141817 h 141817"/>
                <a:gd name="connsiteX1" fmla="*/ 114300 w 1638300"/>
                <a:gd name="connsiteY1" fmla="*/ 103717 h 141817"/>
                <a:gd name="connsiteX2" fmla="*/ 495300 w 1638300"/>
                <a:gd name="connsiteY2" fmla="*/ 14817 h 141817"/>
                <a:gd name="connsiteX3" fmla="*/ 863600 w 1638300"/>
                <a:gd name="connsiteY3" fmla="*/ 14817 h 141817"/>
                <a:gd name="connsiteX4" fmla="*/ 1638300 w 1638300"/>
                <a:gd name="connsiteY4" fmla="*/ 103717 h 141817"/>
                <a:gd name="connsiteX0-1" fmla="*/ 0 w 1638300"/>
                <a:gd name="connsiteY0-2" fmla="*/ 141817 h 141817"/>
                <a:gd name="connsiteX1-3" fmla="*/ 114300 w 1638300"/>
                <a:gd name="connsiteY1-4" fmla="*/ 103717 h 141817"/>
                <a:gd name="connsiteX2-5" fmla="*/ 495300 w 1638300"/>
                <a:gd name="connsiteY2-6" fmla="*/ 14817 h 141817"/>
                <a:gd name="connsiteX3-7" fmla="*/ 863600 w 1638300"/>
                <a:gd name="connsiteY3-8" fmla="*/ 14817 h 141817"/>
                <a:gd name="connsiteX4-9" fmla="*/ 1638300 w 1638300"/>
                <a:gd name="connsiteY4-10" fmla="*/ 103717 h 1418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8300" h="141817">
                  <a:moveTo>
                    <a:pt x="0" y="141817"/>
                  </a:moveTo>
                  <a:cubicBezTo>
                    <a:pt x="15875" y="133350"/>
                    <a:pt x="31750" y="124884"/>
                    <a:pt x="114300" y="103717"/>
                  </a:cubicBezTo>
                  <a:cubicBezTo>
                    <a:pt x="196850" y="82550"/>
                    <a:pt x="370417" y="29634"/>
                    <a:pt x="495300" y="14817"/>
                  </a:cubicBezTo>
                  <a:cubicBezTo>
                    <a:pt x="620183" y="0"/>
                    <a:pt x="673100" y="0"/>
                    <a:pt x="863600" y="14817"/>
                  </a:cubicBezTo>
                  <a:cubicBezTo>
                    <a:pt x="1054100" y="29634"/>
                    <a:pt x="1346200" y="66675"/>
                    <a:pt x="1638300" y="103717"/>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2" name="任意多边形 51"/>
            <p:cNvSpPr/>
            <p:nvPr>
              <p:custDataLst>
                <p:tags r:id="rId13"/>
              </p:custDataLst>
            </p:nvPr>
          </p:nvSpPr>
          <p:spPr>
            <a:xfrm>
              <a:off x="2670158" y="866901"/>
              <a:ext cx="1714500" cy="1016000"/>
            </a:xfrm>
            <a:custGeom>
              <a:avLst/>
              <a:gdLst>
                <a:gd name="connsiteX0" fmla="*/ 1714500 w 1714500"/>
                <a:gd name="connsiteY0" fmla="*/ 0 h 1016000"/>
                <a:gd name="connsiteX1" fmla="*/ 1549400 w 1714500"/>
                <a:gd name="connsiteY1" fmla="*/ 38100 h 1016000"/>
                <a:gd name="connsiteX2" fmla="*/ 1143000 w 1714500"/>
                <a:gd name="connsiteY2" fmla="*/ 165100 h 1016000"/>
                <a:gd name="connsiteX3" fmla="*/ 609600 w 1714500"/>
                <a:gd name="connsiteY3" fmla="*/ 406400 h 1016000"/>
                <a:gd name="connsiteX4" fmla="*/ 0 w 1714500"/>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016000">
                  <a:moveTo>
                    <a:pt x="1714500" y="0"/>
                  </a:moveTo>
                  <a:cubicBezTo>
                    <a:pt x="1679575" y="5291"/>
                    <a:pt x="1644650" y="10583"/>
                    <a:pt x="1549400" y="38100"/>
                  </a:cubicBezTo>
                  <a:cubicBezTo>
                    <a:pt x="1454150" y="65617"/>
                    <a:pt x="1299633" y="103717"/>
                    <a:pt x="1143000" y="165100"/>
                  </a:cubicBezTo>
                  <a:cubicBezTo>
                    <a:pt x="986367" y="226483"/>
                    <a:pt x="800100" y="264583"/>
                    <a:pt x="609600" y="406400"/>
                  </a:cubicBezTo>
                  <a:cubicBezTo>
                    <a:pt x="419100" y="548217"/>
                    <a:pt x="209550" y="782108"/>
                    <a:pt x="0" y="10160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3" name="任意多边形 52"/>
            <p:cNvSpPr/>
            <p:nvPr>
              <p:custDataLst>
                <p:tags r:id="rId14"/>
              </p:custDataLst>
            </p:nvPr>
          </p:nvSpPr>
          <p:spPr>
            <a:xfrm>
              <a:off x="2746358" y="981201"/>
              <a:ext cx="1689100" cy="990600"/>
            </a:xfrm>
            <a:custGeom>
              <a:avLst/>
              <a:gdLst>
                <a:gd name="connsiteX0" fmla="*/ 0 w 1689100"/>
                <a:gd name="connsiteY0" fmla="*/ 990600 h 990600"/>
                <a:gd name="connsiteX1" fmla="*/ 266700 w 1689100"/>
                <a:gd name="connsiteY1" fmla="*/ 901700 h 990600"/>
                <a:gd name="connsiteX2" fmla="*/ 787400 w 1689100"/>
                <a:gd name="connsiteY2" fmla="*/ 622300 h 990600"/>
                <a:gd name="connsiteX3" fmla="*/ 1219200 w 1689100"/>
                <a:gd name="connsiteY3" fmla="*/ 381000 h 990600"/>
                <a:gd name="connsiteX4" fmla="*/ 1689100 w 16891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990600">
                  <a:moveTo>
                    <a:pt x="0" y="990600"/>
                  </a:moveTo>
                  <a:cubicBezTo>
                    <a:pt x="67733" y="976841"/>
                    <a:pt x="135467" y="963083"/>
                    <a:pt x="266700" y="901700"/>
                  </a:cubicBezTo>
                  <a:cubicBezTo>
                    <a:pt x="397933" y="840317"/>
                    <a:pt x="628650" y="709083"/>
                    <a:pt x="787400" y="622300"/>
                  </a:cubicBezTo>
                  <a:cubicBezTo>
                    <a:pt x="946150" y="535517"/>
                    <a:pt x="1068917" y="484717"/>
                    <a:pt x="1219200" y="381000"/>
                  </a:cubicBezTo>
                  <a:cubicBezTo>
                    <a:pt x="1369483" y="277283"/>
                    <a:pt x="1529291" y="138641"/>
                    <a:pt x="1689100" y="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grpSp>
      <p:sp>
        <p:nvSpPr>
          <p:cNvPr id="29" name="TextBox 28"/>
          <p:cNvSpPr txBox="1"/>
          <p:nvPr/>
        </p:nvSpPr>
        <p:spPr>
          <a:xfrm>
            <a:off x="1100703" y="2712712"/>
            <a:ext cx="2857520"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在考虑顶点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时：</a:t>
            </a:r>
          </a:p>
        </p:txBody>
      </p:sp>
      <p:sp>
        <p:nvSpPr>
          <p:cNvPr id="30" name="文本框 29"/>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8495328" y="1842809"/>
            <a:ext cx="3367088" cy="4648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grpId="0" nodeType="afterEffect" nodePh="1">
                                  <p:stCondLst>
                                    <p:cond delay="0"/>
                                  </p:stCondLst>
                                  <p:endCondLst>
                                    <p:cond evt="begin" delay="0">
                                      <p:tn val="9"/>
                                    </p:cond>
                                  </p:endCondLst>
                                  <p:childTnLst>
                                    <p:set>
                                      <p:cBhvr>
                                        <p:cTn id="10" dur="1" fill="hold">
                                          <p:stCondLst>
                                            <p:cond delay="0"/>
                                          </p:stCondLst>
                                        </p:cTn>
                                        <p:tgtEl>
                                          <p:spTgt spid="19149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bldLvl="0" animBg="1"/>
      <p:bldP spid="32" grpId="0" bldLvl="0" animBg="1"/>
      <p:bldP spid="29"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custDataLst>
              <p:tags r:id="rId1"/>
            </p:custDataLst>
          </p:nvPr>
        </p:nvSpPr>
        <p:spPr>
          <a:xfrm>
            <a:off x="966735" y="3069203"/>
            <a:ext cx="6715172" cy="181038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marL="457200" indent="-457200">
              <a:lnSpc>
                <a:spcPts val="26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0→1→2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0→3→2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8</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path[0][2]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a:t>
            </a:r>
          </a:p>
          <a:p>
            <a:pPr marL="457200" indent="-457200">
              <a:lnSpc>
                <a:spcPts val="26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1→2→0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1→3→2→0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path[1][0]</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p>
          <a:p>
            <a:pPr marL="457200" indent="-457200">
              <a:lnSpc>
                <a:spcPts val="2600"/>
              </a:lnSpc>
              <a:buFont typeface="Wingdings" panose="05000000000000000000" pitchFamily="2" charset="2"/>
              <a:buChar char="l"/>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：由</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1→3→2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，长度为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path[1][2]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改为</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3</a:t>
            </a:r>
          </a:p>
        </p:txBody>
      </p:sp>
      <p:graphicFrame>
        <p:nvGraphicFramePr>
          <p:cNvPr id="30" name="表格 29"/>
          <p:cNvGraphicFramePr>
            <a:graphicFrameLocks noGrp="1"/>
          </p:cNvGraphicFramePr>
          <p:nvPr/>
        </p:nvGraphicFramePr>
        <p:xfrm>
          <a:off x="895297" y="4357761"/>
          <a:ext cx="7000928" cy="2428890"/>
        </p:xfrm>
        <a:graphic>
          <a:graphicData uri="http://schemas.openxmlformats.org/drawingml/2006/table">
            <a:tbl>
              <a:tblPr/>
              <a:tblGrid>
                <a:gridCol w="840111">
                  <a:extLst>
                    <a:ext uri="{9D8B030D-6E8A-4147-A177-3AD203B41FA5}">
                      <a16:colId xmlns:a16="http://schemas.microsoft.com/office/drawing/2014/main" val="20000"/>
                    </a:ext>
                  </a:extLst>
                </a:gridCol>
                <a:gridCol w="909187">
                  <a:extLst>
                    <a:ext uri="{9D8B030D-6E8A-4147-A177-3AD203B41FA5}">
                      <a16:colId xmlns:a16="http://schemas.microsoft.com/office/drawing/2014/main" val="20001"/>
                    </a:ext>
                  </a:extLst>
                </a:gridCol>
                <a:gridCol w="874649">
                  <a:extLst>
                    <a:ext uri="{9D8B030D-6E8A-4147-A177-3AD203B41FA5}">
                      <a16:colId xmlns:a16="http://schemas.microsoft.com/office/drawing/2014/main" val="20002"/>
                    </a:ext>
                  </a:extLst>
                </a:gridCol>
                <a:gridCol w="874649">
                  <a:extLst>
                    <a:ext uri="{9D8B030D-6E8A-4147-A177-3AD203B41FA5}">
                      <a16:colId xmlns:a16="http://schemas.microsoft.com/office/drawing/2014/main" val="20003"/>
                    </a:ext>
                  </a:extLst>
                </a:gridCol>
                <a:gridCol w="875583">
                  <a:extLst>
                    <a:ext uri="{9D8B030D-6E8A-4147-A177-3AD203B41FA5}">
                      <a16:colId xmlns:a16="http://schemas.microsoft.com/office/drawing/2014/main" val="20004"/>
                    </a:ext>
                  </a:extLst>
                </a:gridCol>
                <a:gridCol w="875583">
                  <a:extLst>
                    <a:ext uri="{9D8B030D-6E8A-4147-A177-3AD203B41FA5}">
                      <a16:colId xmlns:a16="http://schemas.microsoft.com/office/drawing/2014/main" val="20005"/>
                    </a:ext>
                  </a:extLst>
                </a:gridCol>
                <a:gridCol w="875583">
                  <a:extLst>
                    <a:ext uri="{9D8B030D-6E8A-4147-A177-3AD203B41FA5}">
                      <a16:colId xmlns:a16="http://schemas.microsoft.com/office/drawing/2014/main" val="20006"/>
                    </a:ext>
                  </a:extLst>
                </a:gridCol>
                <a:gridCol w="875583">
                  <a:extLst>
                    <a:ext uri="{9D8B030D-6E8A-4147-A177-3AD203B41FA5}">
                      <a16:colId xmlns:a16="http://schemas.microsoft.com/office/drawing/2014/main" val="20007"/>
                    </a:ext>
                  </a:extLst>
                </a:gridCol>
              </a:tblGrid>
              <a:tr h="485778">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3</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3</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85778">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85778">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85778">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85778">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pSp>
        <p:nvGrpSpPr>
          <p:cNvPr id="33" name="组合 32"/>
          <p:cNvGrpSpPr/>
          <p:nvPr/>
        </p:nvGrpSpPr>
        <p:grpSpPr>
          <a:xfrm>
            <a:off x="2109743" y="785859"/>
            <a:ext cx="2696658" cy="2077547"/>
            <a:chOff x="2214546" y="536107"/>
            <a:chExt cx="2696658" cy="2077547"/>
          </a:xfrm>
        </p:grpSpPr>
        <p:sp>
          <p:nvSpPr>
            <p:cNvPr id="34" name="Oval 9"/>
            <p:cNvSpPr>
              <a:spLocks noChangeArrowheads="1"/>
            </p:cNvSpPr>
            <p:nvPr>
              <p:custDataLst>
                <p:tags r:id="rId2"/>
              </p:custDataLst>
            </p:nvPr>
          </p:nvSpPr>
          <p:spPr bwMode="auto">
            <a:xfrm>
              <a:off x="2430446"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dirty="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35" name="Oval 10"/>
            <p:cNvSpPr>
              <a:spLocks noChangeArrowheads="1"/>
            </p:cNvSpPr>
            <p:nvPr>
              <p:custDataLst>
                <p:tags r:id="rId3"/>
              </p:custDataLst>
            </p:nvPr>
          </p:nvSpPr>
          <p:spPr bwMode="auto">
            <a:xfrm>
              <a:off x="4375134" y="647829"/>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36" name="Oval 11"/>
            <p:cNvSpPr>
              <a:spLocks noChangeArrowheads="1"/>
            </p:cNvSpPr>
            <p:nvPr>
              <p:custDataLst>
                <p:tags r:id="rId4"/>
              </p:custDataLst>
            </p:nvPr>
          </p:nvSpPr>
          <p:spPr bwMode="auto">
            <a:xfrm>
              <a:off x="2430446" y="1871792"/>
              <a:ext cx="360363" cy="36036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37" name="Oval 12"/>
            <p:cNvSpPr>
              <a:spLocks noChangeArrowheads="1"/>
            </p:cNvSpPr>
            <p:nvPr>
              <p:custDataLst>
                <p:tags r:id="rId5"/>
              </p:custDataLst>
            </p:nvPr>
          </p:nvSpPr>
          <p:spPr bwMode="auto">
            <a:xfrm>
              <a:off x="4446571" y="1871792"/>
              <a:ext cx="360363" cy="360363"/>
            </a:xfrm>
            <a:prstGeom prst="ellipse">
              <a:avLst/>
            </a:prstGeom>
            <a:solidFill>
              <a:srgbClr val="C00000"/>
            </a:solidFill>
            <a:ln>
              <a:solidFill>
                <a:schemeClr val="accent5"/>
              </a:solidFill>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a:lnSpc>
                  <a:spcPts val="2300"/>
                </a:lnSpc>
                <a:spcBef>
                  <a:spcPct val="0"/>
                </a:spcBef>
              </a:pPr>
              <a:r>
                <a:rPr lang="en-US" altLang="zh-CN">
                  <a:solidFill>
                    <a:schemeClr val="lt1"/>
                  </a:solidFill>
                  <a:latin typeface="微软雅黑" panose="020B0503020204020204" charset="-122"/>
                  <a:ea typeface="微软雅黑" panose="020B0503020204020204" charset="-122"/>
                  <a:cs typeface="Consolas" panose="020B0609020204030204" pitchFamily="49" charset="0"/>
                </a:rPr>
                <a:t>3</a:t>
              </a:r>
            </a:p>
          </p:txBody>
        </p:sp>
        <p:sp>
          <p:nvSpPr>
            <p:cNvPr id="38" name="Line 13"/>
            <p:cNvSpPr>
              <a:spLocks noChangeShapeType="1"/>
            </p:cNvSpPr>
            <p:nvPr>
              <p:custDataLst>
                <p:tags r:id="rId6"/>
              </p:custDataLst>
            </p:nvPr>
          </p:nvSpPr>
          <p:spPr bwMode="auto">
            <a:xfrm>
              <a:off x="2790809" y="792292"/>
              <a:ext cx="15843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39" name="Line 14"/>
            <p:cNvSpPr>
              <a:spLocks noChangeShapeType="1"/>
            </p:cNvSpPr>
            <p:nvPr>
              <p:custDataLst>
                <p:tags r:id="rId7"/>
              </p:custDataLst>
            </p:nvPr>
          </p:nvSpPr>
          <p:spPr bwMode="auto">
            <a:xfrm flipV="1">
              <a:off x="2574909" y="1008192"/>
              <a:ext cx="0" cy="86360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0" name="Freeform 15"/>
            <p:cNvSpPr/>
            <p:nvPr>
              <p:custDataLst>
                <p:tags r:id="rId8"/>
              </p:custDataLst>
            </p:nvPr>
          </p:nvSpPr>
          <p:spPr bwMode="auto">
            <a:xfrm>
              <a:off x="2770171" y="922467"/>
              <a:ext cx="1676400" cy="1020763"/>
            </a:xfrm>
            <a:custGeom>
              <a:avLst/>
              <a:gdLst/>
              <a:ahLst/>
              <a:cxnLst>
                <a:cxn ang="0">
                  <a:pos x="0" y="0"/>
                </a:cxn>
                <a:cxn ang="0">
                  <a:pos x="1056" y="643"/>
                </a:cxn>
              </a:cxnLst>
              <a:rect l="0" t="0" r="r" b="b"/>
              <a:pathLst>
                <a:path w="1056" h="643">
                  <a:moveTo>
                    <a:pt x="0" y="0"/>
                  </a:moveTo>
                  <a:lnTo>
                    <a:pt x="1056" y="643"/>
                  </a:lnTo>
                </a:path>
              </a:pathLst>
            </a:custGeom>
            <a:noFill/>
            <a:ln w="19050" cap="flat" cmpd="sng">
              <a:solidFill>
                <a:schemeClr val="dk1"/>
              </a:solidFill>
              <a:prstDash val="solid"/>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1" name="Line 16"/>
            <p:cNvSpPr>
              <a:spLocks noChangeShapeType="1"/>
            </p:cNvSpPr>
            <p:nvPr>
              <p:custDataLst>
                <p:tags r:id="rId9"/>
              </p:custDataLst>
            </p:nvPr>
          </p:nvSpPr>
          <p:spPr bwMode="auto">
            <a:xfrm>
              <a:off x="4591034" y="1008192"/>
              <a:ext cx="0" cy="863600"/>
            </a:xfrm>
            <a:prstGeom prst="line">
              <a:avLst/>
            </a:prstGeom>
            <a:noFill/>
            <a:ln w="19050">
              <a:solidFill>
                <a:schemeClr val="dk1"/>
              </a:solidFill>
              <a:round/>
              <a:headEnd type="none" w="med" len="med"/>
              <a:tailEnd type="arrow" w="med" len="med"/>
            </a:ln>
            <a:effectLst/>
          </p:spPr>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42" name="Text Box 21"/>
            <p:cNvSpPr txBox="1">
              <a:spLocks noChangeArrowheads="1"/>
            </p:cNvSpPr>
            <p:nvPr/>
          </p:nvSpPr>
          <p:spPr bwMode="auto">
            <a:xfrm>
              <a:off x="3354382" y="536107"/>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3" name="Text Box 22"/>
            <p:cNvSpPr txBox="1">
              <a:spLocks noChangeArrowheads="1"/>
            </p:cNvSpPr>
            <p:nvPr/>
          </p:nvSpPr>
          <p:spPr bwMode="auto">
            <a:xfrm>
              <a:off x="2214546" y="1216154"/>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4" name="Text Box 23"/>
            <p:cNvSpPr txBox="1">
              <a:spLocks noChangeArrowheads="1"/>
            </p:cNvSpPr>
            <p:nvPr/>
          </p:nvSpPr>
          <p:spPr bwMode="auto">
            <a:xfrm>
              <a:off x="4479404"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5" name="Text Box 24"/>
            <p:cNvSpPr txBox="1">
              <a:spLocks noChangeArrowheads="1"/>
            </p:cNvSpPr>
            <p:nvPr/>
          </p:nvSpPr>
          <p:spPr bwMode="auto">
            <a:xfrm>
              <a:off x="2935271" y="792292"/>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46" name="Text Box 25"/>
            <p:cNvSpPr txBox="1">
              <a:spLocks noChangeArrowheads="1"/>
            </p:cNvSpPr>
            <p:nvPr/>
          </p:nvSpPr>
          <p:spPr bwMode="auto">
            <a:xfrm>
              <a:off x="3870309" y="12891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47" name="Text Box 26"/>
            <p:cNvSpPr txBox="1">
              <a:spLocks noChangeArrowheads="1"/>
            </p:cNvSpPr>
            <p:nvPr/>
          </p:nvSpPr>
          <p:spPr bwMode="auto">
            <a:xfrm>
              <a:off x="3406260" y="227646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 Box 27"/>
            <p:cNvSpPr txBox="1">
              <a:spLocks noChangeArrowheads="1"/>
            </p:cNvSpPr>
            <p:nvPr/>
          </p:nvSpPr>
          <p:spPr bwMode="auto">
            <a:xfrm>
              <a:off x="3367071" y="1895586"/>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49" name="Text Box 28"/>
            <p:cNvSpPr txBox="1">
              <a:spLocks noChangeArrowheads="1"/>
            </p:cNvSpPr>
            <p:nvPr/>
          </p:nvSpPr>
          <p:spPr bwMode="auto">
            <a:xfrm>
              <a:off x="2681271" y="1251079"/>
              <a:ext cx="431800" cy="337185"/>
            </a:xfrm>
            <a:prstGeom prst="rect">
              <a:avLst/>
            </a:prstGeom>
            <a:noFill/>
            <a:ln w="19050" algn="ctr">
              <a:noFill/>
              <a:miter lim="800000"/>
              <a:tailEnd type="none" w="med" len="lg"/>
            </a:ln>
            <a:effectLst/>
          </p:spPr>
          <p:txBody>
            <a:bodyPr>
              <a:spAutoFit/>
            </a:bodyPr>
            <a:lstStyle/>
            <a:p>
              <a:pPr algn="ct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任意多边形 49"/>
            <p:cNvSpPr/>
            <p:nvPr>
              <p:custDataLst>
                <p:tags r:id="rId10"/>
              </p:custDataLst>
            </p:nvPr>
          </p:nvSpPr>
          <p:spPr>
            <a:xfrm>
              <a:off x="2759058" y="2136901"/>
              <a:ext cx="1714500" cy="190500"/>
            </a:xfrm>
            <a:custGeom>
              <a:avLst/>
              <a:gdLst>
                <a:gd name="connsiteX0" fmla="*/ 1714500 w 1714500"/>
                <a:gd name="connsiteY0" fmla="*/ 0 h 190500"/>
                <a:gd name="connsiteX1" fmla="*/ 1612900 w 1714500"/>
                <a:gd name="connsiteY1" fmla="*/ 76200 h 190500"/>
                <a:gd name="connsiteX2" fmla="*/ 1130300 w 1714500"/>
                <a:gd name="connsiteY2" fmla="*/ 177800 h 190500"/>
                <a:gd name="connsiteX3" fmla="*/ 596900 w 1714500"/>
                <a:gd name="connsiteY3" fmla="*/ 152400 h 190500"/>
                <a:gd name="connsiteX4" fmla="*/ 0 w 1714500"/>
                <a:gd name="connsiteY4" fmla="*/ 508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90500">
                  <a:moveTo>
                    <a:pt x="1714500" y="0"/>
                  </a:moveTo>
                  <a:cubicBezTo>
                    <a:pt x="1712383" y="23283"/>
                    <a:pt x="1710267" y="46567"/>
                    <a:pt x="1612900" y="76200"/>
                  </a:cubicBezTo>
                  <a:cubicBezTo>
                    <a:pt x="1515533" y="105833"/>
                    <a:pt x="1299633" y="165100"/>
                    <a:pt x="1130300" y="177800"/>
                  </a:cubicBezTo>
                  <a:cubicBezTo>
                    <a:pt x="960967" y="190500"/>
                    <a:pt x="785283" y="173567"/>
                    <a:pt x="596900" y="152400"/>
                  </a:cubicBezTo>
                  <a:cubicBezTo>
                    <a:pt x="408517" y="131233"/>
                    <a:pt x="204258" y="91016"/>
                    <a:pt x="0" y="508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1" name="任意多边形 50"/>
            <p:cNvSpPr/>
            <p:nvPr>
              <p:custDataLst>
                <p:tags r:id="rId11"/>
              </p:custDataLst>
            </p:nvPr>
          </p:nvSpPr>
          <p:spPr>
            <a:xfrm>
              <a:off x="2809858" y="1906184"/>
              <a:ext cx="1638300" cy="141817"/>
            </a:xfrm>
            <a:custGeom>
              <a:avLst/>
              <a:gdLst>
                <a:gd name="connsiteX0" fmla="*/ 0 w 1638300"/>
                <a:gd name="connsiteY0" fmla="*/ 141817 h 141817"/>
                <a:gd name="connsiteX1" fmla="*/ 114300 w 1638300"/>
                <a:gd name="connsiteY1" fmla="*/ 103717 h 141817"/>
                <a:gd name="connsiteX2" fmla="*/ 495300 w 1638300"/>
                <a:gd name="connsiteY2" fmla="*/ 14817 h 141817"/>
                <a:gd name="connsiteX3" fmla="*/ 863600 w 1638300"/>
                <a:gd name="connsiteY3" fmla="*/ 14817 h 141817"/>
                <a:gd name="connsiteX4" fmla="*/ 1638300 w 1638300"/>
                <a:gd name="connsiteY4" fmla="*/ 103717 h 141817"/>
                <a:gd name="connsiteX0-1" fmla="*/ 0 w 1638300"/>
                <a:gd name="connsiteY0-2" fmla="*/ 141817 h 141817"/>
                <a:gd name="connsiteX1-3" fmla="*/ 114300 w 1638300"/>
                <a:gd name="connsiteY1-4" fmla="*/ 103717 h 141817"/>
                <a:gd name="connsiteX2-5" fmla="*/ 495300 w 1638300"/>
                <a:gd name="connsiteY2-6" fmla="*/ 14817 h 141817"/>
                <a:gd name="connsiteX3-7" fmla="*/ 863600 w 1638300"/>
                <a:gd name="connsiteY3-8" fmla="*/ 14817 h 141817"/>
                <a:gd name="connsiteX4-9" fmla="*/ 1638300 w 1638300"/>
                <a:gd name="connsiteY4-10" fmla="*/ 103717 h 1418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8300" h="141817">
                  <a:moveTo>
                    <a:pt x="0" y="141817"/>
                  </a:moveTo>
                  <a:cubicBezTo>
                    <a:pt x="15875" y="133350"/>
                    <a:pt x="31750" y="124884"/>
                    <a:pt x="114300" y="103717"/>
                  </a:cubicBezTo>
                  <a:cubicBezTo>
                    <a:pt x="196850" y="82550"/>
                    <a:pt x="370417" y="29634"/>
                    <a:pt x="495300" y="14817"/>
                  </a:cubicBezTo>
                  <a:cubicBezTo>
                    <a:pt x="620183" y="0"/>
                    <a:pt x="673100" y="0"/>
                    <a:pt x="863600" y="14817"/>
                  </a:cubicBezTo>
                  <a:cubicBezTo>
                    <a:pt x="1054100" y="29634"/>
                    <a:pt x="1346200" y="66675"/>
                    <a:pt x="1638300" y="103717"/>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2" name="任意多边形 51"/>
            <p:cNvSpPr/>
            <p:nvPr>
              <p:custDataLst>
                <p:tags r:id="rId12"/>
              </p:custDataLst>
            </p:nvPr>
          </p:nvSpPr>
          <p:spPr>
            <a:xfrm>
              <a:off x="2670158" y="866901"/>
              <a:ext cx="1714500" cy="1016000"/>
            </a:xfrm>
            <a:custGeom>
              <a:avLst/>
              <a:gdLst>
                <a:gd name="connsiteX0" fmla="*/ 1714500 w 1714500"/>
                <a:gd name="connsiteY0" fmla="*/ 0 h 1016000"/>
                <a:gd name="connsiteX1" fmla="*/ 1549400 w 1714500"/>
                <a:gd name="connsiteY1" fmla="*/ 38100 h 1016000"/>
                <a:gd name="connsiteX2" fmla="*/ 1143000 w 1714500"/>
                <a:gd name="connsiteY2" fmla="*/ 165100 h 1016000"/>
                <a:gd name="connsiteX3" fmla="*/ 609600 w 1714500"/>
                <a:gd name="connsiteY3" fmla="*/ 406400 h 1016000"/>
                <a:gd name="connsiteX4" fmla="*/ 0 w 1714500"/>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1016000">
                  <a:moveTo>
                    <a:pt x="1714500" y="0"/>
                  </a:moveTo>
                  <a:cubicBezTo>
                    <a:pt x="1679575" y="5291"/>
                    <a:pt x="1644650" y="10583"/>
                    <a:pt x="1549400" y="38100"/>
                  </a:cubicBezTo>
                  <a:cubicBezTo>
                    <a:pt x="1454150" y="65617"/>
                    <a:pt x="1299633" y="103717"/>
                    <a:pt x="1143000" y="165100"/>
                  </a:cubicBezTo>
                  <a:cubicBezTo>
                    <a:pt x="986367" y="226483"/>
                    <a:pt x="800100" y="264583"/>
                    <a:pt x="609600" y="406400"/>
                  </a:cubicBezTo>
                  <a:cubicBezTo>
                    <a:pt x="419100" y="548217"/>
                    <a:pt x="209550" y="782108"/>
                    <a:pt x="0" y="101600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sp>
          <p:nvSpPr>
            <p:cNvPr id="53" name="任意多边形 52"/>
            <p:cNvSpPr/>
            <p:nvPr>
              <p:custDataLst>
                <p:tags r:id="rId13"/>
              </p:custDataLst>
            </p:nvPr>
          </p:nvSpPr>
          <p:spPr>
            <a:xfrm>
              <a:off x="2746358" y="981201"/>
              <a:ext cx="1689100" cy="990600"/>
            </a:xfrm>
            <a:custGeom>
              <a:avLst/>
              <a:gdLst>
                <a:gd name="connsiteX0" fmla="*/ 0 w 1689100"/>
                <a:gd name="connsiteY0" fmla="*/ 990600 h 990600"/>
                <a:gd name="connsiteX1" fmla="*/ 266700 w 1689100"/>
                <a:gd name="connsiteY1" fmla="*/ 901700 h 990600"/>
                <a:gd name="connsiteX2" fmla="*/ 787400 w 1689100"/>
                <a:gd name="connsiteY2" fmla="*/ 622300 h 990600"/>
                <a:gd name="connsiteX3" fmla="*/ 1219200 w 1689100"/>
                <a:gd name="connsiteY3" fmla="*/ 381000 h 990600"/>
                <a:gd name="connsiteX4" fmla="*/ 1689100 w 16891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990600">
                  <a:moveTo>
                    <a:pt x="0" y="990600"/>
                  </a:moveTo>
                  <a:cubicBezTo>
                    <a:pt x="67733" y="976841"/>
                    <a:pt x="135467" y="963083"/>
                    <a:pt x="266700" y="901700"/>
                  </a:cubicBezTo>
                  <a:cubicBezTo>
                    <a:pt x="397933" y="840317"/>
                    <a:pt x="628650" y="709083"/>
                    <a:pt x="787400" y="622300"/>
                  </a:cubicBezTo>
                  <a:cubicBezTo>
                    <a:pt x="946150" y="535517"/>
                    <a:pt x="1068917" y="484717"/>
                    <a:pt x="1219200" y="381000"/>
                  </a:cubicBezTo>
                  <a:cubicBezTo>
                    <a:pt x="1369483" y="277283"/>
                    <a:pt x="1529291" y="138641"/>
                    <a:pt x="1689100" y="0"/>
                  </a:cubicBezTo>
                </a:path>
              </a:pathLst>
            </a:custGeom>
            <a:ln w="19050">
              <a:solidFill>
                <a:schemeClr val="dk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grpSp>
      <p:sp>
        <p:nvSpPr>
          <p:cNvPr id="29" name="TextBox 28"/>
          <p:cNvSpPr txBox="1"/>
          <p:nvPr/>
        </p:nvSpPr>
        <p:spPr>
          <a:xfrm>
            <a:off x="823859" y="2643247"/>
            <a:ext cx="2357454"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在考虑顶点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时：</a:t>
            </a:r>
          </a:p>
        </p:txBody>
      </p:sp>
      <p:sp>
        <p:nvSpPr>
          <p:cNvPr id="31" name="文本框 3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8224837" y="2351093"/>
            <a:ext cx="3733800" cy="3886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29"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12" y="1931649"/>
            <a:ext cx="4181475" cy="4352925"/>
          </a:xfrm>
          <a:prstGeom prst="rect">
            <a:avLst/>
          </a:prstGeom>
        </p:spPr>
      </p:pic>
      <p:sp>
        <p:nvSpPr>
          <p:cNvPr id="193543" name="Text Box 7"/>
          <p:cNvSpPr txBox="1">
            <a:spLocks noChangeArrowheads="1"/>
          </p:cNvSpPr>
          <p:nvPr/>
        </p:nvSpPr>
        <p:spPr bwMode="auto">
          <a:xfrm>
            <a:off x="4485298" y="4841240"/>
            <a:ext cx="7500990" cy="1322070"/>
          </a:xfrm>
          <a:prstGeom prst="rect">
            <a:avLst/>
          </a:prstGeom>
          <a:noFill/>
          <a:ln w="9525">
            <a:noFill/>
            <a:miter lim="800000"/>
          </a:ln>
          <a:effectLst/>
        </p:spPr>
        <p:txBody>
          <a:bodyPr wrap="square">
            <a:spAutoFit/>
          </a:bodyPr>
          <a:lstStyle/>
          <a:p>
            <a:pPr>
              <a:lnSpc>
                <a:spcPct val="200000"/>
              </a:lnSpc>
              <a:spcBef>
                <a:spcPts val="600"/>
              </a:spcBef>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由</a:t>
            </a:r>
            <a:r>
              <a:rPr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数组可以直接得到两个顶点之间的最短路径长度，如</a:t>
            </a:r>
            <a:r>
              <a:rPr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[1][0]=6</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，说明顶点</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到</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的最短路径长度为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6</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p>
        </p:txBody>
      </p:sp>
      <p:graphicFrame>
        <p:nvGraphicFramePr>
          <p:cNvPr id="8" name="表格 7"/>
          <p:cNvGraphicFramePr>
            <a:graphicFrameLocks noGrp="1"/>
          </p:cNvGraphicFramePr>
          <p:nvPr/>
        </p:nvGraphicFramePr>
        <p:xfrm>
          <a:off x="4342423" y="1697969"/>
          <a:ext cx="6786611" cy="2286015"/>
        </p:xfrm>
        <a:graphic>
          <a:graphicData uri="http://schemas.openxmlformats.org/drawingml/2006/table">
            <a:tbl>
              <a:tblPr/>
              <a:tblGrid>
                <a:gridCol w="814393">
                  <a:extLst>
                    <a:ext uri="{9D8B030D-6E8A-4147-A177-3AD203B41FA5}">
                      <a16:colId xmlns:a16="http://schemas.microsoft.com/office/drawing/2014/main" val="20000"/>
                    </a:ext>
                  </a:extLst>
                </a:gridCol>
                <a:gridCol w="881354">
                  <a:extLst>
                    <a:ext uri="{9D8B030D-6E8A-4147-A177-3AD203B41FA5}">
                      <a16:colId xmlns:a16="http://schemas.microsoft.com/office/drawing/2014/main" val="20001"/>
                    </a:ext>
                  </a:extLst>
                </a:gridCol>
                <a:gridCol w="847874">
                  <a:extLst>
                    <a:ext uri="{9D8B030D-6E8A-4147-A177-3AD203B41FA5}">
                      <a16:colId xmlns:a16="http://schemas.microsoft.com/office/drawing/2014/main" val="20002"/>
                    </a:ext>
                  </a:extLst>
                </a:gridCol>
                <a:gridCol w="847874">
                  <a:extLst>
                    <a:ext uri="{9D8B030D-6E8A-4147-A177-3AD203B41FA5}">
                      <a16:colId xmlns:a16="http://schemas.microsoft.com/office/drawing/2014/main" val="20003"/>
                    </a:ext>
                  </a:extLst>
                </a:gridCol>
                <a:gridCol w="848779">
                  <a:extLst>
                    <a:ext uri="{9D8B030D-6E8A-4147-A177-3AD203B41FA5}">
                      <a16:colId xmlns:a16="http://schemas.microsoft.com/office/drawing/2014/main" val="20004"/>
                    </a:ext>
                  </a:extLst>
                </a:gridCol>
                <a:gridCol w="848779">
                  <a:extLst>
                    <a:ext uri="{9D8B030D-6E8A-4147-A177-3AD203B41FA5}">
                      <a16:colId xmlns:a16="http://schemas.microsoft.com/office/drawing/2014/main" val="20005"/>
                    </a:ext>
                  </a:extLst>
                </a:gridCol>
                <a:gridCol w="848779">
                  <a:extLst>
                    <a:ext uri="{9D8B030D-6E8A-4147-A177-3AD203B41FA5}">
                      <a16:colId xmlns:a16="http://schemas.microsoft.com/office/drawing/2014/main" val="20006"/>
                    </a:ext>
                  </a:extLst>
                </a:gridCol>
                <a:gridCol w="848779">
                  <a:extLst>
                    <a:ext uri="{9D8B030D-6E8A-4147-A177-3AD203B41FA5}">
                      <a16:colId xmlns:a16="http://schemas.microsoft.com/office/drawing/2014/main" val="20007"/>
                    </a:ext>
                  </a:extLst>
                </a:gridCol>
              </a:tblGrid>
              <a:tr h="457203">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3</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3</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3">
                <a:tc>
                  <a:txBody>
                    <a:bodyPr/>
                    <a:lstStyle/>
                    <a:p>
                      <a:pPr indent="0" algn="ctr">
                        <a:lnSpc>
                          <a:spcPct val="150000"/>
                        </a:lnSpc>
                        <a:spcAft>
                          <a:spcPts val="0"/>
                        </a:spcAft>
                      </a:pPr>
                      <a:r>
                        <a:rPr lang="en-US" sz="1800" b="1" kern="100">
                          <a:solidFill>
                            <a:srgbClr val="C0262E"/>
                          </a:solidFill>
                          <a:latin typeface="微软雅黑" panose="020B0503020204020204" charset="-122"/>
                          <a:ea typeface="微软雅黑" panose="020B050302020402020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 Box 9"/>
          <p:cNvSpPr txBox="1">
            <a:spLocks noChangeArrowheads="1"/>
          </p:cNvSpPr>
          <p:nvPr/>
        </p:nvSpPr>
        <p:spPr bwMode="auto">
          <a:xfrm>
            <a:off x="4367481" y="4331333"/>
            <a:ext cx="3676646" cy="307340"/>
          </a:xfrm>
          <a:prstGeom prst="rect">
            <a:avLst/>
          </a:prstGeom>
          <a:noFill/>
          <a:ln w="28575" algn="ctr">
            <a:noFill/>
            <a:miter lim="800000"/>
          </a:ln>
          <a:effectLst/>
        </p:spPr>
        <p:txBody>
          <a:bodyPr wrap="square" lIns="0" tIns="0" rIns="0" bIns="0">
            <a:spAutoFit/>
          </a:bodyPr>
          <a:lstStyle/>
          <a:p>
            <a:pPr algn="l">
              <a:lnSpc>
                <a:spcPct val="10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求</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 </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的</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最短路径长度：</a:t>
            </a:r>
            <a:endPar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7" name="文本框 6"/>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354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3" grpId="0" bldLvl="0" animBg="1"/>
      <p:bldP spid="5" grpId="0" bldLvl="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3" name="Text Box 7"/>
          <p:cNvSpPr txBox="1">
            <a:spLocks noChangeArrowheads="1"/>
          </p:cNvSpPr>
          <p:nvPr>
            <p:custDataLst>
              <p:tags r:id="rId1"/>
            </p:custDataLst>
          </p:nvPr>
        </p:nvSpPr>
        <p:spPr bwMode="auto">
          <a:xfrm>
            <a:off x="4405258" y="4861561"/>
            <a:ext cx="3214710" cy="109156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6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path[1</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]=2</a:t>
            </a:r>
          </a:p>
          <a:p>
            <a:pPr>
              <a:lnSpc>
                <a:spcPts val="26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path[1</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]=3</a:t>
            </a:r>
          </a:p>
          <a:p>
            <a:pPr>
              <a:lnSpc>
                <a:spcPts val="26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path[1</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（找到起点）</a:t>
            </a:r>
          </a:p>
        </p:txBody>
      </p:sp>
      <p:graphicFrame>
        <p:nvGraphicFramePr>
          <p:cNvPr id="8" name="表格 7"/>
          <p:cNvGraphicFramePr>
            <a:graphicFrameLocks noGrp="1"/>
          </p:cNvGraphicFramePr>
          <p:nvPr/>
        </p:nvGraphicFramePr>
        <p:xfrm>
          <a:off x="4405259" y="1718289"/>
          <a:ext cx="6786611" cy="2286015"/>
        </p:xfrm>
        <a:graphic>
          <a:graphicData uri="http://schemas.openxmlformats.org/drawingml/2006/table">
            <a:tbl>
              <a:tblPr/>
              <a:tblGrid>
                <a:gridCol w="814393">
                  <a:extLst>
                    <a:ext uri="{9D8B030D-6E8A-4147-A177-3AD203B41FA5}">
                      <a16:colId xmlns:a16="http://schemas.microsoft.com/office/drawing/2014/main" val="20000"/>
                    </a:ext>
                  </a:extLst>
                </a:gridCol>
                <a:gridCol w="881354">
                  <a:extLst>
                    <a:ext uri="{9D8B030D-6E8A-4147-A177-3AD203B41FA5}">
                      <a16:colId xmlns:a16="http://schemas.microsoft.com/office/drawing/2014/main" val="20001"/>
                    </a:ext>
                  </a:extLst>
                </a:gridCol>
                <a:gridCol w="847874">
                  <a:extLst>
                    <a:ext uri="{9D8B030D-6E8A-4147-A177-3AD203B41FA5}">
                      <a16:colId xmlns:a16="http://schemas.microsoft.com/office/drawing/2014/main" val="20002"/>
                    </a:ext>
                  </a:extLst>
                </a:gridCol>
                <a:gridCol w="847874">
                  <a:extLst>
                    <a:ext uri="{9D8B030D-6E8A-4147-A177-3AD203B41FA5}">
                      <a16:colId xmlns:a16="http://schemas.microsoft.com/office/drawing/2014/main" val="20003"/>
                    </a:ext>
                  </a:extLst>
                </a:gridCol>
                <a:gridCol w="848779">
                  <a:extLst>
                    <a:ext uri="{9D8B030D-6E8A-4147-A177-3AD203B41FA5}">
                      <a16:colId xmlns:a16="http://schemas.microsoft.com/office/drawing/2014/main" val="20004"/>
                    </a:ext>
                  </a:extLst>
                </a:gridCol>
                <a:gridCol w="848779">
                  <a:extLst>
                    <a:ext uri="{9D8B030D-6E8A-4147-A177-3AD203B41FA5}">
                      <a16:colId xmlns:a16="http://schemas.microsoft.com/office/drawing/2014/main" val="20005"/>
                    </a:ext>
                  </a:extLst>
                </a:gridCol>
                <a:gridCol w="848779">
                  <a:extLst>
                    <a:ext uri="{9D8B030D-6E8A-4147-A177-3AD203B41FA5}">
                      <a16:colId xmlns:a16="http://schemas.microsoft.com/office/drawing/2014/main" val="20006"/>
                    </a:ext>
                  </a:extLst>
                </a:gridCol>
                <a:gridCol w="848779">
                  <a:extLst>
                    <a:ext uri="{9D8B030D-6E8A-4147-A177-3AD203B41FA5}">
                      <a16:colId xmlns:a16="http://schemas.microsoft.com/office/drawing/2014/main" val="20007"/>
                    </a:ext>
                  </a:extLst>
                </a:gridCol>
              </a:tblGrid>
              <a:tr h="457203">
                <a:tc gridSpan="4">
                  <a:txBody>
                    <a:bodyPr/>
                    <a:lstStyle/>
                    <a:p>
                      <a:pPr indent="0" algn="ctr">
                        <a:lnSpc>
                          <a:spcPct val="150000"/>
                        </a:lnSpc>
                        <a:spcAft>
                          <a:spcPts val="0"/>
                        </a:spcAft>
                      </a:pPr>
                      <a:r>
                        <a:rPr lang="en-US" sz="1800" b="1" i="1" kern="100">
                          <a:solidFill>
                            <a:srgbClr val="525252"/>
                          </a:solidFill>
                          <a:latin typeface="微软雅黑" panose="020B0503020204020204" charset="-122"/>
                          <a:ea typeface="微软雅黑" panose="020B0503020204020204" charset="-122"/>
                          <a:cs typeface="Consolas" panose="020B0609020204030204" pitchFamily="49" charset="0"/>
                        </a:rPr>
                        <a:t>A</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3</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path</a:t>
                      </a:r>
                      <a:r>
                        <a:rPr lang="en-US" sz="1800" b="1" kern="100" baseline="-25000">
                          <a:solidFill>
                            <a:srgbClr val="525252"/>
                          </a:solidFill>
                          <a:latin typeface="微软雅黑" panose="020B0503020204020204" charset="-122"/>
                          <a:ea typeface="微软雅黑" panose="020B0503020204020204" charset="-122"/>
                          <a:cs typeface="Consolas" panose="020B0609020204030204" pitchFamily="49" charset="0"/>
                        </a:rPr>
                        <a:t>3</a:t>
                      </a:r>
                      <a:endParaRPr lang="zh-CN" sz="1800" b="1" kern="100">
                        <a:solidFill>
                          <a:srgbClr val="525252"/>
                        </a:solidFill>
                        <a:latin typeface="微软雅黑" panose="020B0503020204020204" charset="-122"/>
                        <a:ea typeface="微软雅黑" panose="020B0503020204020204" charset="-122"/>
                        <a:cs typeface="Consolas" panose="020B0609020204030204" pitchFamily="49"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7</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203">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0</a:t>
                      </a: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50000"/>
                        </a:lnSpc>
                        <a:spcAft>
                          <a:spcPts val="0"/>
                        </a:spcAft>
                      </a:pPr>
                      <a:r>
                        <a:rPr lang="en-US" sz="1800" b="1" kern="100">
                          <a:solidFill>
                            <a:srgbClr val="525252"/>
                          </a:solidFill>
                          <a:latin typeface="微软雅黑" panose="020B0503020204020204" charset="-122"/>
                          <a:ea typeface="微软雅黑" panose="020B0503020204020204" charset="-122"/>
                          <a:cs typeface="Consolas" panose="020B0609020204030204" pitchFamily="49"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3"/>
          <p:cNvSpPr txBox="1"/>
          <p:nvPr/>
        </p:nvSpPr>
        <p:spPr>
          <a:xfrm>
            <a:off x="4262382" y="4275549"/>
            <a:ext cx="3429024" cy="398780"/>
          </a:xfrm>
          <a:prstGeom prst="rect">
            <a:avLst/>
          </a:prstGeom>
          <a:noFill/>
        </p:spPr>
        <p:txBody>
          <a:bodyPr wrap="square" rtlCol="0">
            <a:spAutoFit/>
          </a:bodyPr>
          <a:lstStyle/>
          <a:p>
            <a:pPr algn="l">
              <a:lnSpc>
                <a:spcPct val="100000"/>
              </a:lnSpc>
            </a:pP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求</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1</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 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Wingdings" panose="05000000000000000000"/>
              </a:rPr>
              <a:t>的</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最短路径：</a:t>
            </a:r>
            <a:endPar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5" name="TextBox 4"/>
          <p:cNvSpPr txBox="1"/>
          <p:nvPr/>
        </p:nvSpPr>
        <p:spPr>
          <a:xfrm>
            <a:off x="8262910" y="5004436"/>
            <a:ext cx="3929090" cy="101473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得到的顶点序列为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a:t>
            </a:r>
          </a:p>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顶点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到</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的最短路径为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1→3→2→0</a:t>
            </a:r>
          </a:p>
        </p:txBody>
      </p:sp>
      <p:sp>
        <p:nvSpPr>
          <p:cNvPr id="6" name="右箭头 5"/>
          <p:cNvSpPr/>
          <p:nvPr>
            <p:custDataLst>
              <p:tags r:id="rId2"/>
            </p:custDataLst>
          </p:nvPr>
        </p:nvSpPr>
        <p:spPr>
          <a:xfrm>
            <a:off x="7691406" y="5218750"/>
            <a:ext cx="428628" cy="318450"/>
          </a:xfrm>
          <a:prstGeom prst="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endParaRPr>
          </a:p>
        </p:txBody>
      </p:sp>
      <p:sp>
        <p:nvSpPr>
          <p:cNvPr id="9" name="文本框 8"/>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3349" y="2463255"/>
            <a:ext cx="3500438" cy="34909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354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3" grpId="0" bldLvl="0" animBg="1"/>
      <p:bldP spid="4" grpId="0"/>
      <p:bldP spid="5" grpId="0"/>
      <p:bldP spid="6" grpId="0" bldLvl="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6" name="TextBox 5"/>
          <p:cNvSpPr txBox="1"/>
          <p:nvPr>
            <p:custDataLst>
              <p:tags r:id="rId2"/>
            </p:custDataLst>
          </p:nvPr>
        </p:nvSpPr>
        <p:spPr>
          <a:xfrm>
            <a:off x="1321262" y="1919986"/>
            <a:ext cx="10271297" cy="490347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pPr>
            <a:r>
              <a:rPr lang="en-US" altLang="zh-CN">
                <a:solidFill>
                  <a:srgbClr val="000000"/>
                </a:solidFill>
                <a:latin typeface="微软雅黑" panose="020B0503020204020204" charset="-122"/>
                <a:ea typeface="微软雅黑" panose="020B0503020204020204" charset="-122"/>
              </a:rPr>
              <a:t>def Floyd(g):           	             	#</a:t>
            </a:r>
            <a:r>
              <a:rPr lang="zh-CN" altLang="zh-CN">
                <a:solidFill>
                  <a:srgbClr val="000000"/>
                </a:solidFill>
                <a:latin typeface="微软雅黑" panose="020B0503020204020204" charset="-122"/>
                <a:ea typeface="微软雅黑" panose="020B0503020204020204" charset="-122"/>
              </a:rPr>
              <a:t>输出所有两个顶点之间的最短路径</a:t>
            </a:r>
          </a:p>
          <a:p>
            <a:pPr>
              <a:lnSpc>
                <a:spcPct val="150000"/>
              </a:lnSpc>
            </a:pPr>
            <a:r>
              <a:rPr lang="en-US" altLang="zh-CN">
                <a:solidFill>
                  <a:srgbClr val="000000"/>
                </a:solidFill>
                <a:latin typeface="微软雅黑" panose="020B0503020204020204" charset="-122"/>
                <a:ea typeface="微软雅黑" panose="020B0503020204020204" charset="-122"/>
              </a:rPr>
              <a:t>  A=[[0]*MAXV for i in range(MAXV)]   	#</a:t>
            </a:r>
            <a:r>
              <a:rPr lang="zh-CN" altLang="zh-CN">
                <a:solidFill>
                  <a:srgbClr val="000000"/>
                </a:solidFill>
                <a:latin typeface="微软雅黑" panose="020B0503020204020204" charset="-122"/>
                <a:ea typeface="微软雅黑" panose="020B0503020204020204" charset="-122"/>
              </a:rPr>
              <a:t>建立</a:t>
            </a:r>
            <a:r>
              <a:rPr lang="en-US" altLang="zh-CN">
                <a:solidFill>
                  <a:srgbClr val="000000"/>
                </a:solidFill>
                <a:latin typeface="微软雅黑" panose="020B0503020204020204" charset="-122"/>
                <a:ea typeface="微软雅黑" panose="020B0503020204020204" charset="-122"/>
              </a:rPr>
              <a:t>A</a:t>
            </a:r>
            <a:r>
              <a:rPr lang="zh-CN" altLang="zh-CN">
                <a:solidFill>
                  <a:srgbClr val="000000"/>
                </a:solidFill>
                <a:latin typeface="微软雅黑" panose="020B0503020204020204" charset="-122"/>
                <a:ea typeface="微软雅黑" panose="020B0503020204020204" charset="-122"/>
              </a:rPr>
              <a:t>数组</a:t>
            </a:r>
          </a:p>
          <a:p>
            <a:pPr>
              <a:lnSpc>
                <a:spcPct val="150000"/>
              </a:lnSpc>
            </a:pPr>
            <a:r>
              <a:rPr lang="en-US" altLang="zh-CN">
                <a:solidFill>
                  <a:srgbClr val="000000"/>
                </a:solidFill>
                <a:latin typeface="微软雅黑" panose="020B0503020204020204" charset="-122"/>
                <a:ea typeface="微软雅黑" panose="020B0503020204020204" charset="-122"/>
              </a:rPr>
              <a:t>  path=[[0]*MAXV for i in range(MAXV)] 	#</a:t>
            </a:r>
            <a:r>
              <a:rPr lang="zh-CN" altLang="zh-CN">
                <a:solidFill>
                  <a:srgbClr val="000000"/>
                </a:solidFill>
                <a:latin typeface="微软雅黑" panose="020B0503020204020204" charset="-122"/>
                <a:ea typeface="微软雅黑" panose="020B0503020204020204" charset="-122"/>
              </a:rPr>
              <a:t>建立</a:t>
            </a:r>
            <a:r>
              <a:rPr lang="en-US" altLang="zh-CN">
                <a:solidFill>
                  <a:srgbClr val="000000"/>
                </a:solidFill>
                <a:latin typeface="微软雅黑" panose="020B0503020204020204" charset="-122"/>
                <a:ea typeface="微软雅黑" panose="020B0503020204020204" charset="-122"/>
              </a:rPr>
              <a:t>path</a:t>
            </a:r>
            <a:r>
              <a:rPr lang="zh-CN" altLang="zh-CN">
                <a:solidFill>
                  <a:srgbClr val="000000"/>
                </a:solidFill>
                <a:latin typeface="微软雅黑" panose="020B0503020204020204" charset="-122"/>
                <a:ea typeface="微软雅黑" panose="020B0503020204020204" charset="-122"/>
              </a:rPr>
              <a:t>数组</a:t>
            </a:r>
          </a:p>
          <a:p>
            <a:pPr>
              <a:lnSpc>
                <a:spcPct val="150000"/>
              </a:lnSpc>
            </a:pPr>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给数组</a:t>
            </a:r>
            <a:r>
              <a:rPr lang="en-US" altLang="zh-CN">
                <a:solidFill>
                  <a:srgbClr val="000000"/>
                </a:solidFill>
                <a:latin typeface="微软雅黑" panose="020B0503020204020204" charset="-122"/>
                <a:ea typeface="微软雅黑" panose="020B0503020204020204" charset="-122"/>
              </a:rPr>
              <a:t>A</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path</a:t>
            </a:r>
            <a:r>
              <a:rPr lang="zh-CN" altLang="zh-CN">
                <a:solidFill>
                  <a:srgbClr val="000000"/>
                </a:solidFill>
                <a:latin typeface="微软雅黑" panose="020B0503020204020204" charset="-122"/>
                <a:ea typeface="微软雅黑" panose="020B0503020204020204" charset="-122"/>
              </a:rPr>
              <a:t>置初值即求</a:t>
            </a:r>
            <a:r>
              <a:rPr lang="en-US" altLang="zh-CN">
                <a:solidFill>
                  <a:srgbClr val="000000"/>
                </a:solidFill>
                <a:latin typeface="微软雅黑" panose="020B0503020204020204" charset="-122"/>
                <a:ea typeface="微软雅黑" panose="020B0503020204020204" charset="-122"/>
              </a:rPr>
              <a:t>A-1[i][j]</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for j in range(g.n): </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A[i][j]=g.edges[i][j]</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if i!=j and g.edges[i][j]&lt;INF:</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path[i][j]=i			       #i</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顶点之间有边时</a:t>
            </a:r>
          </a:p>
          <a:p>
            <a:pPr>
              <a:lnSpc>
                <a:spcPct val="150000"/>
              </a:lnSpc>
            </a:pPr>
            <a:r>
              <a:rPr lang="en-US" altLang="zh-CN">
                <a:solidFill>
                  <a:srgbClr val="000000"/>
                </a:solidFill>
                <a:latin typeface="微软雅黑" panose="020B0503020204020204" charset="-122"/>
                <a:ea typeface="微软雅黑" panose="020B0503020204020204" charset="-122"/>
              </a:rPr>
              <a:t>      else:	</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path[i][j]=-1			       #i</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顶点之间没有边时</a:t>
            </a:r>
          </a:p>
        </p:txBody>
      </p:sp>
      <p:grpSp>
        <p:nvGrpSpPr>
          <p:cNvPr id="8" name="组合 7"/>
          <p:cNvGrpSpPr/>
          <p:nvPr/>
        </p:nvGrpSpPr>
        <p:grpSpPr>
          <a:xfrm>
            <a:off x="1450483" y="1342613"/>
            <a:ext cx="3003532" cy="517274"/>
            <a:chOff x="1396241" y="2304668"/>
            <a:chExt cx="1965167" cy="480002"/>
          </a:xfrm>
        </p:grpSpPr>
        <p:sp>
          <p:nvSpPr>
            <p:cNvPr id="9" name="矩形: 圆角 8"/>
            <p:cNvSpPr/>
            <p:nvPr>
              <p:custDataLst>
                <p:tags r:id="rId3"/>
              </p:custDataLst>
            </p:nvPr>
          </p:nvSpPr>
          <p:spPr>
            <a:xfrm>
              <a:off x="1396241" y="2304668"/>
              <a:ext cx="196516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10" name="文本框 9"/>
            <p:cNvSpPr txBox="1"/>
            <p:nvPr>
              <p:custDataLst>
                <p:tags r:id="rId4"/>
              </p:custDataLst>
            </p:nvPr>
          </p:nvSpPr>
          <p:spPr>
            <a:xfrm>
              <a:off x="1433295" y="2360437"/>
              <a:ext cx="1853232" cy="370046"/>
            </a:xfrm>
            <a:prstGeom prst="rect">
              <a:avLst/>
            </a:prstGeom>
            <a:noFill/>
          </p:spPr>
          <p:txBody>
            <a:bodyPr wrap="square" rtlCol="0">
              <a:spAutoFit/>
            </a:bodyPr>
            <a:lstStyle/>
            <a:p>
              <a:pPr algn="ctr"/>
              <a:r>
                <a:rPr lang="en-US" altLang="zh-CN" sz="2000" b="1">
                  <a:solidFill>
                    <a:schemeClr val="lt1"/>
                  </a:solidFill>
                  <a:latin typeface="微软雅黑" panose="020B0503020204020204" charset="-122"/>
                  <a:ea typeface="微软雅黑" panose="020B0503020204020204" charset="-122"/>
                </a:rPr>
                <a:t>2. </a:t>
              </a:r>
              <a:r>
                <a:rPr lang="zh-CN" altLang="en-US" sz="2000" b="1">
                  <a:solidFill>
                    <a:schemeClr val="lt1"/>
                  </a:solidFill>
                  <a:latin typeface="微软雅黑" panose="020B0503020204020204" charset="-122"/>
                  <a:ea typeface="微软雅黑" panose="020B0503020204020204" charset="-122"/>
                </a:rPr>
                <a:t>弗洛伊德算法设计</a:t>
              </a:r>
            </a:p>
          </p:txBody>
        </p:sp>
      </p:grpSp>
      <p:sp>
        <p:nvSpPr>
          <p:cNvPr id="11" name="文本框 1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8" y="1612900"/>
            <a:ext cx="3367088" cy="4648200"/>
          </a:xfrm>
          <a:prstGeom prst="rect">
            <a:avLst/>
          </a:prstGeom>
        </p:spPr>
      </p:pic>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6" name="TextBox 5"/>
          <p:cNvSpPr txBox="1"/>
          <p:nvPr>
            <p:custDataLst>
              <p:tags r:id="rId2"/>
            </p:custDataLst>
          </p:nvPr>
        </p:nvSpPr>
        <p:spPr>
          <a:xfrm>
            <a:off x="3392276" y="2117391"/>
            <a:ext cx="8358246" cy="351853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for k in range(g.n):			       #</a:t>
            </a:r>
            <a:r>
              <a:rPr lang="zh-CN" altLang="zh-CN">
                <a:solidFill>
                  <a:srgbClr val="000000"/>
                </a:solidFill>
                <a:latin typeface="微软雅黑" panose="020B0503020204020204" charset="-122"/>
                <a:ea typeface="微软雅黑" panose="020B0503020204020204" charset="-122"/>
              </a:rPr>
              <a:t>求</a:t>
            </a:r>
            <a:r>
              <a:rPr lang="en-US" altLang="zh-CN">
                <a:solidFill>
                  <a:srgbClr val="000000"/>
                </a:solidFill>
                <a:latin typeface="微软雅黑" panose="020B0503020204020204" charset="-122"/>
                <a:ea typeface="微软雅黑" panose="020B0503020204020204" charset="-122"/>
              </a:rPr>
              <a:t>Ak[i][j]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i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j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A[i][j]&gt;A[i][k]+A[k][j]: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A[i][j]=A[i][k]+A[k][j]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path[i][j]=path[k][j]   	#</a:t>
            </a:r>
            <a:r>
              <a:rPr lang="zh-CN" altLang="zh-CN">
                <a:solidFill>
                  <a:srgbClr val="000000"/>
                </a:solidFill>
                <a:latin typeface="微软雅黑" panose="020B0503020204020204" charset="-122"/>
                <a:ea typeface="微软雅黑" panose="020B0503020204020204" charset="-122"/>
              </a:rPr>
              <a:t>修改最短路径</a:t>
            </a:r>
            <a:endParaRPr lang="en-US"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Dispath(A,path,g)			       #</a:t>
            </a:r>
            <a:r>
              <a:rPr lang="zh-CN" altLang="zh-CN">
                <a:solidFill>
                  <a:srgbClr val="000000"/>
                </a:solidFill>
                <a:latin typeface="微软雅黑" panose="020B0503020204020204" charset="-122"/>
                <a:ea typeface="微软雅黑" panose="020B0503020204020204" charset="-122"/>
              </a:rPr>
              <a:t>生成最短路径和长度</a:t>
            </a:r>
          </a:p>
        </p:txBody>
      </p:sp>
      <p:sp>
        <p:nvSpPr>
          <p:cNvPr id="5" name="文本框 4"/>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 name="TextBox 4"/>
          <p:cNvSpPr txBox="1"/>
          <p:nvPr>
            <p:custDataLst>
              <p:tags r:id="rId2"/>
            </p:custDataLst>
          </p:nvPr>
        </p:nvSpPr>
        <p:spPr>
          <a:xfrm>
            <a:off x="540299" y="1718547"/>
            <a:ext cx="11038377" cy="428815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charset="-122"/>
                <a:ea typeface="微软雅黑" panose="020B0503020204020204" charset="-122"/>
              </a:rPr>
              <a:t>def Dispath(A,path,g):          	       #</a:t>
            </a:r>
            <a:r>
              <a:rPr lang="zh-CN" altLang="zh-CN">
                <a:solidFill>
                  <a:srgbClr val="000000"/>
                </a:solidFill>
                <a:latin typeface="微软雅黑" panose="020B0503020204020204" charset="-122"/>
                <a:ea typeface="微软雅黑" panose="020B0503020204020204" charset="-122"/>
              </a:rPr>
              <a:t>输出所有的最短路径和长度</a:t>
            </a:r>
          </a:p>
          <a:p>
            <a:pPr>
              <a:lnSpc>
                <a:spcPct val="100000"/>
              </a:lnSpc>
            </a:pPr>
            <a:r>
              <a:rPr lang="en-US" altLang="zh-CN">
                <a:solidFill>
                  <a:srgbClr val="000000"/>
                </a:solidFill>
                <a:latin typeface="微软雅黑" panose="020B0503020204020204" charset="-122"/>
                <a:ea typeface="微软雅黑" panose="020B0503020204020204" charset="-122"/>
              </a:rPr>
              <a:t>  for i in range(g.n):</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for j in range(g.n):</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if A[i][j]!=INF and i!=j:	       #</a:t>
            </a:r>
            <a:r>
              <a:rPr lang="zh-CN" altLang="zh-CN">
                <a:solidFill>
                  <a:srgbClr val="000000"/>
                </a:solidFill>
                <a:latin typeface="微软雅黑" panose="020B0503020204020204" charset="-122"/>
                <a:ea typeface="微软雅黑" panose="020B0503020204020204" charset="-122"/>
              </a:rPr>
              <a:t>若顶点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之间存在路径</a:t>
            </a:r>
          </a:p>
          <a:p>
            <a:pPr>
              <a:lnSpc>
                <a:spcPct val="100000"/>
              </a:lnSpc>
            </a:pPr>
            <a:r>
              <a:rPr lang="en-US" altLang="zh-CN">
                <a:solidFill>
                  <a:srgbClr val="000000"/>
                </a:solidFill>
                <a:latin typeface="微软雅黑" panose="020B0503020204020204" charset="-122"/>
                <a:ea typeface="微软雅黑" panose="020B0503020204020204" charset="-122"/>
              </a:rPr>
              <a:t>          print("  </a:t>
            </a: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%d</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%d</a:t>
            </a:r>
            <a:r>
              <a:rPr lang="zh-CN" altLang="zh-CN">
                <a:solidFill>
                  <a:srgbClr val="000000"/>
                </a:solidFill>
                <a:latin typeface="微软雅黑" panose="020B0503020204020204" charset="-122"/>
                <a:ea typeface="微软雅黑" panose="020B0503020204020204" charset="-122"/>
              </a:rPr>
              <a:t>的最短路径长度</a:t>
            </a:r>
            <a:r>
              <a:rPr lang="en-US" altLang="zh-CN">
                <a:solidFill>
                  <a:srgbClr val="000000"/>
                </a:solidFill>
                <a:latin typeface="微软雅黑" panose="020B0503020204020204" charset="-122"/>
                <a:ea typeface="微软雅黑" panose="020B0503020204020204" charset="-122"/>
              </a:rPr>
              <a:t>: %d\t</a:t>
            </a:r>
            <a:r>
              <a:rPr lang="zh-CN" altLang="zh-CN">
                <a:solidFill>
                  <a:srgbClr val="000000"/>
                </a:solidFill>
                <a:latin typeface="微软雅黑" panose="020B0503020204020204" charset="-122"/>
                <a:ea typeface="微软雅黑" panose="020B0503020204020204" charset="-122"/>
              </a:rPr>
              <a:t>路径</a:t>
            </a:r>
            <a:r>
              <a:rPr lang="en-US" altLang="zh-CN">
                <a:solidFill>
                  <a:srgbClr val="000000"/>
                </a:solidFill>
                <a:latin typeface="微软雅黑" panose="020B0503020204020204" charset="-122"/>
                <a:ea typeface="微软雅黑" panose="020B0503020204020204" charset="-122"/>
              </a:rPr>
              <a:t>:" %(i,j,A[i][j]),end='')</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k=path[i][j]</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apath=[j]			       #</a:t>
            </a:r>
            <a:r>
              <a:rPr lang="zh-CN" altLang="zh-CN">
                <a:solidFill>
                  <a:srgbClr val="000000"/>
                </a:solidFill>
                <a:latin typeface="微软雅黑" panose="020B0503020204020204" charset="-122"/>
                <a:ea typeface="微软雅黑" panose="020B0503020204020204" charset="-122"/>
              </a:rPr>
              <a:t>路径上添加终点</a:t>
            </a:r>
          </a:p>
          <a:p>
            <a:pPr>
              <a:lnSpc>
                <a:spcPct val="100000"/>
              </a:lnSpc>
            </a:pPr>
            <a:r>
              <a:rPr lang="en-US" altLang="zh-CN">
                <a:solidFill>
                  <a:srgbClr val="000000"/>
                </a:solidFill>
                <a:latin typeface="微软雅黑" panose="020B0503020204020204" charset="-122"/>
                <a:ea typeface="微软雅黑" panose="020B0503020204020204" charset="-122"/>
              </a:rPr>
              <a:t>          while k!=-1 and k!=i:	       #</a:t>
            </a:r>
            <a:r>
              <a:rPr lang="zh-CN" altLang="zh-CN">
                <a:solidFill>
                  <a:srgbClr val="000000"/>
                </a:solidFill>
                <a:latin typeface="微软雅黑" panose="020B0503020204020204" charset="-122"/>
                <a:ea typeface="微软雅黑" panose="020B0503020204020204" charset="-122"/>
              </a:rPr>
              <a:t>路径上添加中间点</a:t>
            </a:r>
          </a:p>
          <a:p>
            <a:pPr>
              <a:lnSpc>
                <a:spcPct val="100000"/>
              </a:lnSpc>
            </a:pPr>
            <a:r>
              <a:rPr lang="en-US" altLang="zh-CN">
                <a:solidFill>
                  <a:srgbClr val="000000"/>
                </a:solidFill>
                <a:latin typeface="微软雅黑" panose="020B0503020204020204" charset="-122"/>
                <a:ea typeface="微软雅黑" panose="020B0503020204020204" charset="-122"/>
              </a:rPr>
              <a:t>             apath.append(k)             	#</a:t>
            </a: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k</a:t>
            </a:r>
            <a:r>
              <a:rPr lang="zh-CN" altLang="zh-CN">
                <a:solidFill>
                  <a:srgbClr val="000000"/>
                </a:solidFill>
                <a:latin typeface="微软雅黑" panose="020B0503020204020204" charset="-122"/>
                <a:ea typeface="微软雅黑" panose="020B0503020204020204" charset="-122"/>
              </a:rPr>
              <a:t>加入到路径中</a:t>
            </a:r>
          </a:p>
          <a:p>
            <a:pPr>
              <a:lnSpc>
                <a:spcPct val="100000"/>
              </a:lnSpc>
            </a:pPr>
            <a:r>
              <a:rPr lang="en-US" altLang="zh-CN">
                <a:solidFill>
                  <a:srgbClr val="000000"/>
                </a:solidFill>
                <a:latin typeface="微软雅黑" panose="020B0503020204020204" charset="-122"/>
                <a:ea typeface="微软雅黑" panose="020B0503020204020204" charset="-122"/>
              </a:rPr>
              <a:t>             k=path[i][k]</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apath.append(i)            	#</a:t>
            </a:r>
            <a:r>
              <a:rPr lang="zh-CN" altLang="zh-CN">
                <a:solidFill>
                  <a:srgbClr val="000000"/>
                </a:solidFill>
                <a:latin typeface="微软雅黑" panose="020B0503020204020204" charset="-122"/>
                <a:ea typeface="微软雅黑" panose="020B0503020204020204" charset="-122"/>
              </a:rPr>
              <a:t>路径上添加起点</a:t>
            </a:r>
          </a:p>
          <a:p>
            <a:pPr>
              <a:lnSpc>
                <a:spcPct val="100000"/>
              </a:lnSpc>
            </a:pPr>
            <a:r>
              <a:rPr lang="en-US" altLang="zh-CN">
                <a:solidFill>
                  <a:srgbClr val="000000"/>
                </a:solidFill>
                <a:latin typeface="微软雅黑" panose="020B0503020204020204" charset="-122"/>
                <a:ea typeface="微软雅黑" panose="020B0503020204020204" charset="-122"/>
              </a:rPr>
              <a:t>          apath.reverse()           	#</a:t>
            </a:r>
            <a:r>
              <a:rPr lang="zh-CN" altLang="zh-CN">
                <a:solidFill>
                  <a:srgbClr val="000000"/>
                </a:solidFill>
                <a:latin typeface="微软雅黑" panose="020B0503020204020204" charset="-122"/>
                <a:ea typeface="微软雅黑" panose="020B0503020204020204" charset="-122"/>
              </a:rPr>
              <a:t>逆置</a:t>
            </a:r>
            <a:r>
              <a:rPr lang="en-US" altLang="zh-CN">
                <a:solidFill>
                  <a:srgbClr val="000000"/>
                </a:solidFill>
                <a:latin typeface="微软雅黑" panose="020B0503020204020204" charset="-122"/>
                <a:ea typeface="微软雅黑" panose="020B0503020204020204" charset="-122"/>
              </a:rPr>
              <a:t>apath</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print(apath)              	#</a:t>
            </a:r>
            <a:r>
              <a:rPr lang="zh-CN" altLang="zh-CN">
                <a:solidFill>
                  <a:srgbClr val="000000"/>
                </a:solidFill>
                <a:latin typeface="微软雅黑" panose="020B0503020204020204" charset="-122"/>
                <a:ea typeface="微软雅黑" panose="020B0503020204020204" charset="-122"/>
              </a:rPr>
              <a:t>输出最短路径</a:t>
            </a:r>
          </a:p>
        </p:txBody>
      </p:sp>
      <p:sp>
        <p:nvSpPr>
          <p:cNvPr id="7" name="文本框 6"/>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3098801" y="186765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 name="TextBox 4"/>
          <p:cNvSpPr txBox="1"/>
          <p:nvPr/>
        </p:nvSpPr>
        <p:spPr>
          <a:xfrm>
            <a:off x="1297538" y="1424319"/>
            <a:ext cx="6715172"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上述弗洛伊德算法中有三重循环，其时间复杂度为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O(</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baseline="30000">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6" name="TextBox 5"/>
          <p:cNvSpPr txBox="1"/>
          <p:nvPr/>
        </p:nvSpPr>
        <p:spPr>
          <a:xfrm>
            <a:off x="5405223" y="3956618"/>
            <a:ext cx="5214974" cy="1014730"/>
          </a:xfrm>
          <a:prstGeom prst="rect">
            <a:avLst/>
          </a:prstGeom>
          <a:noFill/>
        </p:spPr>
        <p:txBody>
          <a:bodyPr wrap="square" rtlCol="0">
            <a:spAutoFit/>
          </a:bodyPr>
          <a:lstStyle>
            <a:defPPr>
              <a:defRPr lang="zh-CN"/>
            </a:defPPr>
            <a:lvl1pPr>
              <a:defRPr sz="2000">
                <a:solidFill>
                  <a:srgbClr val="C0262E"/>
                </a:solidFill>
                <a:latin typeface="思源黑体 CN Medium" panose="020B0600000000000000" pitchFamily="34" charset="-122"/>
                <a:ea typeface="思源黑体 CN Medium" panose="020B0600000000000000"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342900" indent="-342900">
              <a:lnSpc>
                <a:spcPct val="150000"/>
              </a:lnSpc>
              <a:buFont typeface="Wingdings" panose="05000000000000000000" pitchFamily="2" charset="2"/>
              <a:buChar char="u"/>
            </a:pPr>
            <a:r>
              <a:rPr lang="zh-CN" altLang="zh-CN">
                <a:solidFill>
                  <a:srgbClr val="000000"/>
                </a:solidFill>
                <a:latin typeface="微软雅黑" panose="020B0503020204020204" charset="-122"/>
                <a:ea typeface="微软雅黑" panose="020B0503020204020204" charset="-122"/>
              </a:rPr>
              <a:t>弗洛伊德算法</a:t>
            </a:r>
            <a:r>
              <a:rPr lang="zh-CN" altLang="en-US">
                <a:solidFill>
                  <a:srgbClr val="000000"/>
                </a:solidFill>
                <a:latin typeface="微软雅黑" panose="020B0503020204020204" charset="-122"/>
                <a:ea typeface="微软雅黑" panose="020B0503020204020204" charset="-122"/>
              </a:rPr>
              <a:t>适合含负权的图求最短路径</a:t>
            </a:r>
            <a:endParaRPr lang="en-US" altLang="zh-CN">
              <a:solidFill>
                <a:srgbClr val="000000"/>
              </a:solidFill>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u"/>
            </a:pPr>
            <a:r>
              <a:rPr lang="zh-CN" altLang="en-US">
                <a:solidFill>
                  <a:srgbClr val="000000"/>
                </a:solidFill>
                <a:latin typeface="微软雅黑" panose="020B0503020204020204" charset="-122"/>
                <a:ea typeface="微软雅黑" panose="020B0503020204020204" charset="-122"/>
              </a:rPr>
              <a:t>不适合含负权回路的图求最短路径</a:t>
            </a:r>
          </a:p>
        </p:txBody>
      </p:sp>
      <p:sp>
        <p:nvSpPr>
          <p:cNvPr id="11" name="文本框 10"/>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7.6 </a:t>
            </a:r>
            <a:r>
              <a:rPr lang="zh-CN" altLang="en-US" sz="2400">
                <a:solidFill>
                  <a:schemeClr val="accent1"/>
                </a:solidFill>
                <a:latin typeface="微软雅黑" panose="020B0503020204020204" charset="-122"/>
                <a:ea typeface="微软雅黑" panose="020B0503020204020204" charset="-122"/>
                <a:cs typeface="Arial" panose="020B0604020202020204"/>
              </a:rPr>
              <a:t>最短路径</a:t>
            </a:r>
          </a:p>
        </p:txBody>
      </p:sp>
      <p:sp>
        <p:nvSpPr>
          <p:cNvPr id="1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7.6.3 </a:t>
            </a:r>
            <a:r>
              <a:rPr lang="zh-CN" altLang="en-US">
                <a:solidFill>
                  <a:srgbClr val="000000"/>
                </a:solidFill>
                <a:latin typeface="微软雅黑" panose="020B0503020204020204" charset="-122"/>
                <a:ea typeface="微软雅黑" panose="020B0503020204020204" charset="-122"/>
              </a:rPr>
              <a:t>弗洛伊德算法</a:t>
            </a:r>
          </a:p>
        </p:txBody>
      </p:sp>
      <p:pic>
        <p:nvPicPr>
          <p:cNvPr id="14" name="图片 13" descr="图片包含 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21" y="1985151"/>
            <a:ext cx="4557713" cy="4548188"/>
          </a:xfrm>
          <a:prstGeom prst="rect">
            <a:avLst/>
          </a:prstGeom>
        </p:spPr>
      </p:pic>
      <p:sp>
        <p:nvSpPr>
          <p:cNvPr id="15" name="椭圆 80"/>
          <p:cNvSpPr/>
          <p:nvPr>
            <p:custDataLst>
              <p:tags r:id="rId2"/>
            </p:custDataLst>
          </p:nvPr>
        </p:nvSpPr>
        <p:spPr bwMode="auto">
          <a:xfrm>
            <a:off x="7502771" y="2791633"/>
            <a:ext cx="1019877" cy="637367"/>
          </a:xfrm>
          <a:prstGeom prst="ellipse">
            <a:avLst/>
          </a:pr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2000" b="1" kern="0">
                <a:solidFill>
                  <a:srgbClr val="FFFFFF"/>
                </a:solidFill>
                <a:latin typeface="微软雅黑" panose="020B0503020204020204" charset="-122"/>
                <a:ea typeface="微软雅黑" panose="020B0503020204020204" charset="-122"/>
              </a:rPr>
              <a:t>提示</a:t>
            </a:r>
            <a:endParaRPr lang="zh-CN" altLang="en-US" sz="2000" b="1" kern="0"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2252" name="Rectangle 28"/>
          <p:cNvSpPr>
            <a:spLocks noChangeArrowheads="1"/>
          </p:cNvSpPr>
          <p:nvPr>
            <p:custDataLst>
              <p:tags r:id="rId2"/>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61" name="组合 60"/>
          <p:cNvGrpSpPr/>
          <p:nvPr/>
        </p:nvGrpSpPr>
        <p:grpSpPr>
          <a:xfrm>
            <a:off x="2042388" y="3429000"/>
            <a:ext cx="2574380" cy="1771051"/>
            <a:chOff x="2436307" y="2007689"/>
            <a:chExt cx="2574380" cy="1771051"/>
          </a:xfrm>
        </p:grpSpPr>
        <p:sp>
          <p:nvSpPr>
            <p:cNvPr id="52250" name="Text Box 26"/>
            <p:cNvSpPr txBox="1">
              <a:spLocks noChangeArrowheads="1"/>
            </p:cNvSpPr>
            <p:nvPr/>
          </p:nvSpPr>
          <p:spPr bwMode="auto">
            <a:xfrm>
              <a:off x="3273330" y="3099931"/>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2249" name="Text Box 25"/>
            <p:cNvSpPr txBox="1">
              <a:spLocks noChangeArrowheads="1"/>
            </p:cNvSpPr>
            <p:nvPr/>
          </p:nvSpPr>
          <p:spPr bwMode="auto">
            <a:xfrm>
              <a:off x="3622478" y="3488221"/>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15</a:t>
              </a:r>
            </a:p>
          </p:txBody>
        </p:sp>
        <p:sp>
          <p:nvSpPr>
            <p:cNvPr id="52248" name="Text Box 24"/>
            <p:cNvSpPr txBox="1">
              <a:spLocks noChangeArrowheads="1"/>
            </p:cNvSpPr>
            <p:nvPr/>
          </p:nvSpPr>
          <p:spPr bwMode="auto">
            <a:xfrm>
              <a:off x="3938107" y="3141833"/>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2247" name="Text Box 23"/>
            <p:cNvSpPr txBox="1">
              <a:spLocks noChangeArrowheads="1"/>
            </p:cNvSpPr>
            <p:nvPr/>
          </p:nvSpPr>
          <p:spPr bwMode="auto">
            <a:xfrm>
              <a:off x="4019109" y="2401567"/>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52246" name="Text Box 22"/>
            <p:cNvSpPr txBox="1">
              <a:spLocks noChangeArrowheads="1"/>
            </p:cNvSpPr>
            <p:nvPr/>
          </p:nvSpPr>
          <p:spPr bwMode="auto">
            <a:xfrm>
              <a:off x="2762178" y="2736781"/>
              <a:ext cx="390114"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13</a:t>
              </a:r>
            </a:p>
          </p:txBody>
        </p:sp>
        <p:sp>
          <p:nvSpPr>
            <p:cNvPr id="52245" name="Text Box 21"/>
            <p:cNvSpPr txBox="1">
              <a:spLocks noChangeArrowheads="1"/>
            </p:cNvSpPr>
            <p:nvPr/>
          </p:nvSpPr>
          <p:spPr bwMode="auto">
            <a:xfrm>
              <a:off x="2436307" y="2747024"/>
              <a:ext cx="390114" cy="291451"/>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13</a:t>
              </a:r>
            </a:p>
          </p:txBody>
        </p:sp>
        <p:sp>
          <p:nvSpPr>
            <p:cNvPr id="52244" name="Text Box 20"/>
            <p:cNvSpPr txBox="1">
              <a:spLocks noChangeArrowheads="1"/>
            </p:cNvSpPr>
            <p:nvPr/>
          </p:nvSpPr>
          <p:spPr bwMode="auto">
            <a:xfrm>
              <a:off x="3594546" y="2343835"/>
              <a:ext cx="391045" cy="289588"/>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2243" name="Text Box 19"/>
            <p:cNvSpPr txBox="1">
              <a:spLocks noChangeArrowheads="1"/>
            </p:cNvSpPr>
            <p:nvPr/>
          </p:nvSpPr>
          <p:spPr bwMode="auto">
            <a:xfrm>
              <a:off x="3581511" y="2007689"/>
              <a:ext cx="390114"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2242" name="Text Box 18"/>
            <p:cNvSpPr txBox="1">
              <a:spLocks noChangeArrowheads="1"/>
            </p:cNvSpPr>
            <p:nvPr/>
          </p:nvSpPr>
          <p:spPr bwMode="auto">
            <a:xfrm>
              <a:off x="4262116" y="2771234"/>
              <a:ext cx="391045" cy="289588"/>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12</a:t>
              </a:r>
            </a:p>
          </p:txBody>
        </p:sp>
        <p:sp>
          <p:nvSpPr>
            <p:cNvPr id="52241" name="Text Box 17"/>
            <p:cNvSpPr txBox="1">
              <a:spLocks noChangeArrowheads="1"/>
            </p:cNvSpPr>
            <p:nvPr/>
          </p:nvSpPr>
          <p:spPr bwMode="auto">
            <a:xfrm>
              <a:off x="4619642" y="2775890"/>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12</a:t>
              </a:r>
            </a:p>
          </p:txBody>
        </p:sp>
        <p:sp>
          <p:nvSpPr>
            <p:cNvPr id="52240" name="Oval 16"/>
            <p:cNvSpPr>
              <a:spLocks noChangeArrowheads="1"/>
            </p:cNvSpPr>
            <p:nvPr>
              <p:custDataLst>
                <p:tags r:id="rId4"/>
              </p:custDataLst>
            </p:nvPr>
          </p:nvSpPr>
          <p:spPr bwMode="auto">
            <a:xfrm>
              <a:off x="2630899" y="3328994"/>
              <a:ext cx="337975"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52239" name="Oval 15"/>
            <p:cNvSpPr>
              <a:spLocks noChangeArrowheads="1"/>
            </p:cNvSpPr>
            <p:nvPr>
              <p:custDataLst>
                <p:tags r:id="rId5"/>
              </p:custDataLst>
            </p:nvPr>
          </p:nvSpPr>
          <p:spPr bwMode="auto">
            <a:xfrm>
              <a:off x="3661582" y="2747024"/>
              <a:ext cx="337975" cy="34452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52238" name="Oval 14"/>
            <p:cNvSpPr>
              <a:spLocks noChangeArrowheads="1"/>
            </p:cNvSpPr>
            <p:nvPr>
              <p:custDataLst>
                <p:tags r:id="rId6"/>
              </p:custDataLst>
            </p:nvPr>
          </p:nvSpPr>
          <p:spPr bwMode="auto">
            <a:xfrm>
              <a:off x="4443672" y="3328994"/>
              <a:ext cx="338906"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52237" name="Oval 13"/>
            <p:cNvSpPr>
              <a:spLocks noChangeArrowheads="1"/>
            </p:cNvSpPr>
            <p:nvPr>
              <p:custDataLst>
                <p:tags r:id="rId7"/>
              </p:custDataLst>
            </p:nvPr>
          </p:nvSpPr>
          <p:spPr bwMode="auto">
            <a:xfrm>
              <a:off x="2630899" y="2166916"/>
              <a:ext cx="337975"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52236" name="Oval 12"/>
            <p:cNvSpPr>
              <a:spLocks noChangeArrowheads="1"/>
            </p:cNvSpPr>
            <p:nvPr>
              <p:custDataLst>
                <p:tags r:id="rId8"/>
              </p:custDataLst>
            </p:nvPr>
          </p:nvSpPr>
          <p:spPr bwMode="auto">
            <a:xfrm>
              <a:off x="4443672" y="2166916"/>
              <a:ext cx="338906"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52235" name="Line 11"/>
            <p:cNvSpPr>
              <a:spLocks noChangeShapeType="1"/>
            </p:cNvSpPr>
            <p:nvPr>
              <p:custDataLst>
                <p:tags r:id="rId9"/>
              </p:custDataLst>
            </p:nvPr>
          </p:nvSpPr>
          <p:spPr bwMode="auto">
            <a:xfrm>
              <a:off x="2826421" y="2515167"/>
              <a:ext cx="0" cy="81941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4" name="Line 10"/>
            <p:cNvSpPr>
              <a:spLocks noChangeShapeType="1"/>
            </p:cNvSpPr>
            <p:nvPr>
              <p:custDataLst>
                <p:tags r:id="rId10"/>
              </p:custDataLst>
            </p:nvPr>
          </p:nvSpPr>
          <p:spPr bwMode="auto">
            <a:xfrm flipV="1">
              <a:off x="2756592" y="2499338"/>
              <a:ext cx="0" cy="81755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C0262E"/>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3" name="Freeform 9"/>
            <p:cNvSpPr/>
            <p:nvPr>
              <p:custDataLst>
                <p:tags r:id="rId11"/>
              </p:custDataLst>
            </p:nvPr>
          </p:nvSpPr>
          <p:spPr bwMode="auto">
            <a:xfrm>
              <a:off x="2944666" y="2256307"/>
              <a:ext cx="1508317" cy="6518"/>
            </a:xfrm>
            <a:custGeom>
              <a:avLst/>
              <a:gdLst/>
              <a:ahLst/>
              <a:cxnLst>
                <a:cxn ang="0">
                  <a:pos x="0" y="0"/>
                </a:cxn>
                <a:cxn ang="0">
                  <a:pos x="1620" y="7"/>
                </a:cxn>
              </a:cxnLst>
              <a:rect l="0" t="0" r="r" b="b"/>
              <a:pathLst>
                <a:path w="1620" h="7">
                  <a:moveTo>
                    <a:pt x="0" y="0"/>
                  </a:moveTo>
                  <a:lnTo>
                    <a:pt x="1620" y="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2" name="Freeform 8"/>
            <p:cNvSpPr/>
            <p:nvPr>
              <p:custDataLst>
                <p:tags r:id="rId12"/>
              </p:custDataLst>
            </p:nvPr>
          </p:nvSpPr>
          <p:spPr bwMode="auto">
            <a:xfrm>
              <a:off x="2963287" y="2353147"/>
              <a:ext cx="1472936" cy="931"/>
            </a:xfrm>
            <a:custGeom>
              <a:avLst/>
              <a:gdLst/>
              <a:ahLst/>
              <a:cxnLst>
                <a:cxn ang="0">
                  <a:pos x="1583" y="1"/>
                </a:cxn>
                <a:cxn ang="0">
                  <a:pos x="0" y="0"/>
                </a:cxn>
              </a:cxnLst>
              <a:rect l="0" t="0" r="r" b="b"/>
              <a:pathLst>
                <a:path w="1583" h="1">
                  <a:moveTo>
                    <a:pt x="1583" y="1"/>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1" name="Freeform 7"/>
            <p:cNvSpPr/>
            <p:nvPr>
              <p:custDataLst>
                <p:tags r:id="rId13"/>
              </p:custDataLst>
            </p:nvPr>
          </p:nvSpPr>
          <p:spPr bwMode="auto">
            <a:xfrm>
              <a:off x="4679230" y="2493751"/>
              <a:ext cx="4655" cy="863178"/>
            </a:xfrm>
            <a:custGeom>
              <a:avLst/>
              <a:gdLst/>
              <a:ahLst/>
              <a:cxnLst>
                <a:cxn ang="0">
                  <a:pos x="0" y="0"/>
                </a:cxn>
                <a:cxn ang="0">
                  <a:pos x="6" y="928"/>
                </a:cxn>
              </a:cxnLst>
              <a:rect l="0" t="0" r="r" b="b"/>
              <a:pathLst>
                <a:path w="6" h="928">
                  <a:moveTo>
                    <a:pt x="0" y="0"/>
                  </a:moveTo>
                  <a:lnTo>
                    <a:pt x="6" y="928"/>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30" name="Freeform 6"/>
            <p:cNvSpPr/>
            <p:nvPr>
              <p:custDataLst>
                <p:tags r:id="rId14"/>
              </p:custDataLst>
            </p:nvPr>
          </p:nvSpPr>
          <p:spPr bwMode="auto">
            <a:xfrm>
              <a:off x="4592642" y="2508649"/>
              <a:ext cx="2793" cy="819414"/>
            </a:xfrm>
            <a:custGeom>
              <a:avLst/>
              <a:gdLst/>
              <a:ahLst/>
              <a:cxnLst>
                <a:cxn ang="0">
                  <a:pos x="3" y="881"/>
                </a:cxn>
                <a:cxn ang="0">
                  <a:pos x="0" y="0"/>
                </a:cxn>
              </a:cxnLst>
              <a:rect l="0" t="0" r="r" b="b"/>
              <a:pathLst>
                <a:path w="3" h="881">
                  <a:moveTo>
                    <a:pt x="3" y="881"/>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9" name="Freeform 5"/>
            <p:cNvSpPr/>
            <p:nvPr>
              <p:custDataLst>
                <p:tags r:id="rId15"/>
              </p:custDataLst>
            </p:nvPr>
          </p:nvSpPr>
          <p:spPr bwMode="auto">
            <a:xfrm>
              <a:off x="2969805" y="3503120"/>
              <a:ext cx="1475730" cy="931"/>
            </a:xfrm>
            <a:custGeom>
              <a:avLst/>
              <a:gdLst/>
              <a:ahLst/>
              <a:cxnLst>
                <a:cxn ang="0">
                  <a:pos x="0" y="1"/>
                </a:cxn>
                <a:cxn ang="0">
                  <a:pos x="1584" y="0"/>
                </a:cxn>
              </a:cxnLst>
              <a:rect l="0" t="0" r="r" b="b"/>
              <a:pathLst>
                <a:path w="1584" h="1">
                  <a:moveTo>
                    <a:pt x="0" y="1"/>
                  </a:moveTo>
                  <a:lnTo>
                    <a:pt x="1584"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8" name="Line 4"/>
            <p:cNvSpPr>
              <a:spLocks noChangeShapeType="1"/>
            </p:cNvSpPr>
            <p:nvPr>
              <p:custDataLst>
                <p:tags r:id="rId16"/>
              </p:custDataLst>
            </p:nvPr>
          </p:nvSpPr>
          <p:spPr bwMode="auto">
            <a:xfrm flipV="1">
              <a:off x="4001419" y="2460229"/>
              <a:ext cx="497186" cy="39574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7" name="Freeform 3"/>
            <p:cNvSpPr/>
            <p:nvPr>
              <p:custDataLst>
                <p:tags r:id="rId17"/>
              </p:custDataLst>
            </p:nvPr>
          </p:nvSpPr>
          <p:spPr bwMode="auto">
            <a:xfrm>
              <a:off x="2926976" y="2987261"/>
              <a:ext cx="746710" cy="392015"/>
            </a:xfrm>
            <a:custGeom>
              <a:avLst/>
              <a:gdLst/>
              <a:ahLst/>
              <a:cxnLst>
                <a:cxn ang="0">
                  <a:pos x="0" y="421"/>
                </a:cxn>
                <a:cxn ang="0">
                  <a:pos x="802" y="0"/>
                </a:cxn>
              </a:cxnLst>
              <a:rect l="0" t="0" r="r" b="b"/>
              <a:pathLst>
                <a:path w="802" h="421">
                  <a:moveTo>
                    <a:pt x="0" y="421"/>
                  </a:moveTo>
                  <a:lnTo>
                    <a:pt x="802"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52226" name="Line 2"/>
            <p:cNvSpPr>
              <a:spLocks noChangeShapeType="1"/>
            </p:cNvSpPr>
            <p:nvPr>
              <p:custDataLst>
                <p:tags r:id="rId18"/>
              </p:custDataLst>
            </p:nvPr>
          </p:nvSpPr>
          <p:spPr bwMode="auto">
            <a:xfrm>
              <a:off x="3968832" y="3013334"/>
              <a:ext cx="496255" cy="39574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52295" name="Rectangle 71"/>
          <p:cNvSpPr>
            <a:spLocks noChangeArrowheads="1"/>
          </p:cNvSpPr>
          <p:nvPr>
            <p:custDataLst>
              <p:tags r:id="rId3"/>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34" name="文本框 33"/>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
        <p:nvSpPr>
          <p:cNvPr id="35" name="TextBox 2"/>
          <p:cNvSpPr txBox="1"/>
          <p:nvPr/>
        </p:nvSpPr>
        <p:spPr>
          <a:xfrm>
            <a:off x="1123178" y="1005234"/>
            <a:ext cx="10256022" cy="1476375"/>
          </a:xfrm>
          <a:prstGeom prst="rect">
            <a:avLst/>
          </a:prstGeom>
          <a:noFill/>
        </p:spPr>
        <p:txBody>
          <a:bodyPr wrap="square" rtlCol="0">
            <a:spAutoFit/>
          </a:bodyPr>
          <a:lstStyle/>
          <a:p>
            <a:pPr>
              <a:lnSpc>
                <a:spcPct val="150000"/>
              </a:lnSpc>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【例</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7.11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假设一个带权有向图</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G</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采用邻接矩阵存储结构表示（所有权值为正整数），设计一个算法求其中的一个最小环的长度，要求这样的环至少包含</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个顶点，并求出如下图中满足要求的最小环长度。</a:t>
            </a:r>
          </a:p>
        </p:txBody>
      </p:sp>
      <p:pic>
        <p:nvPicPr>
          <p:cNvPr id="3" name="图片 2" descr="卡通人物&#10;&#10;描述已自动生成"/>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15972" y="2262742"/>
            <a:ext cx="3752850" cy="40290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1073369" y="1140983"/>
            <a:ext cx="5572164" cy="552513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0" indent="0">
              <a:lnSpc>
                <a:spcPct val="150000"/>
              </a:lnSpc>
              <a:buNone/>
            </a:pPr>
            <a:r>
              <a:rPr lang="en-US" altLang="zh-CN">
                <a:solidFill>
                  <a:srgbClr val="000000"/>
                </a:solidFill>
                <a:latin typeface="微软雅黑" panose="020B0503020204020204" charset="-122"/>
                <a:ea typeface="微软雅黑" panose="020B0503020204020204" charset="-122"/>
              </a:rPr>
              <a:t>1. </a:t>
            </a:r>
            <a:r>
              <a:rPr lang="zh-CN" altLang="en-US">
                <a:solidFill>
                  <a:srgbClr val="000000"/>
                </a:solidFill>
                <a:latin typeface="微软雅黑" panose="020B0503020204020204" charset="-122"/>
                <a:ea typeface="微软雅黑" panose="020B0503020204020204" charset="-122"/>
              </a:rPr>
              <a:t>归并排序，快速排序和堆排序</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2. </a:t>
            </a:r>
            <a:r>
              <a:rPr lang="zh-CN" altLang="en-US">
                <a:solidFill>
                  <a:srgbClr val="000000"/>
                </a:solidFill>
                <a:latin typeface="微软雅黑" panose="020B0503020204020204" charset="-122"/>
                <a:ea typeface="微软雅黑" panose="020B0503020204020204" charset="-122"/>
              </a:rPr>
              <a:t>傅立叶变换与快速傅立叶变换</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solidFill>
                  <a:srgbClr val="000000"/>
                </a:solidFill>
                <a:latin typeface="微软雅黑" panose="020B0503020204020204" charset="-122"/>
                <a:ea typeface="微软雅黑" panose="020B0503020204020204" charset="-122"/>
              </a:rPr>
              <a:t>3. Dijkstra</a:t>
            </a:r>
            <a:r>
              <a:rPr lang="zh-CN" altLang="en-US">
                <a:solidFill>
                  <a:srgbClr val="000000"/>
                </a:solidFill>
                <a:latin typeface="微软雅黑" panose="020B0503020204020204" charset="-122"/>
                <a:ea typeface="微软雅黑" panose="020B0503020204020204" charset="-122"/>
              </a:rPr>
              <a:t>算法</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solidFill>
                  <a:srgbClr val="000000"/>
                </a:solidFill>
                <a:latin typeface="微软雅黑" panose="020B0503020204020204" charset="-122"/>
                <a:ea typeface="微软雅黑" panose="020B0503020204020204" charset="-122"/>
              </a:rPr>
              <a:t>4. RSA</a:t>
            </a:r>
            <a:r>
              <a:rPr lang="zh-CN" altLang="en-US">
                <a:solidFill>
                  <a:srgbClr val="000000"/>
                </a:solidFill>
                <a:latin typeface="微软雅黑" panose="020B0503020204020204" charset="-122"/>
                <a:ea typeface="微软雅黑" panose="020B0503020204020204" charset="-122"/>
              </a:rPr>
              <a:t>算法（一种加密算法）</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5. </a:t>
            </a:r>
            <a:r>
              <a:rPr lang="zh-CN" altLang="en-US">
                <a:solidFill>
                  <a:srgbClr val="000000"/>
                </a:solidFill>
                <a:latin typeface="微软雅黑" panose="020B0503020204020204" charset="-122"/>
                <a:ea typeface="微软雅黑" panose="020B0503020204020204" charset="-122"/>
              </a:rPr>
              <a:t>安全哈希算法</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6. </a:t>
            </a:r>
            <a:r>
              <a:rPr lang="zh-CN" altLang="en-US">
                <a:solidFill>
                  <a:srgbClr val="000000"/>
                </a:solidFill>
                <a:latin typeface="微软雅黑" panose="020B0503020204020204" charset="-122"/>
                <a:ea typeface="微软雅黑" panose="020B0503020204020204" charset="-122"/>
              </a:rPr>
              <a:t>整数因式分解</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7. </a:t>
            </a:r>
            <a:r>
              <a:rPr lang="zh-CN" altLang="en-US">
                <a:solidFill>
                  <a:srgbClr val="000000"/>
                </a:solidFill>
                <a:latin typeface="微软雅黑" panose="020B0503020204020204" charset="-122"/>
                <a:ea typeface="微软雅黑" panose="020B0503020204020204" charset="-122"/>
              </a:rPr>
              <a:t>链接分析（</a:t>
            </a:r>
            <a:r>
              <a:rPr lang="nl-NL">
                <a:solidFill>
                  <a:srgbClr val="000000"/>
                </a:solidFill>
                <a:latin typeface="微软雅黑" panose="020B0503020204020204" charset="-122"/>
                <a:ea typeface="微软雅黑" panose="020B0503020204020204" charset="-122"/>
              </a:rPr>
              <a:t>Google的Page Rank算法</a:t>
            </a:r>
            <a:r>
              <a:rPr lang="zh-CN" altLang="en-US">
                <a:solidFill>
                  <a:srgbClr val="000000"/>
                </a:solidFill>
                <a:latin typeface="微软雅黑" panose="020B0503020204020204" charset="-122"/>
                <a:ea typeface="微软雅黑" panose="020B0503020204020204" charset="-122"/>
              </a:rPr>
              <a:t>）</a:t>
            </a:r>
            <a:endParaRPr lang="nl-NL">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8. </a:t>
            </a:r>
            <a:r>
              <a:rPr lang="zh-CN" altLang="en-US">
                <a:solidFill>
                  <a:srgbClr val="000000"/>
                </a:solidFill>
                <a:latin typeface="微软雅黑" panose="020B0503020204020204" charset="-122"/>
                <a:ea typeface="微软雅黑" panose="020B0503020204020204" charset="-122"/>
              </a:rPr>
              <a:t>比例积分微分算法</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9. </a:t>
            </a:r>
            <a:r>
              <a:rPr lang="zh-CN" altLang="en-US">
                <a:solidFill>
                  <a:srgbClr val="000000"/>
                </a:solidFill>
                <a:latin typeface="微软雅黑" panose="020B0503020204020204" charset="-122"/>
                <a:ea typeface="微软雅黑" panose="020B0503020204020204" charset="-122"/>
              </a:rPr>
              <a:t>数据压缩算法（以哈夫曼算法为基础）</a:t>
            </a:r>
            <a:endParaRPr lang="en-US" altLang="zh-CN">
              <a:solidFill>
                <a:srgbClr val="000000"/>
              </a:solidFill>
              <a:latin typeface="微软雅黑" panose="020B0503020204020204" charset="-122"/>
              <a:ea typeface="微软雅黑" panose="020B0503020204020204" charset="-122"/>
            </a:endParaRPr>
          </a:p>
          <a:p>
            <a:pPr marL="0" indent="0">
              <a:lnSpc>
                <a:spcPct val="150000"/>
              </a:lnSpc>
              <a:buNone/>
            </a:pPr>
            <a:r>
              <a:rPr lang="en-US" altLang="zh-CN">
                <a:solidFill>
                  <a:srgbClr val="000000"/>
                </a:solidFill>
                <a:latin typeface="微软雅黑" panose="020B0503020204020204" charset="-122"/>
                <a:ea typeface="微软雅黑" panose="020B0503020204020204" charset="-122"/>
              </a:rPr>
              <a:t>10. </a:t>
            </a:r>
            <a:r>
              <a:rPr lang="zh-CN" altLang="en-US">
                <a:solidFill>
                  <a:srgbClr val="000000"/>
                </a:solidFill>
                <a:latin typeface="微软雅黑" panose="020B0503020204020204" charset="-122"/>
                <a:ea typeface="微软雅黑" panose="020B0503020204020204" charset="-122"/>
              </a:rPr>
              <a:t>随机数生成算法</a:t>
            </a:r>
          </a:p>
        </p:txBody>
      </p:sp>
      <p:sp>
        <p:nvSpPr>
          <p:cNvPr id="9" name="文本框 8"/>
          <p:cNvSpPr txBox="1"/>
          <p:nvPr/>
        </p:nvSpPr>
        <p:spPr>
          <a:xfrm>
            <a:off x="1073369" y="144242"/>
            <a:ext cx="35356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真正统治世界的十大算法</a:t>
            </a:r>
          </a:p>
        </p:txBody>
      </p:sp>
      <p:pic>
        <p:nvPicPr>
          <p:cNvPr id="3" name="图片 2"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607940" y="1544443"/>
            <a:ext cx="3367088" cy="4648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 name="TextBox 4"/>
          <p:cNvSpPr txBox="1"/>
          <p:nvPr/>
        </p:nvSpPr>
        <p:spPr>
          <a:xfrm>
            <a:off x="872889" y="2087083"/>
            <a:ext cx="10373198" cy="2748915"/>
          </a:xfrm>
          <a:prstGeom prst="rect">
            <a:avLst/>
          </a:prstGeom>
          <a:noFill/>
          <a:ln w="25400">
            <a:solidFill>
              <a:srgbClr val="525252"/>
            </a:solidFill>
            <a:prstDash val="sysDash"/>
          </a:ln>
          <a:effectLst/>
          <a:scene3d>
            <a:camera prst="orthographicFront"/>
            <a:lightRig rig="threePt" dir="t"/>
          </a:scene3d>
          <a:sp3d prstMaterial="matte"/>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defPPr>
              <a:defRPr lang="zh-CN"/>
            </a:defPPr>
            <a:lvl1pPr marL="457200" indent="-457200">
              <a:lnSpc>
                <a:spcPct val="150000"/>
              </a:lnSpc>
              <a:spcBef>
                <a:spcPts val="600"/>
              </a:spcBef>
              <a:buFont typeface="Wingdings" panose="05000000000000000000" pitchFamily="2" charset="2"/>
              <a:buChar char="l"/>
              <a:defRPr sz="200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charset="-122"/>
                <a:ea typeface="微软雅黑" panose="020B0503020204020204" charset="-122"/>
              </a:rPr>
              <a:t>设置一个二维数组</a:t>
            </a:r>
            <a:r>
              <a:rPr lang="en-US" altLang="zh-CN">
                <a:solidFill>
                  <a:srgbClr val="000000"/>
                </a:solidFill>
                <a:latin typeface="微软雅黑" panose="020B0503020204020204" charset="-122"/>
                <a:ea typeface="微软雅黑" panose="020B0503020204020204" charset="-122"/>
              </a:rPr>
              <a:t>pcnt</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pcnt[i][j]</a:t>
            </a:r>
            <a:r>
              <a:rPr lang="zh-CN" altLang="zh-CN">
                <a:solidFill>
                  <a:srgbClr val="000000"/>
                </a:solidFill>
                <a:latin typeface="微软雅黑" panose="020B0503020204020204" charset="-122"/>
                <a:ea typeface="微软雅黑" panose="020B0503020204020204" charset="-122"/>
              </a:rPr>
              <a:t>表示从顶点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的最短路径上包含的顶点个数。</a:t>
            </a:r>
          </a:p>
          <a:p>
            <a:r>
              <a:rPr lang="zh-CN" altLang="zh-CN">
                <a:solidFill>
                  <a:srgbClr val="000000"/>
                </a:solidFill>
                <a:latin typeface="微软雅黑" panose="020B0503020204020204" charset="-122"/>
                <a:ea typeface="微软雅黑" panose="020B0503020204020204" charset="-122"/>
              </a:rPr>
              <a:t>当求出</a:t>
            </a:r>
            <a:r>
              <a:rPr lang="en-US" altLang="zh-CN">
                <a:solidFill>
                  <a:srgbClr val="000000"/>
                </a:solidFill>
                <a:latin typeface="微软雅黑" panose="020B0503020204020204" charset="-122"/>
                <a:ea typeface="微软雅黑" panose="020B0503020204020204" charset="-122"/>
              </a:rPr>
              <a:t>A</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pcnt</a:t>
            </a:r>
            <a:r>
              <a:rPr lang="zh-CN" altLang="zh-CN">
                <a:solidFill>
                  <a:srgbClr val="000000"/>
                </a:solidFill>
                <a:latin typeface="微软雅黑" panose="020B0503020204020204" charset="-122"/>
                <a:ea typeface="微软雅黑" panose="020B0503020204020204" charset="-122"/>
              </a:rPr>
              <a:t>后，如果</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并且</a:t>
            </a:r>
            <a:r>
              <a:rPr lang="en-US" altLang="zh-CN">
                <a:solidFill>
                  <a:srgbClr val="000000"/>
                </a:solidFill>
                <a:latin typeface="微软雅黑" panose="020B0503020204020204" charset="-122"/>
                <a:ea typeface="微软雅黑" panose="020B0503020204020204" charset="-122"/>
              </a:rPr>
              <a:t>A[i][j]&lt;INF &amp;&amp; pcnt[i][j]&gt;2</a:t>
            </a:r>
            <a:r>
              <a:rPr lang="zh-CN" altLang="zh-CN">
                <a:solidFill>
                  <a:srgbClr val="000000"/>
                </a:solidFill>
                <a:latin typeface="微软雅黑" panose="020B0503020204020204" charset="-122"/>
                <a:ea typeface="微软雅黑" panose="020B0503020204020204" charset="-122"/>
              </a:rPr>
              <a:t>，表示顶点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有一条包含</a:t>
            </a:r>
            <a:r>
              <a:rPr lang="en-US" altLang="zh-CN">
                <a:solidFill>
                  <a:srgbClr val="000000"/>
                </a:solidFill>
                <a:latin typeface="微软雅黑" panose="020B0503020204020204" charset="-122"/>
                <a:ea typeface="微软雅黑" panose="020B0503020204020204" charset="-122"/>
              </a:rPr>
              <a:t>3</a:t>
            </a:r>
            <a:r>
              <a:rPr lang="zh-CN" altLang="zh-CN">
                <a:solidFill>
                  <a:srgbClr val="000000"/>
                </a:solidFill>
                <a:latin typeface="微软雅黑" panose="020B0503020204020204" charset="-122"/>
                <a:ea typeface="微软雅黑" panose="020B0503020204020204" charset="-122"/>
              </a:rPr>
              <a:t>个或者更多顶点的最短路径，</a:t>
            </a:r>
            <a:r>
              <a:rPr lang="zh-CN" altLang="en-US">
                <a:solidFill>
                  <a:srgbClr val="000000"/>
                </a:solidFill>
                <a:latin typeface="微软雅黑" panose="020B0503020204020204" charset="-122"/>
                <a:ea typeface="微软雅黑" panose="020B0503020204020204" charset="-122"/>
              </a:rPr>
              <a:t>若</a:t>
            </a:r>
            <a:r>
              <a:rPr lang="en-US" altLang="zh-CN">
                <a:solidFill>
                  <a:srgbClr val="000000"/>
                </a:solidFill>
                <a:latin typeface="微软雅黑" panose="020B0503020204020204" charset="-122"/>
                <a:ea typeface="微软雅黑" panose="020B0503020204020204" charset="-122"/>
              </a:rPr>
              <a:t>g.edges[j][i]&lt;INF</a:t>
            </a:r>
            <a:r>
              <a:rPr lang="zh-CN" altLang="zh-CN">
                <a:solidFill>
                  <a:srgbClr val="000000"/>
                </a:solidFill>
                <a:latin typeface="微软雅黑" panose="020B0503020204020204" charset="-122"/>
                <a:ea typeface="微软雅黑" panose="020B0503020204020204" charset="-122"/>
              </a:rPr>
              <a:t>，表示顶点</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到</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有一条边，则构成一个至少包含</a:t>
            </a:r>
            <a:r>
              <a:rPr lang="en-US" altLang="zh-CN">
                <a:solidFill>
                  <a:srgbClr val="000000"/>
                </a:solidFill>
                <a:latin typeface="微软雅黑" panose="020B0503020204020204" charset="-122"/>
                <a:ea typeface="微软雅黑" panose="020B0503020204020204" charset="-122"/>
              </a:rPr>
              <a:t>3</a:t>
            </a:r>
            <a:r>
              <a:rPr lang="zh-CN" altLang="zh-CN">
                <a:solidFill>
                  <a:srgbClr val="000000"/>
                </a:solidFill>
                <a:latin typeface="微软雅黑" panose="020B0503020204020204" charset="-122"/>
                <a:ea typeface="微软雅黑" panose="020B0503020204020204" charset="-122"/>
              </a:rPr>
              <a:t>个顶点的环，其长度为</a:t>
            </a:r>
            <a:r>
              <a:rPr lang="en-US" altLang="zh-CN">
                <a:solidFill>
                  <a:srgbClr val="000000"/>
                </a:solidFill>
                <a:latin typeface="微软雅黑" panose="020B0503020204020204" charset="-122"/>
                <a:ea typeface="微软雅黑" panose="020B0503020204020204" charset="-122"/>
              </a:rPr>
              <a:t>A[i][j]+g.edges[j][i]</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r>
              <a:rPr lang="zh-CN" altLang="zh-CN">
                <a:solidFill>
                  <a:srgbClr val="000000"/>
                </a:solidFill>
                <a:latin typeface="微软雅黑" panose="020B0503020204020204" charset="-122"/>
                <a:ea typeface="微软雅黑" panose="020B0503020204020204" charset="-122"/>
              </a:rPr>
              <a:t>通过比较求出长度最小环的长度。</a:t>
            </a:r>
          </a:p>
        </p:txBody>
      </p:sp>
      <p:grpSp>
        <p:nvGrpSpPr>
          <p:cNvPr id="14" name="组合 13"/>
          <p:cNvGrpSpPr/>
          <p:nvPr/>
        </p:nvGrpSpPr>
        <p:grpSpPr>
          <a:xfrm>
            <a:off x="4023504" y="5204614"/>
            <a:ext cx="4071967" cy="1387068"/>
            <a:chOff x="2071669" y="4071942"/>
            <a:chExt cx="4071967" cy="1387068"/>
          </a:xfrm>
        </p:grpSpPr>
        <p:sp>
          <p:nvSpPr>
            <p:cNvPr id="6" name="Oval 16"/>
            <p:cNvSpPr>
              <a:spLocks noChangeArrowheads="1"/>
            </p:cNvSpPr>
            <p:nvPr>
              <p:custDataLst>
                <p:tags r:id="rId2"/>
              </p:custDataLst>
            </p:nvPr>
          </p:nvSpPr>
          <p:spPr bwMode="auto">
            <a:xfrm>
              <a:off x="2071669" y="4286255"/>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7" name="Oval 16"/>
            <p:cNvSpPr>
              <a:spLocks noChangeArrowheads="1"/>
            </p:cNvSpPr>
            <p:nvPr>
              <p:custDataLst>
                <p:tags r:id="rId3"/>
              </p:custDataLst>
            </p:nvPr>
          </p:nvSpPr>
          <p:spPr bwMode="auto">
            <a:xfrm>
              <a:off x="5783636" y="4286255"/>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j</a:t>
              </a:r>
            </a:p>
          </p:txBody>
        </p:sp>
        <p:cxnSp>
          <p:nvCxnSpPr>
            <p:cNvPr id="9" name="直接箭头连接符 8"/>
            <p:cNvCxnSpPr>
              <a:stCxn id="6" idx="6"/>
              <a:endCxn id="7" idx="2"/>
            </p:cNvCxnSpPr>
            <p:nvPr>
              <p:custDataLst>
                <p:tags r:id="rId4"/>
              </p:custDataLst>
            </p:nvPr>
          </p:nvCxnSpPr>
          <p:spPr>
            <a:xfrm>
              <a:off x="2431669" y="4466255"/>
              <a:ext cx="3351967"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2428860" y="4071942"/>
              <a:ext cx="3357586" cy="337185"/>
            </a:xfrm>
            <a:prstGeom prst="rect">
              <a:avLst/>
            </a:prstGeom>
            <a:noFill/>
          </p:spPr>
          <p:txBody>
            <a:bodyPr wrap="square" rtlCol="0">
              <a:spAutoFit/>
            </a:bodyPr>
            <a:lstStyle/>
            <a:p>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]&lt;INF &amp;&amp; pcnt[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]&gt;2</a:t>
              </a:r>
            </a:p>
          </p:txBody>
        </p:sp>
        <p:sp>
          <p:nvSpPr>
            <p:cNvPr id="11" name="任意多边形 10"/>
            <p:cNvSpPr/>
            <p:nvPr>
              <p:custDataLst>
                <p:tags r:id="rId5"/>
              </p:custDataLst>
            </p:nvPr>
          </p:nvSpPr>
          <p:spPr>
            <a:xfrm>
              <a:off x="2361363" y="4582048"/>
              <a:ext cx="3476729" cy="461651"/>
            </a:xfrm>
            <a:custGeom>
              <a:avLst/>
              <a:gdLst>
                <a:gd name="connsiteX0" fmla="*/ 3476729 w 3476729"/>
                <a:gd name="connsiteY0" fmla="*/ 20097 h 453851"/>
                <a:gd name="connsiteX1" fmla="*/ 3165230 w 3476729"/>
                <a:gd name="connsiteY1" fmla="*/ 261257 h 453851"/>
                <a:gd name="connsiteX2" fmla="*/ 2411604 w 3476729"/>
                <a:gd name="connsiteY2" fmla="*/ 371789 h 453851"/>
                <a:gd name="connsiteX3" fmla="*/ 1014883 w 3476729"/>
                <a:gd name="connsiteY3" fmla="*/ 391886 h 453851"/>
                <a:gd name="connsiteX4" fmla="*/ 0 w 3476729"/>
                <a:gd name="connsiteY4" fmla="*/ 0 h 453851"/>
                <a:gd name="connsiteX0-1" fmla="*/ 3476729 w 3476729"/>
                <a:gd name="connsiteY0-2" fmla="*/ 20097 h 461651"/>
                <a:gd name="connsiteX1-3" fmla="*/ 3165230 w 3476729"/>
                <a:gd name="connsiteY1-4" fmla="*/ 261257 h 461651"/>
                <a:gd name="connsiteX2-5" fmla="*/ 2353513 w 3476729"/>
                <a:gd name="connsiteY2-6" fmla="*/ 418588 h 461651"/>
                <a:gd name="connsiteX3-7" fmla="*/ 1014883 w 3476729"/>
                <a:gd name="connsiteY3-8" fmla="*/ 391886 h 461651"/>
                <a:gd name="connsiteX4-9" fmla="*/ 0 w 3476729"/>
                <a:gd name="connsiteY4-10" fmla="*/ 0 h 4616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6729" h="461651">
                  <a:moveTo>
                    <a:pt x="3476729" y="20097"/>
                  </a:moveTo>
                  <a:cubicBezTo>
                    <a:pt x="3409740" y="111369"/>
                    <a:pt x="3352433" y="194842"/>
                    <a:pt x="3165230" y="261257"/>
                  </a:cubicBezTo>
                  <a:cubicBezTo>
                    <a:pt x="2978027" y="327672"/>
                    <a:pt x="2711904" y="396817"/>
                    <a:pt x="2353513" y="418588"/>
                  </a:cubicBezTo>
                  <a:cubicBezTo>
                    <a:pt x="1995122" y="440359"/>
                    <a:pt x="1407135" y="461651"/>
                    <a:pt x="1014883" y="391886"/>
                  </a:cubicBezTo>
                  <a:cubicBezTo>
                    <a:pt x="622631" y="322121"/>
                    <a:pt x="306474" y="164960"/>
                    <a:pt x="0" y="0"/>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rgbClr val="525252"/>
                </a:solidFill>
              </a:endParaRPr>
            </a:p>
          </p:txBody>
        </p:sp>
        <p:sp>
          <p:nvSpPr>
            <p:cNvPr id="12" name="TextBox 11"/>
            <p:cNvSpPr txBox="1"/>
            <p:nvPr/>
          </p:nvSpPr>
          <p:spPr>
            <a:xfrm>
              <a:off x="3214678" y="5090710"/>
              <a:ext cx="2571768" cy="368300"/>
            </a:xfrm>
            <a:prstGeom prst="rect">
              <a:avLst/>
            </a:prstGeom>
            <a:noFill/>
          </p:spPr>
          <p:txBody>
            <a:bodyPr wrap="square" rtlCol="0">
              <a:spAutoFit/>
            </a:bodyPr>
            <a:lstStyle/>
            <a:p>
              <a:r>
                <a:rPr lang="en-US" altLang="zh-CN">
                  <a:solidFill>
                    <a:srgbClr val="000000"/>
                  </a:solidFill>
                  <a:latin typeface="微软雅黑" panose="020B0503020204020204" charset="-122"/>
                  <a:ea typeface="微软雅黑" panose="020B0503020204020204" charset="-122"/>
                  <a:cs typeface="Consolas" panose="020B0609020204030204" pitchFamily="49" charset="0"/>
                </a:rPr>
                <a:t>g.edges[</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j</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a:solidFill>
                    <a:srgbClr val="000000"/>
                  </a:solidFill>
                  <a:latin typeface="微软雅黑" panose="020B0503020204020204" charset="-122"/>
                  <a:ea typeface="微软雅黑" panose="020B0503020204020204" charset="-122"/>
                  <a:cs typeface="Consolas" panose="020B0609020204030204" pitchFamily="49" charset="0"/>
                </a:rPr>
                <a:t>i</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]&lt;INF</a:t>
              </a:r>
            </a:p>
          </p:txBody>
        </p:sp>
        <p:sp>
          <p:nvSpPr>
            <p:cNvPr id="13" name="TextBox 12"/>
            <p:cNvSpPr txBox="1"/>
            <p:nvPr>
              <p:custDataLst>
                <p:tags r:id="rId6"/>
              </p:custDataLst>
            </p:nvPr>
          </p:nvSpPr>
          <p:spPr>
            <a:xfrm>
              <a:off x="3714744" y="4559866"/>
              <a:ext cx="785818" cy="368300"/>
            </a:xfrm>
            <a:prstGeom prst="rect">
              <a:avLst/>
            </a:prstGeom>
            <a:noFill/>
          </p:spPr>
          <p:txBody>
            <a:bodyPr wrap="square" lIns="0" rIns="0" rtlCol="0">
              <a:spAutoFit/>
            </a:bodyPr>
            <a:lstStyle/>
            <a:p>
              <a:r>
                <a:rPr lang="zh-CN" altLang="en-US" cap="all">
                  <a:ln w="9000" cmpd="sng">
                    <a:solidFill>
                      <a:schemeClr val="accent4">
                        <a:shade val="50000"/>
                        <a:satMod val="120000"/>
                      </a:schemeClr>
                    </a:solidFill>
                    <a:prstDash val="solid"/>
                  </a:ln>
                  <a:solidFill>
                    <a:srgbClr val="525252"/>
                  </a:solidFill>
                  <a:effectLst>
                    <a:reflection blurRad="12700" stA="28000" endPos="45000" dist="1000" dir="5400000" sy="-100000" algn="bl" rotWithShape="0"/>
                  </a:effectLst>
                  <a:latin typeface="微软雅黑" panose="020B0503020204020204" charset="-122"/>
                  <a:ea typeface="微软雅黑" panose="020B0503020204020204" charset="-122"/>
                  <a:cs typeface="Consolas" panose="020B0609020204030204" pitchFamily="49" charset="0"/>
                </a:rPr>
                <a:t>回路</a:t>
              </a:r>
            </a:p>
          </p:txBody>
        </p:sp>
      </p:grpSp>
      <p:sp>
        <p:nvSpPr>
          <p:cNvPr id="15" name="TextBox 14"/>
          <p:cNvSpPr txBox="1"/>
          <p:nvPr/>
        </p:nvSpPr>
        <p:spPr>
          <a:xfrm>
            <a:off x="872889" y="1268478"/>
            <a:ext cx="7286676"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采用</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Floyd</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算法求存放任意两个顶点之间最短路径长度的数组</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8" name="文本框 17"/>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 name="TextBox 4"/>
          <p:cNvSpPr txBox="1"/>
          <p:nvPr>
            <p:custDataLst>
              <p:tags r:id="rId2"/>
            </p:custDataLst>
          </p:nvPr>
        </p:nvSpPr>
        <p:spPr>
          <a:xfrm>
            <a:off x="1280160" y="978317"/>
            <a:ext cx="9631679" cy="551878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from MatGraph import MatGraph,INF,MAXV</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A=[[0]*MAXV for i in range(MAXV)]           #</a:t>
            </a:r>
            <a:r>
              <a:rPr lang="zh-CN" altLang="zh-CN">
                <a:solidFill>
                  <a:srgbClr val="000000"/>
                </a:solidFill>
                <a:latin typeface="微软雅黑" panose="020B0503020204020204" charset="-122"/>
                <a:ea typeface="微软雅黑" panose="020B0503020204020204" charset="-122"/>
              </a:rPr>
              <a:t>全局变量</a:t>
            </a:r>
            <a:r>
              <a:rPr lang="en-US" altLang="zh-CN">
                <a:solidFill>
                  <a:srgbClr val="000000"/>
                </a:solidFill>
                <a:latin typeface="微软雅黑" panose="020B0503020204020204" charset="-122"/>
                <a:ea typeface="微软雅黑" panose="020B0503020204020204" charset="-122"/>
              </a:rPr>
              <a:t>,A</a:t>
            </a:r>
            <a:r>
              <a:rPr lang="zh-CN" altLang="zh-CN">
                <a:solidFill>
                  <a:srgbClr val="000000"/>
                </a:solidFill>
                <a:latin typeface="微软雅黑" panose="020B0503020204020204" charset="-122"/>
                <a:ea typeface="微软雅黑" panose="020B0503020204020204" charset="-122"/>
              </a:rPr>
              <a:t>数组</a:t>
            </a:r>
          </a:p>
          <a:p>
            <a:r>
              <a:rPr lang="en-US" altLang="zh-CN">
                <a:solidFill>
                  <a:srgbClr val="000000"/>
                </a:solidFill>
                <a:latin typeface="微软雅黑" panose="020B0503020204020204" charset="-122"/>
                <a:ea typeface="微软雅黑" panose="020B0503020204020204" charset="-122"/>
              </a:rPr>
              <a:t>pcnt=[[0]*MAXV for i in range(MAXV)]        #</a:t>
            </a:r>
            <a:r>
              <a:rPr lang="zh-CN" altLang="zh-CN">
                <a:solidFill>
                  <a:srgbClr val="000000"/>
                </a:solidFill>
                <a:latin typeface="微软雅黑" panose="020B0503020204020204" charset="-122"/>
                <a:ea typeface="微软雅黑" panose="020B0503020204020204" charset="-122"/>
              </a:rPr>
              <a:t>全局变量</a:t>
            </a: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路径中顶点个数</a:t>
            </a:r>
          </a:p>
          <a:p>
            <a:r>
              <a:rPr lang="en-US" altLang="zh-CN">
                <a:solidFill>
                  <a:srgbClr val="000000"/>
                </a:solidFill>
                <a:latin typeface="微软雅黑" panose="020B0503020204020204" charset="-122"/>
                <a:ea typeface="微软雅黑" panose="020B0503020204020204" charset="-122"/>
              </a:rPr>
              <a:t>def Floyd(g):           	      	         #Floyd</a:t>
            </a:r>
            <a:r>
              <a:rPr lang="zh-CN" altLang="zh-CN">
                <a:solidFill>
                  <a:srgbClr val="000000"/>
                </a:solidFill>
                <a:latin typeface="微软雅黑" panose="020B0503020204020204" charset="-122"/>
                <a:ea typeface="微软雅黑" panose="020B0503020204020204" charset="-122"/>
              </a:rPr>
              <a:t>算法</a:t>
            </a:r>
          </a:p>
          <a:p>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数组</a:t>
            </a:r>
            <a:r>
              <a:rPr lang="en-US" altLang="zh-CN">
                <a:solidFill>
                  <a:srgbClr val="000000"/>
                </a:solidFill>
                <a:latin typeface="微软雅黑" panose="020B0503020204020204" charset="-122"/>
                <a:ea typeface="微软雅黑" panose="020B0503020204020204" charset="-122"/>
              </a:rPr>
              <a:t>A</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pcnt</a:t>
            </a:r>
            <a:r>
              <a:rPr lang="zh-CN" altLang="zh-CN">
                <a:solidFill>
                  <a:srgbClr val="000000"/>
                </a:solidFill>
                <a:latin typeface="微软雅黑" panose="020B0503020204020204" charset="-122"/>
                <a:ea typeface="微软雅黑" panose="020B0503020204020204" charset="-122"/>
              </a:rPr>
              <a:t>初始化</a:t>
            </a:r>
          </a:p>
          <a:p>
            <a:r>
              <a:rPr lang="en-US" altLang="zh-CN">
                <a:solidFill>
                  <a:srgbClr val="000000"/>
                </a:solidFill>
                <a:latin typeface="微软雅黑" panose="020B0503020204020204" charset="-122"/>
                <a:ea typeface="微软雅黑" panose="020B0503020204020204" charset="-122"/>
              </a:rPr>
              <a:t>     for j in range(g.n): </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A[i][j]=g.edges[i][j]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i!=j and g.edges[i][j]&lt;INF:</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pcnt[i][j]=2;		         #&lt;i,j&gt;</a:t>
            </a:r>
            <a:r>
              <a:rPr lang="zh-CN" altLang="zh-CN">
                <a:solidFill>
                  <a:srgbClr val="000000"/>
                </a:solidFill>
                <a:latin typeface="微软雅黑" panose="020B0503020204020204" charset="-122"/>
                <a:ea typeface="微软雅黑" panose="020B0503020204020204" charset="-122"/>
              </a:rPr>
              <a:t>作为路径，含</a:t>
            </a:r>
            <a:r>
              <a:rPr lang="en-US" altLang="zh-CN">
                <a:solidFill>
                  <a:srgbClr val="000000"/>
                </a:solidFill>
                <a:latin typeface="微软雅黑" panose="020B0503020204020204" charset="-122"/>
                <a:ea typeface="微软雅黑" panose="020B0503020204020204" charset="-122"/>
              </a:rPr>
              <a:t>2</a:t>
            </a:r>
            <a:r>
              <a:rPr lang="zh-CN" altLang="zh-CN">
                <a:solidFill>
                  <a:srgbClr val="000000"/>
                </a:solidFill>
                <a:latin typeface="微软雅黑" panose="020B0503020204020204" charset="-122"/>
                <a:ea typeface="微软雅黑" panose="020B0503020204020204" charset="-122"/>
              </a:rPr>
              <a:t>个顶点</a:t>
            </a:r>
          </a:p>
          <a:p>
            <a:r>
              <a:rPr lang="en-US" altLang="zh-CN">
                <a:solidFill>
                  <a:srgbClr val="000000"/>
                </a:solidFill>
                <a:latin typeface="微软雅黑" panose="020B0503020204020204" charset="-122"/>
                <a:ea typeface="微软雅黑" panose="020B0503020204020204" charset="-122"/>
              </a:rPr>
              <a:t>        	else:</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pcnt[i][j]=0;		         #</a:t>
            </a:r>
            <a:r>
              <a:rPr lang="zh-CN" altLang="zh-CN">
                <a:solidFill>
                  <a:srgbClr val="000000"/>
                </a:solidFill>
                <a:latin typeface="微软雅黑" panose="020B0503020204020204" charset="-122"/>
                <a:ea typeface="微软雅黑" panose="020B0503020204020204" charset="-122"/>
              </a:rPr>
              <a:t>没有路径，顶点个数为</a:t>
            </a:r>
            <a:r>
              <a:rPr lang="en-US" altLang="zh-CN">
                <a:solidFill>
                  <a:srgbClr val="000000"/>
                </a:solidFill>
                <a:latin typeface="微软雅黑" panose="020B0503020204020204" charset="-122"/>
                <a:ea typeface="微软雅黑" panose="020B0503020204020204" charset="-122"/>
              </a:rPr>
              <a:t>0</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k in range(g.n):		         #</a:t>
            </a:r>
            <a:r>
              <a:rPr lang="zh-CN" altLang="zh-CN">
                <a:solidFill>
                  <a:srgbClr val="000000"/>
                </a:solidFill>
                <a:latin typeface="微软雅黑" panose="020B0503020204020204" charset="-122"/>
                <a:ea typeface="微软雅黑" panose="020B0503020204020204" charset="-122"/>
              </a:rPr>
              <a:t>求</a:t>
            </a:r>
            <a:r>
              <a:rPr lang="en-US" altLang="zh-CN">
                <a:solidFill>
                  <a:srgbClr val="000000"/>
                </a:solidFill>
                <a:latin typeface="微软雅黑" panose="020B0503020204020204" charset="-122"/>
                <a:ea typeface="微软雅黑" panose="020B0503020204020204" charset="-122"/>
              </a:rPr>
              <a:t>Ak[i][j]</a:t>
            </a:r>
            <a:r>
              <a:rPr lang="zh-CN" altLang="zh-CN">
                <a:solidFill>
                  <a:srgbClr val="000000"/>
                </a:solidFill>
                <a:latin typeface="微软雅黑" panose="020B0503020204020204" charset="-122"/>
                <a:ea typeface="微软雅黑" panose="020B0503020204020204" charset="-122"/>
              </a:rPr>
              <a:t>和</a:t>
            </a:r>
            <a:r>
              <a:rPr lang="en-US" altLang="zh-CN">
                <a:solidFill>
                  <a:srgbClr val="000000"/>
                </a:solidFill>
                <a:latin typeface="微软雅黑" panose="020B0503020204020204" charset="-122"/>
                <a:ea typeface="微软雅黑" panose="020B0503020204020204" charset="-122"/>
              </a:rPr>
              <a:t>pcnt[i][j]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i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j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A[i][j]&gt;A[i][k]+A[k][j]: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A[i][j]=A[i][k]+A[k][j]</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pcnt[i][j]=pcnt[i][k]+pcnt[k][j]-1</a:t>
            </a:r>
          </a:p>
        </p:txBody>
      </p:sp>
      <p:sp>
        <p:nvSpPr>
          <p:cNvPr id="7" name="文本框 6"/>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4031" y="3932464"/>
            <a:ext cx="2039940" cy="2816098"/>
          </a:xfrm>
          <a:prstGeom prst="rect">
            <a:avLst/>
          </a:prstGeom>
        </p:spPr>
      </p:pic>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5" name="TextBox 4"/>
          <p:cNvSpPr txBox="1"/>
          <p:nvPr>
            <p:custDataLst>
              <p:tags r:id="rId2"/>
            </p:custDataLst>
          </p:nvPr>
        </p:nvSpPr>
        <p:spPr>
          <a:xfrm>
            <a:off x="945585" y="1397750"/>
            <a:ext cx="10227805" cy="274891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def Mincycle(g):               	#</a:t>
            </a:r>
            <a:r>
              <a:rPr lang="zh-CN" altLang="zh-CN">
                <a:solidFill>
                  <a:srgbClr val="000000"/>
                </a:solidFill>
                <a:latin typeface="微软雅黑" panose="020B0503020204020204" charset="-122"/>
                <a:ea typeface="微软雅黑" panose="020B0503020204020204" charset="-122"/>
              </a:rPr>
              <a:t>找一个最小环长度</a:t>
            </a:r>
          </a:p>
          <a:p>
            <a:r>
              <a:rPr lang="en-US" altLang="zh-CN">
                <a:solidFill>
                  <a:srgbClr val="000000"/>
                </a:solidFill>
                <a:latin typeface="微软雅黑" panose="020B0503020204020204" charset="-122"/>
                <a:ea typeface="微软雅黑" panose="020B0503020204020204" charset="-122"/>
              </a:rPr>
              <a:t>   minl=INF				#</a:t>
            </a:r>
            <a:r>
              <a:rPr lang="zh-CN" altLang="zh-CN">
                <a:solidFill>
                  <a:srgbClr val="000000"/>
                </a:solidFill>
                <a:latin typeface="微软雅黑" panose="020B0503020204020204" charset="-122"/>
                <a:ea typeface="微软雅黑" panose="020B0503020204020204" charset="-122"/>
              </a:rPr>
              <a:t>最小环长初始化为</a:t>
            </a:r>
            <a:r>
              <a:rPr lang="en-US" altLang="zh-CN">
                <a:solidFill>
                  <a:srgbClr val="000000"/>
                </a:solidFill>
                <a:latin typeface="微软雅黑" panose="020B0503020204020204" charset="-122"/>
                <a:ea typeface="微软雅黑" panose="020B0503020204020204" charset="-122"/>
              </a:rPr>
              <a:t>INF</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Floyd(g)</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i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for j in range(g.n):</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if i!=j and A[i][j]&lt;INF and pcnt[i][j]&gt;2 and g.edges[j][i]&lt;INF:</a:t>
            </a:r>
            <a:endParaRPr lang="zh-CN" altLang="zh-CN">
              <a:solidFill>
                <a:srgbClr val="000000"/>
              </a:solidFill>
              <a:latin typeface="微软雅黑" panose="020B0503020204020204" charset="-122"/>
              <a:ea typeface="微软雅黑" panose="020B0503020204020204" charset="-122"/>
            </a:endParaRPr>
          </a:p>
          <a:p>
            <a:r>
              <a:rPr lang="en-US" altLang="zh-CN">
                <a:solidFill>
                  <a:srgbClr val="000000"/>
                </a:solidFill>
                <a:latin typeface="微软雅黑" panose="020B0503020204020204" charset="-122"/>
                <a:ea typeface="微软雅黑" panose="020B0503020204020204" charset="-122"/>
              </a:rPr>
              <a:t>           minl=min(minl,A[i][j]+g.edges[j][i])</a:t>
            </a:r>
          </a:p>
          <a:p>
            <a:r>
              <a:rPr lang="en-US" altLang="zh-CN">
                <a:solidFill>
                  <a:srgbClr val="000000"/>
                </a:solidFill>
                <a:latin typeface="微软雅黑" panose="020B0503020204020204" charset="-122"/>
                <a:ea typeface="微软雅黑" panose="020B0503020204020204" charset="-122"/>
              </a:rPr>
              <a:t>   return minl</a:t>
            </a:r>
          </a:p>
        </p:txBody>
      </p:sp>
      <p:grpSp>
        <p:nvGrpSpPr>
          <p:cNvPr id="6" name="组合 5"/>
          <p:cNvGrpSpPr/>
          <p:nvPr/>
        </p:nvGrpSpPr>
        <p:grpSpPr>
          <a:xfrm>
            <a:off x="4060016" y="4766200"/>
            <a:ext cx="4071967" cy="1387068"/>
            <a:chOff x="2071669" y="4071942"/>
            <a:chExt cx="4071967" cy="1387068"/>
          </a:xfrm>
        </p:grpSpPr>
        <p:sp>
          <p:nvSpPr>
            <p:cNvPr id="8" name="Oval 16"/>
            <p:cNvSpPr>
              <a:spLocks noChangeArrowheads="1"/>
            </p:cNvSpPr>
            <p:nvPr>
              <p:custDataLst>
                <p:tags r:id="rId3"/>
              </p:custDataLst>
            </p:nvPr>
          </p:nvSpPr>
          <p:spPr bwMode="auto">
            <a:xfrm>
              <a:off x="2071669" y="4286255"/>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chemeClr val="lt1"/>
                  </a:solidFill>
                  <a:latin typeface="微软雅黑" panose="020B0503020204020204" charset="-122"/>
                  <a:ea typeface="微软雅黑" panose="020B0503020204020204" charset="-122"/>
                  <a:cs typeface="Consolas" panose="020B0609020204030204" pitchFamily="49" charset="0"/>
                </a:rPr>
                <a:t>i</a:t>
              </a:r>
            </a:p>
          </p:txBody>
        </p:sp>
        <p:sp>
          <p:nvSpPr>
            <p:cNvPr id="9" name="Oval 16"/>
            <p:cNvSpPr>
              <a:spLocks noChangeArrowheads="1"/>
            </p:cNvSpPr>
            <p:nvPr>
              <p:custDataLst>
                <p:tags r:id="rId4"/>
              </p:custDataLst>
            </p:nvPr>
          </p:nvSpPr>
          <p:spPr bwMode="auto">
            <a:xfrm>
              <a:off x="5783636" y="4286255"/>
              <a:ext cx="360000" cy="36000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i="1">
                  <a:solidFill>
                    <a:schemeClr val="lt1"/>
                  </a:solidFill>
                  <a:latin typeface="微软雅黑" panose="020B0503020204020204" charset="-122"/>
                  <a:ea typeface="微软雅黑" panose="020B0503020204020204" charset="-122"/>
                  <a:cs typeface="Consolas" panose="020B0609020204030204" pitchFamily="49" charset="0"/>
                </a:rPr>
                <a:t>j</a:t>
              </a:r>
            </a:p>
          </p:txBody>
        </p:sp>
        <p:cxnSp>
          <p:nvCxnSpPr>
            <p:cNvPr id="10" name="直接箭头连接符 9"/>
            <p:cNvCxnSpPr>
              <a:stCxn id="8" idx="6"/>
              <a:endCxn id="9" idx="2"/>
            </p:cNvCxnSpPr>
            <p:nvPr>
              <p:custDataLst>
                <p:tags r:id="rId5"/>
              </p:custDataLst>
            </p:nvPr>
          </p:nvCxnSpPr>
          <p:spPr>
            <a:xfrm>
              <a:off x="2431669" y="4466255"/>
              <a:ext cx="3351967" cy="1588"/>
            </a:xfrm>
            <a:prstGeom prst="straightConnector1">
              <a:avLst/>
            </a:prstGeom>
            <a:ln w="19050">
              <a:solidFill>
                <a:schemeClr val="dk1"/>
              </a:solidFill>
              <a:prstDash val="dash"/>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custDataLst>
                <p:tags r:id="rId6"/>
              </p:custDataLst>
            </p:nvPr>
          </p:nvSpPr>
          <p:spPr>
            <a:xfrm>
              <a:off x="2428860" y="4071942"/>
              <a:ext cx="3357586" cy="337185"/>
            </a:xfrm>
            <a:prstGeom prst="rect">
              <a:avLst/>
            </a:prstGeom>
            <a:noFill/>
          </p:spPr>
          <p:txBody>
            <a:bodyPr wrap="square" rtlCol="0">
              <a:spAutoFit/>
            </a:bodyPr>
            <a:lstStyle/>
            <a:p>
              <a:r>
                <a:rPr lang="en-US" altLang="zh-CN" sz="1600">
                  <a:solidFill>
                    <a:schemeClr val="dk1"/>
                  </a:solidFill>
                  <a:latin typeface="微软雅黑" panose="020B0503020204020204" charset="-122"/>
                  <a:ea typeface="微软雅黑" panose="020B0503020204020204" charset="-122"/>
                  <a:cs typeface="Consolas" panose="020B0609020204030204" pitchFamily="49" charset="0"/>
                </a:rPr>
                <a:t>A[</a:t>
              </a:r>
              <a:r>
                <a:rPr lang="en-US" altLang="zh-CN" sz="1600" i="1">
                  <a:solidFill>
                    <a:schemeClr val="dk1"/>
                  </a:solidFill>
                  <a:latin typeface="微软雅黑" panose="020B0503020204020204" charset="-122"/>
                  <a:ea typeface="微软雅黑" panose="020B0503020204020204" charset="-122"/>
                  <a:cs typeface="Consolas" panose="020B0609020204030204" pitchFamily="49" charset="0"/>
                </a:rPr>
                <a:t>i</a:t>
              </a:r>
              <a:r>
                <a:rPr lang="en-US" altLang="zh-CN" sz="1600">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600" i="1">
                  <a:solidFill>
                    <a:schemeClr val="dk1"/>
                  </a:solidFill>
                  <a:latin typeface="微软雅黑" panose="020B0503020204020204" charset="-122"/>
                  <a:ea typeface="微软雅黑" panose="020B0503020204020204" charset="-122"/>
                  <a:cs typeface="Consolas" panose="020B0609020204030204" pitchFamily="49" charset="0"/>
                </a:rPr>
                <a:t>j</a:t>
              </a:r>
              <a:r>
                <a:rPr lang="en-US" altLang="zh-CN" sz="1600">
                  <a:solidFill>
                    <a:schemeClr val="dk1"/>
                  </a:solidFill>
                  <a:latin typeface="微软雅黑" panose="020B0503020204020204" charset="-122"/>
                  <a:ea typeface="微软雅黑" panose="020B0503020204020204" charset="-122"/>
                  <a:cs typeface="Consolas" panose="020B0609020204030204" pitchFamily="49" charset="0"/>
                </a:rPr>
                <a:t>]&lt;INF &amp;&amp; pcnt[</a:t>
              </a:r>
              <a:r>
                <a:rPr lang="en-US" altLang="zh-CN" sz="1600" i="1">
                  <a:solidFill>
                    <a:schemeClr val="dk1"/>
                  </a:solidFill>
                  <a:latin typeface="微软雅黑" panose="020B0503020204020204" charset="-122"/>
                  <a:ea typeface="微软雅黑" panose="020B0503020204020204" charset="-122"/>
                  <a:cs typeface="Consolas" panose="020B0609020204030204" pitchFamily="49" charset="0"/>
                </a:rPr>
                <a:t>i</a:t>
              </a:r>
              <a:r>
                <a:rPr lang="en-US" altLang="zh-CN" sz="1600">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1600" i="1">
                  <a:solidFill>
                    <a:schemeClr val="dk1"/>
                  </a:solidFill>
                  <a:latin typeface="微软雅黑" panose="020B0503020204020204" charset="-122"/>
                  <a:ea typeface="微软雅黑" panose="020B0503020204020204" charset="-122"/>
                  <a:cs typeface="Consolas" panose="020B0609020204030204" pitchFamily="49" charset="0"/>
                </a:rPr>
                <a:t>j</a:t>
              </a:r>
              <a:r>
                <a:rPr lang="en-US" altLang="zh-CN" sz="1600">
                  <a:solidFill>
                    <a:schemeClr val="dk1"/>
                  </a:solidFill>
                  <a:latin typeface="微软雅黑" panose="020B0503020204020204" charset="-122"/>
                  <a:ea typeface="微软雅黑" panose="020B0503020204020204" charset="-122"/>
                  <a:cs typeface="Consolas" panose="020B0609020204030204" pitchFamily="49" charset="0"/>
                </a:rPr>
                <a:t>]&gt;2</a:t>
              </a:r>
            </a:p>
          </p:txBody>
        </p:sp>
        <p:sp>
          <p:nvSpPr>
            <p:cNvPr id="12" name="任意多边形 11"/>
            <p:cNvSpPr/>
            <p:nvPr>
              <p:custDataLst>
                <p:tags r:id="rId7"/>
              </p:custDataLst>
            </p:nvPr>
          </p:nvSpPr>
          <p:spPr>
            <a:xfrm>
              <a:off x="2361363" y="4582048"/>
              <a:ext cx="3476729" cy="461651"/>
            </a:xfrm>
            <a:custGeom>
              <a:avLst/>
              <a:gdLst>
                <a:gd name="connsiteX0" fmla="*/ 3476729 w 3476729"/>
                <a:gd name="connsiteY0" fmla="*/ 20097 h 453851"/>
                <a:gd name="connsiteX1" fmla="*/ 3165230 w 3476729"/>
                <a:gd name="connsiteY1" fmla="*/ 261257 h 453851"/>
                <a:gd name="connsiteX2" fmla="*/ 2411604 w 3476729"/>
                <a:gd name="connsiteY2" fmla="*/ 371789 h 453851"/>
                <a:gd name="connsiteX3" fmla="*/ 1014883 w 3476729"/>
                <a:gd name="connsiteY3" fmla="*/ 391886 h 453851"/>
                <a:gd name="connsiteX4" fmla="*/ 0 w 3476729"/>
                <a:gd name="connsiteY4" fmla="*/ 0 h 453851"/>
                <a:gd name="connsiteX0-1" fmla="*/ 3476729 w 3476729"/>
                <a:gd name="connsiteY0-2" fmla="*/ 20097 h 461651"/>
                <a:gd name="connsiteX1-3" fmla="*/ 3165230 w 3476729"/>
                <a:gd name="connsiteY1-4" fmla="*/ 261257 h 461651"/>
                <a:gd name="connsiteX2-5" fmla="*/ 2353513 w 3476729"/>
                <a:gd name="connsiteY2-6" fmla="*/ 418588 h 461651"/>
                <a:gd name="connsiteX3-7" fmla="*/ 1014883 w 3476729"/>
                <a:gd name="connsiteY3-8" fmla="*/ 391886 h 461651"/>
                <a:gd name="connsiteX4-9" fmla="*/ 0 w 3476729"/>
                <a:gd name="connsiteY4-10" fmla="*/ 0 h 4616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6729" h="461651">
                  <a:moveTo>
                    <a:pt x="3476729" y="20097"/>
                  </a:moveTo>
                  <a:cubicBezTo>
                    <a:pt x="3409740" y="111369"/>
                    <a:pt x="3352433" y="194842"/>
                    <a:pt x="3165230" y="261257"/>
                  </a:cubicBezTo>
                  <a:cubicBezTo>
                    <a:pt x="2978027" y="327672"/>
                    <a:pt x="2711904" y="396817"/>
                    <a:pt x="2353513" y="418588"/>
                  </a:cubicBezTo>
                  <a:cubicBezTo>
                    <a:pt x="1995122" y="440359"/>
                    <a:pt x="1407135" y="461651"/>
                    <a:pt x="1014883" y="391886"/>
                  </a:cubicBezTo>
                  <a:cubicBezTo>
                    <a:pt x="622631" y="322121"/>
                    <a:pt x="306474" y="164960"/>
                    <a:pt x="0" y="0"/>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13" name="TextBox 12"/>
            <p:cNvSpPr txBox="1"/>
            <p:nvPr>
              <p:custDataLst>
                <p:tags r:id="rId8"/>
              </p:custDataLst>
            </p:nvPr>
          </p:nvSpPr>
          <p:spPr>
            <a:xfrm>
              <a:off x="2928926" y="5090710"/>
              <a:ext cx="2571768" cy="368300"/>
            </a:xfrm>
            <a:prstGeom prst="rect">
              <a:avLst/>
            </a:prstGeom>
            <a:noFill/>
          </p:spPr>
          <p:txBody>
            <a:bodyPr wrap="square" rtlCol="0">
              <a:spAutoFit/>
            </a:bodyPr>
            <a:lstStyle/>
            <a:p>
              <a:r>
                <a:rPr lang="en-US" altLang="zh-CN">
                  <a:solidFill>
                    <a:schemeClr val="dk1"/>
                  </a:solidFill>
                  <a:latin typeface="微软雅黑" panose="020B0503020204020204" charset="-122"/>
                  <a:ea typeface="微软雅黑" panose="020B0503020204020204" charset="-122"/>
                  <a:cs typeface="Consolas" panose="020B0609020204030204" pitchFamily="49" charset="0"/>
                </a:rPr>
                <a:t>g.edges[</a:t>
              </a:r>
              <a:r>
                <a:rPr lang="en-US" altLang="zh-CN" i="1">
                  <a:solidFill>
                    <a:schemeClr val="dk1"/>
                  </a:solidFill>
                  <a:latin typeface="微软雅黑" panose="020B0503020204020204" charset="-122"/>
                  <a:ea typeface="微软雅黑" panose="020B0503020204020204" charset="-122"/>
                  <a:cs typeface="Consolas" panose="020B0609020204030204" pitchFamily="49" charset="0"/>
                </a:rPr>
                <a:t>j</a:t>
              </a:r>
              <a:r>
                <a:rPr lang="en-US" altLang="zh-CN">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i="1">
                  <a:solidFill>
                    <a:schemeClr val="dk1"/>
                  </a:solidFill>
                  <a:latin typeface="微软雅黑" panose="020B0503020204020204" charset="-122"/>
                  <a:ea typeface="微软雅黑" panose="020B0503020204020204" charset="-122"/>
                  <a:cs typeface="Consolas" panose="020B0609020204030204" pitchFamily="49" charset="0"/>
                </a:rPr>
                <a:t>i</a:t>
              </a:r>
              <a:r>
                <a:rPr lang="en-US" altLang="zh-CN">
                  <a:solidFill>
                    <a:schemeClr val="dk1"/>
                  </a:solidFill>
                  <a:latin typeface="微软雅黑" panose="020B0503020204020204" charset="-122"/>
                  <a:ea typeface="微软雅黑" panose="020B0503020204020204" charset="-122"/>
                  <a:cs typeface="Consolas" panose="020B0609020204030204" pitchFamily="49" charset="0"/>
                </a:rPr>
                <a:t>]&lt;INF</a:t>
              </a:r>
            </a:p>
          </p:txBody>
        </p:sp>
        <p:sp>
          <p:nvSpPr>
            <p:cNvPr id="14" name="TextBox 13"/>
            <p:cNvSpPr txBox="1"/>
            <p:nvPr>
              <p:custDataLst>
                <p:tags r:id="rId9"/>
              </p:custDataLst>
            </p:nvPr>
          </p:nvSpPr>
          <p:spPr>
            <a:xfrm>
              <a:off x="3714744" y="4559866"/>
              <a:ext cx="785818" cy="368300"/>
            </a:xfrm>
            <a:prstGeom prst="rect">
              <a:avLst/>
            </a:prstGeom>
            <a:noFill/>
          </p:spPr>
          <p:txBody>
            <a:bodyPr wrap="square" lIns="0" rIns="0" rtlCol="0">
              <a:spAutoFit/>
            </a:bodyPr>
            <a:lstStyle/>
            <a:p>
              <a:r>
                <a:rPr lang="zh-CN" altLang="en-US" cap="all">
                  <a:ln w="9000" cmpd="sng">
                    <a:solidFill>
                      <a:schemeClr val="accent4">
                        <a:shade val="50000"/>
                        <a:satMod val="120000"/>
                      </a:schemeClr>
                    </a:solidFill>
                    <a:prstDash val="solid"/>
                  </a:ln>
                  <a:solidFill>
                    <a:schemeClr val="dk1"/>
                  </a:solidFill>
                  <a:effectLst>
                    <a:reflection blurRad="12700" stA="28000" endPos="45000" dist="1000" dir="5400000" sy="-100000" algn="bl" rotWithShape="0"/>
                  </a:effectLst>
                  <a:latin typeface="微软雅黑" panose="020B0503020204020204" charset="-122"/>
                  <a:ea typeface="微软雅黑" panose="020B0503020204020204" charset="-122"/>
                  <a:cs typeface="Consolas" panose="020B0609020204030204" pitchFamily="49" charset="0"/>
                </a:rPr>
                <a:t>回路</a:t>
              </a:r>
            </a:p>
          </p:txBody>
        </p:sp>
      </p:grpSp>
      <p:sp>
        <p:nvSpPr>
          <p:cNvPr id="16" name="文本框 15"/>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9" name="Rectangle 27"/>
          <p:cNvSpPr>
            <a:spLocks noChangeArrowheads="1"/>
          </p:cNvSpPr>
          <p:nvPr>
            <p:custDataLst>
              <p:tags r:id="rId1"/>
            </p:custDataLst>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5" name="组合 4"/>
          <p:cNvGrpSpPr/>
          <p:nvPr/>
        </p:nvGrpSpPr>
        <p:grpSpPr>
          <a:xfrm>
            <a:off x="8737135" y="4839180"/>
            <a:ext cx="2574380" cy="1771051"/>
            <a:chOff x="2436307" y="2007689"/>
            <a:chExt cx="2574380" cy="1771051"/>
          </a:xfrm>
        </p:grpSpPr>
        <p:sp>
          <p:nvSpPr>
            <p:cNvPr id="6" name="Text Box 26"/>
            <p:cNvSpPr txBox="1">
              <a:spLocks noChangeArrowheads="1"/>
            </p:cNvSpPr>
            <p:nvPr/>
          </p:nvSpPr>
          <p:spPr bwMode="auto">
            <a:xfrm>
              <a:off x="3273330" y="3099931"/>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7" name="Text Box 25"/>
            <p:cNvSpPr txBox="1">
              <a:spLocks noChangeArrowheads="1"/>
            </p:cNvSpPr>
            <p:nvPr/>
          </p:nvSpPr>
          <p:spPr bwMode="auto">
            <a:xfrm>
              <a:off x="3622478" y="3488221"/>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Consolas" panose="020B0609020204030204" pitchFamily="49" charset="0"/>
                  <a:ea typeface="楷体" panose="02010609060101010101" pitchFamily="49" charset="-122"/>
                  <a:cs typeface="Consolas" panose="020B0609020204030204" pitchFamily="49" charset="0"/>
                </a:rPr>
                <a:t>15</a:t>
              </a:r>
            </a:p>
          </p:txBody>
        </p:sp>
        <p:sp>
          <p:nvSpPr>
            <p:cNvPr id="8" name="Text Box 24"/>
            <p:cNvSpPr txBox="1">
              <a:spLocks noChangeArrowheads="1"/>
            </p:cNvSpPr>
            <p:nvPr/>
          </p:nvSpPr>
          <p:spPr bwMode="auto">
            <a:xfrm>
              <a:off x="3938107" y="3141833"/>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9" name="Text Box 23"/>
            <p:cNvSpPr txBox="1">
              <a:spLocks noChangeArrowheads="1"/>
            </p:cNvSpPr>
            <p:nvPr/>
          </p:nvSpPr>
          <p:spPr bwMode="auto">
            <a:xfrm>
              <a:off x="4019109" y="2401567"/>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10" name="Text Box 22"/>
            <p:cNvSpPr txBox="1">
              <a:spLocks noChangeArrowheads="1"/>
            </p:cNvSpPr>
            <p:nvPr/>
          </p:nvSpPr>
          <p:spPr bwMode="auto">
            <a:xfrm>
              <a:off x="2762178" y="2736781"/>
              <a:ext cx="390114"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13</a:t>
              </a:r>
            </a:p>
          </p:txBody>
        </p:sp>
        <p:sp>
          <p:nvSpPr>
            <p:cNvPr id="11" name="Text Box 21"/>
            <p:cNvSpPr txBox="1">
              <a:spLocks noChangeArrowheads="1"/>
            </p:cNvSpPr>
            <p:nvPr/>
          </p:nvSpPr>
          <p:spPr bwMode="auto">
            <a:xfrm>
              <a:off x="2436307" y="2747024"/>
              <a:ext cx="390114" cy="291451"/>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13</a:t>
              </a:r>
            </a:p>
          </p:txBody>
        </p:sp>
        <p:sp>
          <p:nvSpPr>
            <p:cNvPr id="12" name="Text Box 20"/>
            <p:cNvSpPr txBox="1">
              <a:spLocks noChangeArrowheads="1"/>
            </p:cNvSpPr>
            <p:nvPr/>
          </p:nvSpPr>
          <p:spPr bwMode="auto">
            <a:xfrm>
              <a:off x="3594546" y="2343835"/>
              <a:ext cx="391045" cy="289588"/>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13" name="Text Box 19"/>
            <p:cNvSpPr txBox="1">
              <a:spLocks noChangeArrowheads="1"/>
            </p:cNvSpPr>
            <p:nvPr/>
          </p:nvSpPr>
          <p:spPr bwMode="auto">
            <a:xfrm>
              <a:off x="3581511" y="2007689"/>
              <a:ext cx="390114"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14" name="Text Box 18"/>
            <p:cNvSpPr txBox="1">
              <a:spLocks noChangeArrowheads="1"/>
            </p:cNvSpPr>
            <p:nvPr/>
          </p:nvSpPr>
          <p:spPr bwMode="auto">
            <a:xfrm>
              <a:off x="4262116" y="2771234"/>
              <a:ext cx="391045" cy="289588"/>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12</a:t>
              </a:r>
            </a:p>
          </p:txBody>
        </p:sp>
        <p:sp>
          <p:nvSpPr>
            <p:cNvPr id="15" name="Text Box 17"/>
            <p:cNvSpPr txBox="1">
              <a:spLocks noChangeArrowheads="1"/>
            </p:cNvSpPr>
            <p:nvPr/>
          </p:nvSpPr>
          <p:spPr bwMode="auto">
            <a:xfrm>
              <a:off x="4619642" y="2775890"/>
              <a:ext cx="391045" cy="290519"/>
            </a:xfrm>
            <a:prstGeom prst="rect">
              <a:avLst/>
            </a:prstGeom>
            <a:solidFill>
              <a:srgbClr val="FFFFFF"/>
            </a:solidFill>
            <a:ln w="9525">
              <a:solidFill>
                <a:srgbClr val="FFFFFF"/>
              </a:solid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400">
                  <a:solidFill>
                    <a:srgbClr val="000000"/>
                  </a:solidFill>
                  <a:latin typeface="微软雅黑" panose="020B0503020204020204" charset="-122"/>
                  <a:ea typeface="微软雅黑" panose="020B0503020204020204" charset="-122"/>
                  <a:cs typeface="Consolas" panose="020B0609020204030204" pitchFamily="49" charset="0"/>
                </a:rPr>
                <a:t>12</a:t>
              </a:r>
            </a:p>
          </p:txBody>
        </p:sp>
        <p:sp>
          <p:nvSpPr>
            <p:cNvPr id="16" name="Oval 16"/>
            <p:cNvSpPr>
              <a:spLocks noChangeArrowheads="1"/>
            </p:cNvSpPr>
            <p:nvPr>
              <p:custDataLst>
                <p:tags r:id="rId6"/>
              </p:custDataLst>
            </p:nvPr>
          </p:nvSpPr>
          <p:spPr bwMode="auto">
            <a:xfrm>
              <a:off x="2630899" y="3328994"/>
              <a:ext cx="337975"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1</a:t>
              </a:r>
            </a:p>
          </p:txBody>
        </p:sp>
        <p:sp>
          <p:nvSpPr>
            <p:cNvPr id="17" name="Oval 15"/>
            <p:cNvSpPr>
              <a:spLocks noChangeArrowheads="1"/>
            </p:cNvSpPr>
            <p:nvPr>
              <p:custDataLst>
                <p:tags r:id="rId7"/>
              </p:custDataLst>
            </p:nvPr>
          </p:nvSpPr>
          <p:spPr bwMode="auto">
            <a:xfrm>
              <a:off x="3661582" y="2747024"/>
              <a:ext cx="337975" cy="34452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18" name="Oval 14"/>
            <p:cNvSpPr>
              <a:spLocks noChangeArrowheads="1"/>
            </p:cNvSpPr>
            <p:nvPr>
              <p:custDataLst>
                <p:tags r:id="rId8"/>
              </p:custDataLst>
            </p:nvPr>
          </p:nvSpPr>
          <p:spPr bwMode="auto">
            <a:xfrm>
              <a:off x="4443672" y="3328994"/>
              <a:ext cx="338906"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Consolas" panose="020B0609020204030204" pitchFamily="49" charset="0"/>
                  <a:ea typeface="楷体" panose="02010609060101010101" pitchFamily="49" charset="-122"/>
                  <a:cs typeface="Consolas" panose="020B0609020204030204" pitchFamily="49" charset="0"/>
                </a:rPr>
                <a:t>2</a:t>
              </a:r>
            </a:p>
          </p:txBody>
        </p:sp>
        <p:sp>
          <p:nvSpPr>
            <p:cNvPr id="19" name="Oval 13"/>
            <p:cNvSpPr>
              <a:spLocks noChangeArrowheads="1"/>
            </p:cNvSpPr>
            <p:nvPr>
              <p:custDataLst>
                <p:tags r:id="rId9"/>
              </p:custDataLst>
            </p:nvPr>
          </p:nvSpPr>
          <p:spPr bwMode="auto">
            <a:xfrm>
              <a:off x="2630899" y="2166916"/>
              <a:ext cx="337975"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0</a:t>
              </a:r>
            </a:p>
          </p:txBody>
        </p:sp>
        <p:sp>
          <p:nvSpPr>
            <p:cNvPr id="20" name="Oval 12"/>
            <p:cNvSpPr>
              <a:spLocks noChangeArrowheads="1"/>
            </p:cNvSpPr>
            <p:nvPr>
              <p:custDataLst>
                <p:tags r:id="rId10"/>
              </p:custDataLst>
            </p:nvPr>
          </p:nvSpPr>
          <p:spPr bwMode="auto">
            <a:xfrm>
              <a:off x="4443672" y="2166916"/>
              <a:ext cx="338906" cy="34359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21" name="Line 11"/>
            <p:cNvSpPr>
              <a:spLocks noChangeShapeType="1"/>
            </p:cNvSpPr>
            <p:nvPr>
              <p:custDataLst>
                <p:tags r:id="rId11"/>
              </p:custDataLst>
            </p:nvPr>
          </p:nvSpPr>
          <p:spPr bwMode="auto">
            <a:xfrm>
              <a:off x="2826421" y="2515167"/>
              <a:ext cx="0" cy="819414"/>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Line 10"/>
            <p:cNvSpPr>
              <a:spLocks noChangeShapeType="1"/>
            </p:cNvSpPr>
            <p:nvPr>
              <p:custDataLst>
                <p:tags r:id="rId12"/>
              </p:custDataLst>
            </p:nvPr>
          </p:nvSpPr>
          <p:spPr bwMode="auto">
            <a:xfrm flipV="1">
              <a:off x="2756592" y="2499338"/>
              <a:ext cx="0" cy="81755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Freeform 9"/>
            <p:cNvSpPr/>
            <p:nvPr>
              <p:custDataLst>
                <p:tags r:id="rId13"/>
              </p:custDataLst>
            </p:nvPr>
          </p:nvSpPr>
          <p:spPr bwMode="auto">
            <a:xfrm>
              <a:off x="2944666" y="2256307"/>
              <a:ext cx="1508317" cy="6518"/>
            </a:xfrm>
            <a:custGeom>
              <a:avLst/>
              <a:gdLst/>
              <a:ahLst/>
              <a:cxnLst>
                <a:cxn ang="0">
                  <a:pos x="0" y="0"/>
                </a:cxn>
                <a:cxn ang="0">
                  <a:pos x="1620" y="7"/>
                </a:cxn>
              </a:cxnLst>
              <a:rect l="0" t="0" r="r" b="b"/>
              <a:pathLst>
                <a:path w="1620" h="7">
                  <a:moveTo>
                    <a:pt x="0" y="0"/>
                  </a:moveTo>
                  <a:lnTo>
                    <a:pt x="1620" y="7"/>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Freeform 8"/>
            <p:cNvSpPr/>
            <p:nvPr>
              <p:custDataLst>
                <p:tags r:id="rId14"/>
              </p:custDataLst>
            </p:nvPr>
          </p:nvSpPr>
          <p:spPr bwMode="auto">
            <a:xfrm>
              <a:off x="2963287" y="2353147"/>
              <a:ext cx="1472936" cy="931"/>
            </a:xfrm>
            <a:custGeom>
              <a:avLst/>
              <a:gdLst/>
              <a:ahLst/>
              <a:cxnLst>
                <a:cxn ang="0">
                  <a:pos x="1583" y="1"/>
                </a:cxn>
                <a:cxn ang="0">
                  <a:pos x="0" y="0"/>
                </a:cxn>
              </a:cxnLst>
              <a:rect l="0" t="0" r="r" b="b"/>
              <a:pathLst>
                <a:path w="1583" h="1">
                  <a:moveTo>
                    <a:pt x="1583" y="1"/>
                  </a:moveTo>
                  <a:lnTo>
                    <a:pt x="0" y="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5" name="Freeform 7"/>
            <p:cNvSpPr/>
            <p:nvPr>
              <p:custDataLst>
                <p:tags r:id="rId15"/>
              </p:custDataLst>
            </p:nvPr>
          </p:nvSpPr>
          <p:spPr bwMode="auto">
            <a:xfrm>
              <a:off x="4679230" y="2493751"/>
              <a:ext cx="4655" cy="863178"/>
            </a:xfrm>
            <a:custGeom>
              <a:avLst/>
              <a:gdLst/>
              <a:ahLst/>
              <a:cxnLst>
                <a:cxn ang="0">
                  <a:pos x="0" y="0"/>
                </a:cxn>
                <a:cxn ang="0">
                  <a:pos x="6" y="928"/>
                </a:cxn>
              </a:cxnLst>
              <a:rect l="0" t="0" r="r" b="b"/>
              <a:pathLst>
                <a:path w="6" h="928">
                  <a:moveTo>
                    <a:pt x="0" y="0"/>
                  </a:moveTo>
                  <a:lnTo>
                    <a:pt x="6" y="928"/>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6" name="Freeform 6"/>
            <p:cNvSpPr/>
            <p:nvPr>
              <p:custDataLst>
                <p:tags r:id="rId16"/>
              </p:custDataLst>
            </p:nvPr>
          </p:nvSpPr>
          <p:spPr bwMode="auto">
            <a:xfrm>
              <a:off x="4592642" y="2508649"/>
              <a:ext cx="2793" cy="819414"/>
            </a:xfrm>
            <a:custGeom>
              <a:avLst/>
              <a:gdLst/>
              <a:ahLst/>
              <a:cxnLst>
                <a:cxn ang="0">
                  <a:pos x="3" y="881"/>
                </a:cxn>
                <a:cxn ang="0">
                  <a:pos x="0" y="0"/>
                </a:cxn>
              </a:cxnLst>
              <a:rect l="0" t="0" r="r" b="b"/>
              <a:pathLst>
                <a:path w="3" h="881">
                  <a:moveTo>
                    <a:pt x="3" y="881"/>
                  </a:moveTo>
                  <a:lnTo>
                    <a:pt x="0"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7" name="Freeform 5"/>
            <p:cNvSpPr/>
            <p:nvPr>
              <p:custDataLst>
                <p:tags r:id="rId17"/>
              </p:custDataLst>
            </p:nvPr>
          </p:nvSpPr>
          <p:spPr bwMode="auto">
            <a:xfrm>
              <a:off x="2969805" y="3503120"/>
              <a:ext cx="1475730" cy="931"/>
            </a:xfrm>
            <a:custGeom>
              <a:avLst/>
              <a:gdLst/>
              <a:ahLst/>
              <a:cxnLst>
                <a:cxn ang="0">
                  <a:pos x="0" y="1"/>
                </a:cxn>
                <a:cxn ang="0">
                  <a:pos x="1584" y="0"/>
                </a:cxn>
              </a:cxnLst>
              <a:rect l="0" t="0" r="r" b="b"/>
              <a:pathLst>
                <a:path w="1584" h="1">
                  <a:moveTo>
                    <a:pt x="0" y="1"/>
                  </a:moveTo>
                  <a:lnTo>
                    <a:pt x="1584"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8" name="Line 4"/>
            <p:cNvSpPr>
              <a:spLocks noChangeShapeType="1"/>
            </p:cNvSpPr>
            <p:nvPr>
              <p:custDataLst>
                <p:tags r:id="rId18"/>
              </p:custDataLst>
            </p:nvPr>
          </p:nvSpPr>
          <p:spPr bwMode="auto">
            <a:xfrm flipV="1">
              <a:off x="4001419" y="2460229"/>
              <a:ext cx="497186" cy="395740"/>
            </a:xfrm>
            <a:prstGeom prst="line">
              <a:avLst/>
            </a:pr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Freeform 3"/>
            <p:cNvSpPr/>
            <p:nvPr>
              <p:custDataLst>
                <p:tags r:id="rId19"/>
              </p:custDataLst>
            </p:nvPr>
          </p:nvSpPr>
          <p:spPr bwMode="auto">
            <a:xfrm>
              <a:off x="2926976" y="2987261"/>
              <a:ext cx="746710" cy="392015"/>
            </a:xfrm>
            <a:custGeom>
              <a:avLst/>
              <a:gdLst/>
              <a:ahLst/>
              <a:cxnLst>
                <a:cxn ang="0">
                  <a:pos x="0" y="421"/>
                </a:cxn>
                <a:cxn ang="0">
                  <a:pos x="802" y="0"/>
                </a:cxn>
              </a:cxnLst>
              <a:rect l="0" t="0" r="r" b="b"/>
              <a:pathLst>
                <a:path w="802" h="421">
                  <a:moveTo>
                    <a:pt x="0" y="421"/>
                  </a:moveTo>
                  <a:lnTo>
                    <a:pt x="802" y="0"/>
                  </a:lnTo>
                </a:path>
              </a:pathLst>
            </a:custGeom>
            <a:ln w="19050">
              <a:solidFill>
                <a:schemeClr val="accent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30" name="Line 2"/>
            <p:cNvSpPr>
              <a:spLocks noChangeShapeType="1"/>
            </p:cNvSpPr>
            <p:nvPr>
              <p:custDataLst>
                <p:tags r:id="rId20"/>
              </p:custDataLst>
            </p:nvPr>
          </p:nvSpPr>
          <p:spPr bwMode="auto">
            <a:xfrm>
              <a:off x="3968832" y="3013334"/>
              <a:ext cx="496255" cy="39574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pic>
        <p:nvPicPr>
          <p:cNvPr id="71682" name="Picture 2"/>
          <p:cNvPicPr>
            <a:picLocks noChangeAspect="1" noChangeArrowheads="1"/>
          </p:cNvPicPr>
          <p:nvPr/>
        </p:nvPicPr>
        <p:blipFill>
          <a:blip r:embed="rId22" cstate="print"/>
          <a:srcRect/>
          <a:stretch>
            <a:fillRect/>
          </a:stretch>
        </p:blipFill>
        <p:spPr bwMode="auto">
          <a:xfrm>
            <a:off x="8438714" y="1930549"/>
            <a:ext cx="3381375" cy="2438400"/>
          </a:xfrm>
          <a:prstGeom prst="rect">
            <a:avLst/>
          </a:prstGeom>
          <a:noFill/>
          <a:ln w="9525">
            <a:noFill/>
            <a:miter lim="800000"/>
            <a:headEnd/>
            <a:tailEnd/>
          </a:ln>
        </p:spPr>
      </p:pic>
      <p:sp>
        <p:nvSpPr>
          <p:cNvPr id="35" name="TextBox 34"/>
          <p:cNvSpPr txBox="1"/>
          <p:nvPr>
            <p:custDataLst>
              <p:tags r:id="rId2"/>
            </p:custDataLst>
          </p:nvPr>
        </p:nvSpPr>
        <p:spPr>
          <a:xfrm>
            <a:off x="1124325" y="1856681"/>
            <a:ext cx="7143800" cy="444182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0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50000"/>
              </a:lnSpc>
            </a:pPr>
            <a:r>
              <a:rPr lang="en-US" altLang="zh-CN">
                <a:solidFill>
                  <a:srgbClr val="000000"/>
                </a:solidFill>
                <a:latin typeface="微软雅黑" panose="020B0503020204020204" charset="-122"/>
                <a:ea typeface="微软雅黑" panose="020B0503020204020204" charset="-122"/>
              </a:rPr>
              <a:t>#</a:t>
            </a:r>
            <a:r>
              <a:rPr lang="zh-CN" altLang="zh-CN">
                <a:solidFill>
                  <a:srgbClr val="000000"/>
                </a:solidFill>
                <a:latin typeface="微软雅黑" panose="020B0503020204020204" charset="-122"/>
                <a:ea typeface="微软雅黑" panose="020B0503020204020204" charset="-122"/>
              </a:rPr>
              <a:t>主程序</a:t>
            </a:r>
          </a:p>
          <a:p>
            <a:pPr>
              <a:lnSpc>
                <a:spcPct val="150000"/>
              </a:lnSpc>
            </a:pPr>
            <a:r>
              <a:rPr lang="en-US" altLang="zh-CN">
                <a:solidFill>
                  <a:srgbClr val="000000"/>
                </a:solidFill>
                <a:latin typeface="微软雅黑" panose="020B0503020204020204" charset="-122"/>
                <a:ea typeface="微软雅黑" panose="020B0503020204020204" charset="-122"/>
              </a:rPr>
              <a:t>g=MatGraph()</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n,e=5,10</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a=[[0,13,INF,4,INF],[13,0,15,INF,5], \</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   [INF,INF,0,12,INF],[4,INF,12,0,INF],[INF,INF,6,3,0]]</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g.CreateMatGraph(a,n,e)</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print("</a:t>
            </a:r>
            <a:r>
              <a:rPr lang="zh-CN" altLang="zh-CN">
                <a:solidFill>
                  <a:srgbClr val="000000"/>
                </a:solidFill>
                <a:latin typeface="微软雅黑" panose="020B0503020204020204" charset="-122"/>
                <a:ea typeface="微软雅黑" panose="020B0503020204020204" charset="-122"/>
              </a:rPr>
              <a:t>图</a:t>
            </a:r>
            <a:r>
              <a:rPr lang="en-US" altLang="zh-CN">
                <a:solidFill>
                  <a:srgbClr val="000000"/>
                </a:solidFill>
                <a:latin typeface="微软雅黑" panose="020B0503020204020204" charset="-122"/>
                <a:ea typeface="微软雅黑" panose="020B0503020204020204" charset="-122"/>
              </a:rPr>
              <a:t>g")</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g.DispMatGraph()</a:t>
            </a:r>
            <a:endParaRPr lang="zh-CN" altLang="zh-CN">
              <a:solidFill>
                <a:srgbClr val="000000"/>
              </a:solidFill>
              <a:latin typeface="微软雅黑" panose="020B0503020204020204" charset="-122"/>
              <a:ea typeface="微软雅黑" panose="020B0503020204020204" charset="-122"/>
            </a:endParaRPr>
          </a:p>
          <a:p>
            <a:pPr>
              <a:lnSpc>
                <a:spcPct val="150000"/>
              </a:lnSpc>
            </a:pPr>
            <a:r>
              <a:rPr lang="en-US" altLang="zh-CN">
                <a:solidFill>
                  <a:srgbClr val="000000"/>
                </a:solidFill>
                <a:latin typeface="微软雅黑" panose="020B0503020204020204" charset="-122"/>
                <a:ea typeface="微软雅黑" panose="020B0503020204020204" charset="-122"/>
              </a:rPr>
              <a:t>print("</a:t>
            </a:r>
            <a:r>
              <a:rPr lang="zh-CN" altLang="zh-CN">
                <a:solidFill>
                  <a:srgbClr val="000000"/>
                </a:solidFill>
                <a:latin typeface="微软雅黑" panose="020B0503020204020204" charset="-122"/>
                <a:ea typeface="微软雅黑" panose="020B0503020204020204" charset="-122"/>
              </a:rPr>
              <a:t>最小环长度</a:t>
            </a:r>
            <a:r>
              <a:rPr lang="en-US" altLang="zh-CN">
                <a:solidFill>
                  <a:srgbClr val="000000"/>
                </a:solidFill>
                <a:latin typeface="微软雅黑" panose="020B0503020204020204" charset="-122"/>
                <a:ea typeface="微软雅黑" panose="020B0503020204020204" charset="-122"/>
              </a:rPr>
              <a:t>=%d" %(Mincycle(g)))</a:t>
            </a:r>
          </a:p>
        </p:txBody>
      </p:sp>
      <p:sp>
        <p:nvSpPr>
          <p:cNvPr id="34" name="文本框 33"/>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grpSp>
        <p:nvGrpSpPr>
          <p:cNvPr id="38" name="组合 37"/>
          <p:cNvGrpSpPr/>
          <p:nvPr/>
        </p:nvGrpSpPr>
        <p:grpSpPr>
          <a:xfrm>
            <a:off x="1264268" y="1004975"/>
            <a:ext cx="1390442" cy="517274"/>
            <a:chOff x="1396240" y="2304668"/>
            <a:chExt cx="1890287" cy="480002"/>
          </a:xfrm>
        </p:grpSpPr>
        <p:sp>
          <p:nvSpPr>
            <p:cNvPr id="39" name="矩形: 圆角 38"/>
            <p:cNvSpPr/>
            <p:nvPr>
              <p:custDataLst>
                <p:tags r:id="rId4"/>
              </p:custDataLst>
            </p:nvPr>
          </p:nvSpPr>
          <p:spPr>
            <a:xfrm>
              <a:off x="1396240" y="2304668"/>
              <a:ext cx="1890287"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endParaRPr>
            </a:p>
          </p:txBody>
        </p:sp>
        <p:sp>
          <p:nvSpPr>
            <p:cNvPr id="40" name="文本框 39"/>
            <p:cNvSpPr txBox="1"/>
            <p:nvPr>
              <p:custDataLst>
                <p:tags r:id="rId5"/>
              </p:custDataLst>
            </p:nvPr>
          </p:nvSpPr>
          <p:spPr>
            <a:xfrm>
              <a:off x="1433296" y="2360437"/>
              <a:ext cx="1853231" cy="370046"/>
            </a:xfrm>
            <a:prstGeom prst="rect">
              <a:avLst/>
            </a:prstGeom>
            <a:noFill/>
          </p:spPr>
          <p:txBody>
            <a:bodyPr wrap="square" rtlCol="0">
              <a:spAutoFit/>
            </a:bodyPr>
            <a:lstStyle/>
            <a:p>
              <a:pPr algn="ctr"/>
              <a:r>
                <a:rPr lang="zh-CN" altLang="en-US" sz="2000" b="1">
                  <a:solidFill>
                    <a:schemeClr val="lt1"/>
                  </a:solidFill>
                  <a:latin typeface="微软雅黑" panose="020B0503020204020204" charset="-122"/>
                  <a:ea typeface="微软雅黑" panose="020B0503020204020204" charset="-122"/>
                </a:rPr>
                <a:t>程序验证</a:t>
              </a:r>
            </a:p>
          </p:txBody>
        </p:sp>
      </p:grpSp>
      <p:sp>
        <p:nvSpPr>
          <p:cNvPr id="41" name="左弧形箭头 5"/>
          <p:cNvSpPr/>
          <p:nvPr>
            <p:custDataLst>
              <p:tags r:id="rId3"/>
            </p:custDataLst>
          </p:nvPr>
        </p:nvSpPr>
        <p:spPr bwMode="auto">
          <a:xfrm rot="5400000" flipV="1">
            <a:off x="7911473" y="766335"/>
            <a:ext cx="604977" cy="1338896"/>
          </a:xfrm>
          <a:prstGeom prst="curvedRightArrow">
            <a:avLst/>
          </a:prstGeom>
          <a:gradFill>
            <a:gsLst>
              <a:gs pos="0">
                <a:srgbClr val="C0262E"/>
              </a:gs>
              <a:gs pos="100000">
                <a:srgbClr val="CD5158"/>
              </a:gs>
            </a:gsLst>
          </a:gradFill>
          <a:ln>
            <a:solidFill>
              <a:schemeClr val="accent2"/>
            </a:solidFill>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dk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682"/>
                                        </p:tgtEl>
                                        <p:attrNameLst>
                                          <p:attrName>style.visibility</p:attrName>
                                        </p:attrNameLst>
                                      </p:cBhvr>
                                      <p:to>
                                        <p:strVal val="visible"/>
                                      </p:to>
                                    </p:set>
                                    <p:animEffect transition="in" filter="fade">
                                      <p:cBhvr>
                                        <p:cTn id="23" dur="500"/>
                                        <p:tgtEl>
                                          <p:spTgt spid="7168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4" grpId="0"/>
      <p:bldP spid="4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7.7 </a:t>
            </a:r>
            <a:r>
              <a:rPr lang="zh-CN" altLang="en-US" sz="2400">
                <a:solidFill>
                  <a:schemeClr val="accent1"/>
                </a:solidFill>
                <a:latin typeface="微软雅黑" panose="020B0503020204020204" charset="-122"/>
                <a:ea typeface="微软雅黑" panose="020B0503020204020204" charset="-122"/>
                <a:cs typeface="Arial" panose="020B0604020202020204"/>
              </a:rPr>
              <a:t>拓扑排序</a:t>
            </a:r>
          </a:p>
        </p:txBody>
      </p:sp>
      <p:sp>
        <p:nvSpPr>
          <p:cNvPr id="11"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7.7.1 </a:t>
            </a:r>
            <a:r>
              <a:rPr lang="zh-CN" altLang="en-US">
                <a:solidFill>
                  <a:srgbClr val="000000"/>
                </a:solidFill>
                <a:latin typeface="微软雅黑" panose="020B0503020204020204" charset="-122"/>
                <a:ea typeface="微软雅黑" panose="020B0503020204020204" charset="-122"/>
              </a:rPr>
              <a:t>什么是拓扑排序</a:t>
            </a:r>
          </a:p>
        </p:txBody>
      </p:sp>
      <p:sp>
        <p:nvSpPr>
          <p:cNvPr id="13" name="TextBox 7"/>
          <p:cNvSpPr txBox="1"/>
          <p:nvPr/>
        </p:nvSpPr>
        <p:spPr>
          <a:xfrm>
            <a:off x="1381092" y="1489938"/>
            <a:ext cx="1362108"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rPr>
              <a:t>有向图</a:t>
            </a:r>
          </a:p>
        </p:txBody>
      </p:sp>
      <p:grpSp>
        <p:nvGrpSpPr>
          <p:cNvPr id="14" name="组合 13"/>
          <p:cNvGrpSpPr/>
          <p:nvPr/>
        </p:nvGrpSpPr>
        <p:grpSpPr>
          <a:xfrm>
            <a:off x="329034" y="2503039"/>
            <a:ext cx="11324486" cy="4494231"/>
            <a:chOff x="1083097" y="2495849"/>
            <a:chExt cx="11324486" cy="4494231"/>
          </a:xfrm>
        </p:grpSpPr>
        <p:pic>
          <p:nvPicPr>
            <p:cNvPr id="16" name="图片 15" descr="图片包含 白板&#10;&#10;描述已自动生成"/>
            <p:cNvPicPr>
              <a:picLocks noChangeAspect="1"/>
            </p:cNvPicPr>
            <p:nvPr/>
          </p:nvPicPr>
          <p:blipFill rotWithShape="1">
            <a:blip r:embed="rId3">
              <a:extLst>
                <a:ext uri="{28A0092B-C50C-407E-A947-70E740481C1C}">
                  <a14:useLocalDpi xmlns:a14="http://schemas.microsoft.com/office/drawing/2010/main" val="0"/>
                </a:ext>
              </a:extLst>
            </a:blip>
            <a:srcRect t="21254" r="57008"/>
            <a:stretch>
              <a:fillRect/>
            </a:stretch>
          </p:blipFill>
          <p:spPr>
            <a:xfrm>
              <a:off x="1083097" y="2887252"/>
              <a:ext cx="2315690" cy="4102828"/>
            </a:xfrm>
            <a:prstGeom prst="rect">
              <a:avLst/>
            </a:prstGeom>
          </p:spPr>
        </p:pic>
        <p:sp>
          <p:nvSpPr>
            <p:cNvPr id="17" name="TextBox 29"/>
            <p:cNvSpPr txBox="1"/>
            <p:nvPr>
              <p:custDataLst>
                <p:tags r:id="rId1"/>
              </p:custDataLst>
            </p:nvPr>
          </p:nvSpPr>
          <p:spPr>
            <a:xfrm>
              <a:off x="3306673" y="2495849"/>
              <a:ext cx="9100910" cy="2754630"/>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200000"/>
                </a:lnSpc>
              </a:pPr>
              <a:r>
                <a:rPr lang="zh-CN" altLang="zh-CN">
                  <a:solidFill>
                    <a:srgbClr val="000000"/>
                  </a:solidFill>
                  <a:latin typeface="微软雅黑" panose="020B0503020204020204" charset="-122"/>
                  <a:ea typeface="微软雅黑" panose="020B0503020204020204" charset="-122"/>
                </a:rPr>
                <a:t>设</a:t>
              </a:r>
              <a:r>
                <a:rPr lang="en-US" altLang="zh-CN">
                  <a:solidFill>
                    <a:srgbClr val="000000"/>
                  </a:solidFill>
                  <a:latin typeface="微软雅黑" panose="020B0503020204020204" charset="-122"/>
                  <a:ea typeface="微软雅黑" panose="020B0503020204020204" charset="-122"/>
                </a:rPr>
                <a:t>G=(V</a:t>
              </a:r>
              <a:r>
                <a:rPr lang="zh-CN" altLang="zh-CN">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是一个具有</a:t>
              </a:r>
              <a:r>
                <a:rPr lang="en-US" altLang="zh-CN" i="1">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个顶点的有向图，</a:t>
              </a:r>
              <a:r>
                <a:rPr lang="en-US" altLang="zh-CN">
                  <a:solidFill>
                    <a:srgbClr val="000000"/>
                  </a:solidFill>
                  <a:latin typeface="微软雅黑" panose="020B0503020204020204" charset="-122"/>
                  <a:ea typeface="微软雅黑" panose="020B0503020204020204" charset="-122"/>
                </a:rPr>
                <a:t>V</a:t>
              </a:r>
              <a:r>
                <a:rPr lang="zh-CN" altLang="zh-CN">
                  <a:solidFill>
                    <a:srgbClr val="000000"/>
                  </a:solidFill>
                  <a:latin typeface="微软雅黑" panose="020B0503020204020204" charset="-122"/>
                  <a:ea typeface="微软雅黑" panose="020B0503020204020204" charset="-122"/>
                </a:rPr>
                <a:t>中顶点序列</a:t>
              </a:r>
              <a:r>
                <a:rPr lang="en-US" altLang="zh-CN" i="1">
                  <a:solidFill>
                    <a:srgbClr val="000000"/>
                  </a:solidFill>
                  <a:latin typeface="微软雅黑" panose="020B0503020204020204" charset="-122"/>
                  <a:ea typeface="微软雅黑" panose="020B0503020204020204" charset="-122"/>
                </a:rPr>
                <a:t>v</a:t>
              </a:r>
              <a:r>
                <a:rPr lang="en-US" altLang="zh-CN" baseline="-25000">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a:t>
              </a:r>
              <a:r>
                <a:rPr lang="en-US" altLang="zh-CN" i="1">
                  <a:solidFill>
                    <a:srgbClr val="000000"/>
                  </a:solidFill>
                  <a:latin typeface="微软雅黑" panose="020B0503020204020204" charset="-122"/>
                  <a:ea typeface="微软雅黑" panose="020B0503020204020204" charset="-122"/>
                </a:rPr>
                <a:t>v</a:t>
              </a:r>
              <a:r>
                <a:rPr lang="en-US" altLang="zh-CN" baseline="-25000">
                  <a:solidFill>
                    <a:srgbClr val="000000"/>
                  </a:solidFill>
                  <a:latin typeface="微软雅黑" panose="020B0503020204020204" charset="-122"/>
                  <a:ea typeface="微软雅黑" panose="020B0503020204020204" charset="-122"/>
                </a:rPr>
                <a:t>2</a:t>
              </a:r>
              <a:r>
                <a:rPr lang="zh-CN" altLang="zh-CN">
                  <a:solidFill>
                    <a:srgbClr val="000000"/>
                  </a:solidFill>
                  <a:latin typeface="微软雅黑" panose="020B0503020204020204" charset="-122"/>
                  <a:ea typeface="微软雅黑" panose="020B0503020204020204" charset="-122"/>
                </a:rPr>
                <a:t>、…、</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n</a:t>
              </a:r>
              <a:r>
                <a:rPr lang="zh-CN" altLang="zh-CN">
                  <a:solidFill>
                    <a:srgbClr val="000000"/>
                  </a:solidFill>
                  <a:latin typeface="微软雅黑" panose="020B0503020204020204" charset="-122"/>
                  <a:ea typeface="微软雅黑" panose="020B0503020204020204" charset="-122"/>
                </a:rPr>
                <a:t>称为一个拓扑序列，当且仅当该顶点序列满足下列条件：若</a:t>
              </a:r>
              <a:r>
                <a:rPr lang="en-US" altLang="zh-CN">
                  <a:solidFill>
                    <a:srgbClr val="000000"/>
                  </a:solidFill>
                  <a:latin typeface="微软雅黑" panose="020B0503020204020204" charset="-122"/>
                  <a:ea typeface="微软雅黑" panose="020B0503020204020204" charset="-122"/>
                </a:rPr>
                <a:t>&lt;</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j</a:t>
              </a:r>
              <a:r>
                <a:rPr lang="en-US" altLang="zh-CN">
                  <a:solidFill>
                    <a:srgbClr val="000000"/>
                  </a:solidFill>
                  <a:latin typeface="微软雅黑" panose="020B0503020204020204" charset="-122"/>
                  <a:ea typeface="微软雅黑" panose="020B0503020204020204" charset="-122"/>
                </a:rPr>
                <a:t>&gt;</a:t>
              </a:r>
              <a:r>
                <a:rPr lang="zh-CN" altLang="zh-CN">
                  <a:solidFill>
                    <a:srgbClr val="000000"/>
                  </a:solidFill>
                  <a:latin typeface="微软雅黑" panose="020B0503020204020204" charset="-122"/>
                  <a:ea typeface="微软雅黑" panose="020B0503020204020204" charset="-122"/>
                </a:rPr>
                <a:t>是图中的有向边或者从顶点</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到顶点</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有一条路径，则在序列中顶点</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必须排在顶点</a:t>
              </a:r>
              <a:r>
                <a:rPr lang="en-US" altLang="zh-CN" i="1">
                  <a:solidFill>
                    <a:srgbClr val="000000"/>
                  </a:solidFill>
                  <a:latin typeface="微软雅黑" panose="020B0503020204020204" charset="-122"/>
                  <a:ea typeface="微软雅黑" panose="020B0503020204020204" charset="-122"/>
                </a:rPr>
                <a:t>v</a:t>
              </a:r>
              <a:r>
                <a:rPr lang="en-US" altLang="zh-CN" i="1" baseline="-25000">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之前。</a:t>
              </a:r>
            </a:p>
            <a:p>
              <a:pPr>
                <a:lnSpc>
                  <a:spcPct val="200000"/>
                </a:lnSpc>
              </a:pPr>
              <a:r>
                <a:rPr lang="zh-CN" altLang="zh-CN">
                  <a:solidFill>
                    <a:srgbClr val="000000"/>
                  </a:solidFill>
                  <a:latin typeface="微软雅黑" panose="020B0503020204020204" charset="-122"/>
                  <a:ea typeface="微软雅黑" panose="020B0503020204020204" charset="-122"/>
                </a:rPr>
                <a:t>在一个有向图</a:t>
              </a:r>
              <a:r>
                <a:rPr lang="en-US" altLang="zh-CN">
                  <a:solidFill>
                    <a:srgbClr val="000000"/>
                  </a:solidFill>
                  <a:latin typeface="微软雅黑" panose="020B0503020204020204" charset="-122"/>
                  <a:ea typeface="微软雅黑" panose="020B0503020204020204" charset="-122"/>
                </a:rPr>
                <a:t>G</a:t>
              </a:r>
              <a:r>
                <a:rPr lang="zh-CN" altLang="zh-CN">
                  <a:solidFill>
                    <a:srgbClr val="000000"/>
                  </a:solidFill>
                  <a:latin typeface="微软雅黑" panose="020B0503020204020204" charset="-122"/>
                  <a:ea typeface="微软雅黑" panose="020B0503020204020204" charset="-122"/>
                </a:rPr>
                <a:t>中找一个拓扑序列的过程称为拓扑排序。</a:t>
              </a:r>
            </a:p>
          </p:txBody>
        </p:sp>
      </p:grpSp>
    </p:spTree>
    <p:extLst>
      <p:ext uri="{BB962C8B-B14F-4D97-AF65-F5344CB8AC3E}">
        <p14:creationId xmlns:p14="http://schemas.microsoft.com/office/powerpoint/2010/main" val="961336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512" name="Group 48"/>
          <p:cNvGraphicFramePr>
            <a:graphicFrameLocks noGrp="1"/>
          </p:cNvGraphicFramePr>
          <p:nvPr/>
        </p:nvGraphicFramePr>
        <p:xfrm>
          <a:off x="2438400" y="2618092"/>
          <a:ext cx="7315200" cy="4095750"/>
        </p:xfrm>
        <a:graphic>
          <a:graphicData uri="http://schemas.openxmlformats.org/drawingml/2006/table">
            <a:tbl>
              <a:tblPr/>
              <a:tblGrid>
                <a:gridCol w="2103438">
                  <a:extLst>
                    <a:ext uri="{9D8B030D-6E8A-4147-A177-3AD203B41FA5}">
                      <a16:colId xmlns:a16="http://schemas.microsoft.com/office/drawing/2014/main" val="20000"/>
                    </a:ext>
                  </a:extLst>
                </a:gridCol>
                <a:gridCol w="2773362">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chemeClr val="bg1"/>
                          </a:solidFill>
                          <a:effectLst/>
                          <a:latin typeface="微软雅黑" panose="020B0503020204020204" charset="-122"/>
                          <a:ea typeface="微软雅黑" panose="020B0503020204020204" charset="-122"/>
                          <a:cs typeface="Consolas" panose="020B0609020204030204" pitchFamily="49" charset="0"/>
                        </a:rPr>
                        <a:t>课程代号</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5158"/>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chemeClr val="bg1"/>
                          </a:solidFill>
                          <a:effectLst/>
                          <a:latin typeface="微软雅黑" panose="020B0503020204020204" charset="-122"/>
                          <a:ea typeface="微软雅黑" panose="020B0503020204020204" charset="-122"/>
                          <a:cs typeface="Consolas" panose="020B0609020204030204" pitchFamily="49" charset="0"/>
                        </a:rPr>
                        <a:t>课程名称</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5158"/>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chemeClr val="bg1"/>
                          </a:solidFill>
                          <a:effectLst/>
                          <a:latin typeface="微软雅黑" panose="020B0503020204020204" charset="-122"/>
                          <a:ea typeface="微软雅黑" panose="020B0503020204020204" charset="-122"/>
                          <a:cs typeface="Consolas" panose="020B0609020204030204" pitchFamily="49" charset="0"/>
                        </a:rPr>
                        <a:t>先修课程</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5158"/>
                    </a:solidFill>
                  </a:tcPr>
                </a:tc>
                <a:extLst>
                  <a:ext uri="{0D108BD9-81ED-4DB2-BD59-A6C34878D82A}">
                    <a16:rowId xmlns:a16="http://schemas.microsoft.com/office/drawing/2014/main" val="10000"/>
                  </a:ext>
                </a:extLst>
              </a:tr>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1</a:t>
                      </a:r>
                      <a:endParaRPr kumimoji="0" lang="en-US" altLang="zh-CN" sz="1800" b="1" i="0" u="none" strike="noStrike" cap="none" normalizeH="0" baseline="-25000" dirty="0">
                        <a:ln>
                          <a:noFill/>
                        </a:ln>
                        <a:solidFill>
                          <a:srgbClr val="525252"/>
                        </a:solidFill>
                        <a:effectLst/>
                        <a:latin typeface="微软雅黑" panose="020B0503020204020204" charset="-122"/>
                        <a:ea typeface="微软雅黑" panose="020B050302020402020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高等数学</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无</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975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2</a:t>
                      </a:r>
                      <a:endParaRPr kumimoji="0" lang="en-US" altLang="zh-CN" sz="1800" b="1" i="0" u="none" strike="noStrike" cap="none" normalizeH="0" baseline="-25000" dirty="0">
                        <a:ln>
                          <a:noFill/>
                        </a:ln>
                        <a:solidFill>
                          <a:srgbClr val="525252"/>
                        </a:solidFill>
                        <a:effectLst/>
                        <a:latin typeface="微软雅黑" panose="020B0503020204020204" charset="-122"/>
                        <a:ea typeface="微软雅黑" panose="020B050302020402020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程序设计</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无</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3</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525252"/>
                          </a:solidFill>
                          <a:effectLst/>
                          <a:latin typeface="微软雅黑" panose="020B0503020204020204" charset="-122"/>
                          <a:ea typeface="微软雅黑" panose="020B0503020204020204" charset="-122"/>
                          <a:cs typeface="Consolas" panose="020B0609020204030204" pitchFamily="49" charset="0"/>
                        </a:rPr>
                        <a:t>离散数学</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1</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4</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525252"/>
                          </a:solidFill>
                          <a:effectLst/>
                          <a:latin typeface="微软雅黑" panose="020B0503020204020204" charset="-122"/>
                          <a:ea typeface="微软雅黑" panose="020B0503020204020204" charset="-122"/>
                          <a:cs typeface="Consolas" panose="020B0609020204030204" pitchFamily="49" charset="0"/>
                        </a:rPr>
                        <a:t>数据结构</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2</a:t>
                      </a: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a:t>
                      </a: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3</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5</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525252"/>
                          </a:solidFill>
                          <a:effectLst/>
                          <a:latin typeface="微软雅黑" panose="020B0503020204020204" charset="-122"/>
                          <a:ea typeface="微软雅黑" panose="020B0503020204020204" charset="-122"/>
                          <a:cs typeface="Consolas" panose="020B0609020204030204" pitchFamily="49" charset="0"/>
                        </a:rPr>
                        <a:t>编译原理</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2</a:t>
                      </a: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a:t>
                      </a: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4</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6</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525252"/>
                          </a:solidFill>
                          <a:effectLst/>
                          <a:latin typeface="微软雅黑" panose="020B0503020204020204" charset="-122"/>
                          <a:ea typeface="微软雅黑" panose="020B0503020204020204" charset="-122"/>
                          <a:cs typeface="Consolas" panose="020B0609020204030204" pitchFamily="49" charset="0"/>
                        </a:rPr>
                        <a:t>操作系统</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4</a:t>
                      </a:r>
                      <a:r>
                        <a:rPr kumimoji="0" lang="zh-CN" altLang="en-US" sz="1800" b="1" i="0" u="none" strike="noStrike" cap="none" normalizeH="0" baseline="0" dirty="0">
                          <a:ln>
                            <a:noFill/>
                          </a:ln>
                          <a:solidFill>
                            <a:srgbClr val="525252"/>
                          </a:solidFill>
                          <a:effectLst/>
                          <a:latin typeface="微软雅黑" panose="020B0503020204020204" charset="-122"/>
                          <a:ea typeface="微软雅黑" panose="020B0503020204020204" charset="-122"/>
                          <a:cs typeface="Consolas" panose="020B0609020204030204" pitchFamily="49" charset="0"/>
                        </a:rPr>
                        <a:t>，</a:t>
                      </a:r>
                      <a:r>
                        <a:rPr kumimoji="0" lang="en-US" altLang="zh-CN" sz="1800" b="1" i="0" u="none" strike="noStrike" cap="none" normalizeH="0" baseline="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7</a:t>
                      </a:r>
                      <a:endParaRPr kumimoji="0" lang="en-US" altLang="zh-CN" sz="1800" b="1" i="0" u="none" strike="noStrike" cap="none" normalizeH="0" baseline="-25000" dirty="0">
                        <a:ln>
                          <a:noFill/>
                        </a:ln>
                        <a:solidFill>
                          <a:srgbClr val="525252"/>
                        </a:solidFill>
                        <a:effectLst/>
                        <a:latin typeface="微软雅黑" panose="020B0503020204020204" charset="-122"/>
                        <a:ea typeface="微软雅黑" panose="020B050302020402020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a:ln>
                            <a:noFill/>
                          </a:ln>
                          <a:solidFill>
                            <a:srgbClr val="525252"/>
                          </a:solidFill>
                          <a:effectLst/>
                          <a:latin typeface="微软雅黑" panose="020B0503020204020204" charset="-122"/>
                          <a:ea typeface="微软雅黑" panose="020B0503020204020204" charset="-122"/>
                          <a:cs typeface="Consolas" panose="020B0609020204030204" pitchFamily="49" charset="0"/>
                        </a:rPr>
                        <a:t>7</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525252"/>
                          </a:solidFill>
                          <a:effectLst/>
                          <a:latin typeface="微软雅黑" panose="020B0503020204020204" charset="-122"/>
                          <a:ea typeface="微软雅黑" panose="020B0503020204020204" charset="-122"/>
                          <a:cs typeface="Consolas" panose="020B0609020204030204" pitchFamily="49" charset="0"/>
                        </a:rPr>
                        <a:t>计算机组成原理</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C</a:t>
                      </a:r>
                      <a:r>
                        <a:rPr kumimoji="0" lang="en-US" altLang="zh-CN" sz="1800" b="1" i="0" u="none" strike="noStrike" cap="none" normalizeH="0" baseline="-25000" dirty="0" err="1">
                          <a:ln>
                            <a:noFill/>
                          </a:ln>
                          <a:solidFill>
                            <a:srgbClr val="525252"/>
                          </a:solidFill>
                          <a:effectLst/>
                          <a:latin typeface="微软雅黑" panose="020B0503020204020204" charset="-122"/>
                          <a:ea typeface="微软雅黑" panose="020B0503020204020204" charset="-122"/>
                          <a:cs typeface="Consolas" panose="020B0609020204030204" pitchFamily="49" charset="0"/>
                        </a:rPr>
                        <a:t>2</a:t>
                      </a:r>
                      <a:endParaRPr kumimoji="0" lang="en-US" altLang="zh-CN" sz="1800" b="1" i="0" u="none" strike="noStrike" cap="none" normalizeH="0" baseline="-25000" dirty="0">
                        <a:ln>
                          <a:noFill/>
                        </a:ln>
                        <a:solidFill>
                          <a:srgbClr val="525252"/>
                        </a:solidFill>
                        <a:effectLst/>
                        <a:latin typeface="微软雅黑" panose="020B0503020204020204" charset="-122"/>
                        <a:ea typeface="微软雅黑" panose="020B050302020402020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 name="TextBox 2"/>
          <p:cNvSpPr txBox="1"/>
          <p:nvPr/>
        </p:nvSpPr>
        <p:spPr>
          <a:xfrm>
            <a:off x="1063431" y="1008494"/>
            <a:ext cx="10065137" cy="1322070"/>
          </a:xfrm>
          <a:prstGeom prst="rect">
            <a:avLst/>
          </a:prstGeom>
          <a:noFill/>
        </p:spPr>
        <p:txBody>
          <a:bodyPr wrap="square" rtlCol="0">
            <a:spAutoFit/>
          </a:bodyPr>
          <a:lstStyle/>
          <a:p>
            <a:pPr>
              <a:lnSpc>
                <a:spcPct val="20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    例如，计算机专业的学生必须完成一系列规定的基础课和专业课才能毕业，假设这些课程的名称与相应代号有如下关系：</a:t>
            </a:r>
          </a:p>
        </p:txBody>
      </p:sp>
      <p:sp>
        <p:nvSpPr>
          <p:cNvPr id="8" name="文本框 7"/>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extLst>
      <p:ext uri="{BB962C8B-B14F-4D97-AF65-F5344CB8AC3E}">
        <p14:creationId xmlns:p14="http://schemas.microsoft.com/office/powerpoint/2010/main" val="237532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512"/>
                                        </p:tgtEl>
                                        <p:attrNameLst>
                                          <p:attrName>style.visibility</p:attrName>
                                        </p:attrNameLst>
                                      </p:cBhvr>
                                      <p:to>
                                        <p:strVal val="visible"/>
                                      </p:to>
                                    </p:set>
                                    <p:animEffect transition="in" filter="fade">
                                      <p:cBhvr>
                                        <p:cTn id="15" dur="500"/>
                                        <p:tgtEl>
                                          <p:spTgt spid="62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Oval 5"/>
          <p:cNvSpPr>
            <a:spLocks noChangeArrowheads="1"/>
          </p:cNvSpPr>
          <p:nvPr>
            <p:custDataLst>
              <p:tags r:id="rId1"/>
            </p:custDataLst>
          </p:nvPr>
        </p:nvSpPr>
        <p:spPr bwMode="auto">
          <a:xfrm>
            <a:off x="1509686" y="1864608"/>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dirty="0" err="1">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dirty="0" err="1">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63494" name="Oval 6"/>
          <p:cNvSpPr>
            <a:spLocks noChangeArrowheads="1"/>
          </p:cNvSpPr>
          <p:nvPr>
            <p:custDataLst>
              <p:tags r:id="rId2"/>
            </p:custDataLst>
          </p:nvPr>
        </p:nvSpPr>
        <p:spPr bwMode="auto">
          <a:xfrm>
            <a:off x="2690794" y="1832542"/>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63495" name="Oval 7"/>
          <p:cNvSpPr>
            <a:spLocks noChangeArrowheads="1"/>
          </p:cNvSpPr>
          <p:nvPr>
            <p:custDataLst>
              <p:tags r:id="rId3"/>
            </p:custDataLst>
          </p:nvPr>
        </p:nvSpPr>
        <p:spPr bwMode="auto">
          <a:xfrm>
            <a:off x="3841731" y="1832542"/>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63496" name="Oval 8"/>
          <p:cNvSpPr>
            <a:spLocks noChangeArrowheads="1"/>
          </p:cNvSpPr>
          <p:nvPr>
            <p:custDataLst>
              <p:tags r:id="rId4"/>
            </p:custDataLst>
          </p:nvPr>
        </p:nvSpPr>
        <p:spPr bwMode="auto">
          <a:xfrm>
            <a:off x="2690794" y="3993130"/>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63497" name="Oval 9"/>
          <p:cNvSpPr>
            <a:spLocks noChangeArrowheads="1"/>
          </p:cNvSpPr>
          <p:nvPr>
            <p:custDataLst>
              <p:tags r:id="rId5"/>
            </p:custDataLst>
          </p:nvPr>
        </p:nvSpPr>
        <p:spPr bwMode="auto">
          <a:xfrm>
            <a:off x="3803631" y="3416867"/>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63498" name="Oval 10"/>
          <p:cNvSpPr>
            <a:spLocks noChangeArrowheads="1"/>
          </p:cNvSpPr>
          <p:nvPr>
            <p:custDataLst>
              <p:tags r:id="rId6"/>
            </p:custDataLst>
          </p:nvPr>
        </p:nvSpPr>
        <p:spPr bwMode="auto">
          <a:xfrm>
            <a:off x="4557694" y="2873942"/>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63499" name="Oval 11"/>
          <p:cNvSpPr>
            <a:spLocks noChangeArrowheads="1"/>
          </p:cNvSpPr>
          <p:nvPr>
            <p:custDataLst>
              <p:tags r:id="rId7"/>
            </p:custDataLst>
          </p:nvPr>
        </p:nvSpPr>
        <p:spPr bwMode="auto">
          <a:xfrm>
            <a:off x="6615125" y="3920105"/>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63500" name="Line 12"/>
          <p:cNvSpPr>
            <a:spLocks noChangeShapeType="1"/>
          </p:cNvSpPr>
          <p:nvPr>
            <p:custDataLst>
              <p:tags r:id="rId8"/>
            </p:custDataLst>
          </p:nvPr>
        </p:nvSpPr>
        <p:spPr bwMode="auto">
          <a:xfrm>
            <a:off x="1965320" y="2119880"/>
            <a:ext cx="7207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1" name="Line 13"/>
          <p:cNvSpPr>
            <a:spLocks noChangeShapeType="1"/>
          </p:cNvSpPr>
          <p:nvPr>
            <p:custDataLst>
              <p:tags r:id="rId9"/>
            </p:custDataLst>
          </p:nvPr>
        </p:nvSpPr>
        <p:spPr bwMode="auto">
          <a:xfrm>
            <a:off x="3122606" y="2119880"/>
            <a:ext cx="7200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2" name="Line 14"/>
          <p:cNvSpPr>
            <a:spLocks noChangeShapeType="1"/>
          </p:cNvSpPr>
          <p:nvPr>
            <p:custDataLst>
              <p:tags r:id="rId10"/>
            </p:custDataLst>
          </p:nvPr>
        </p:nvSpPr>
        <p:spPr bwMode="auto">
          <a:xfrm flipV="1">
            <a:off x="2967051" y="2218307"/>
            <a:ext cx="928665" cy="182244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3" name="Line 15"/>
          <p:cNvSpPr>
            <a:spLocks noChangeShapeType="1"/>
          </p:cNvSpPr>
          <p:nvPr>
            <p:custDataLst>
              <p:tags r:id="rId11"/>
            </p:custDataLst>
          </p:nvPr>
        </p:nvSpPr>
        <p:spPr bwMode="auto">
          <a:xfrm flipV="1">
            <a:off x="3111512" y="3761368"/>
            <a:ext cx="722290" cy="39051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4" name="Freeform 16"/>
          <p:cNvSpPr/>
          <p:nvPr>
            <p:custDataLst>
              <p:tags r:id="rId12"/>
            </p:custDataLst>
          </p:nvPr>
        </p:nvSpPr>
        <p:spPr bwMode="auto">
          <a:xfrm>
            <a:off x="4229112" y="3261303"/>
            <a:ext cx="390508" cy="257165"/>
          </a:xfrm>
          <a:custGeom>
            <a:avLst/>
            <a:gdLst/>
            <a:ahLst/>
            <a:cxnLst>
              <a:cxn ang="0">
                <a:pos x="0" y="132"/>
              </a:cxn>
              <a:cxn ang="0">
                <a:pos x="206" y="0"/>
              </a:cxn>
            </a:cxnLst>
            <a:rect l="0" t="0" r="r" b="b"/>
            <a:pathLst>
              <a:path w="206" h="132">
                <a:moveTo>
                  <a:pt x="0" y="132"/>
                </a:moveTo>
                <a:lnTo>
                  <a:pt x="20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5" name="Freeform 17"/>
          <p:cNvSpPr/>
          <p:nvPr>
            <p:custDataLst>
              <p:tags r:id="rId13"/>
            </p:custDataLst>
          </p:nvPr>
        </p:nvSpPr>
        <p:spPr bwMode="auto">
          <a:xfrm>
            <a:off x="4262430" y="2189733"/>
            <a:ext cx="2425720" cy="1803398"/>
          </a:xfrm>
          <a:custGeom>
            <a:avLst/>
            <a:gdLst/>
            <a:ahLst/>
            <a:cxnLst>
              <a:cxn ang="0">
                <a:pos x="0" y="0"/>
              </a:cxn>
              <a:cxn ang="0">
                <a:pos x="1505" y="1099"/>
              </a:cxn>
            </a:cxnLst>
            <a:rect l="0" t="0" r="r" b="b"/>
            <a:pathLst>
              <a:path w="1505" h="1099">
                <a:moveTo>
                  <a:pt x="0" y="0"/>
                </a:moveTo>
                <a:lnTo>
                  <a:pt x="1505" y="109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6" name="Freeform 18"/>
          <p:cNvSpPr/>
          <p:nvPr>
            <p:custDataLst>
              <p:tags r:id="rId14"/>
            </p:custDataLst>
          </p:nvPr>
        </p:nvSpPr>
        <p:spPr bwMode="auto">
          <a:xfrm>
            <a:off x="3147997" y="4253481"/>
            <a:ext cx="3492000" cy="14287"/>
          </a:xfrm>
          <a:custGeom>
            <a:avLst/>
            <a:gdLst/>
            <a:ahLst/>
            <a:cxnLst>
              <a:cxn ang="0">
                <a:pos x="0" y="9"/>
              </a:cxn>
              <a:cxn ang="0">
                <a:pos x="2153" y="0"/>
              </a:cxn>
            </a:cxnLst>
            <a:rect l="0" t="0" r="r" b="b"/>
            <a:pathLst>
              <a:path w="2153" h="9">
                <a:moveTo>
                  <a:pt x="0" y="9"/>
                </a:moveTo>
                <a:lnTo>
                  <a:pt x="215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7" name="Freeform 19"/>
          <p:cNvSpPr/>
          <p:nvPr>
            <p:custDataLst>
              <p:tags r:id="rId15"/>
            </p:custDataLst>
          </p:nvPr>
        </p:nvSpPr>
        <p:spPr bwMode="auto">
          <a:xfrm>
            <a:off x="4157654" y="2289745"/>
            <a:ext cx="468000" cy="648000"/>
          </a:xfrm>
          <a:custGeom>
            <a:avLst/>
            <a:gdLst/>
            <a:ahLst/>
            <a:cxnLst>
              <a:cxn ang="0">
                <a:pos x="0" y="0"/>
              </a:cxn>
              <a:cxn ang="0">
                <a:pos x="280" y="360"/>
              </a:cxn>
            </a:cxnLst>
            <a:rect l="0" t="0" r="r" b="b"/>
            <a:pathLst>
              <a:path w="280" h="360">
                <a:moveTo>
                  <a:pt x="0" y="0"/>
                </a:moveTo>
                <a:lnTo>
                  <a:pt x="280" y="36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a:solidFill>
                <a:srgbClr val="525252"/>
              </a:solidFill>
              <a:latin typeface="Consolas" panose="020B0609020204030204" pitchFamily="49" charset="0"/>
              <a:cs typeface="Consolas" panose="020B0609020204030204" pitchFamily="49" charset="0"/>
            </a:endParaRPr>
          </a:p>
        </p:txBody>
      </p:sp>
      <p:sp>
        <p:nvSpPr>
          <p:cNvPr id="63508" name="Text Box 20"/>
          <p:cNvSpPr txBox="1">
            <a:spLocks noChangeArrowheads="1"/>
          </p:cNvSpPr>
          <p:nvPr/>
        </p:nvSpPr>
        <p:spPr bwMode="auto">
          <a:xfrm>
            <a:off x="1100703" y="4692892"/>
            <a:ext cx="4465637" cy="368300"/>
          </a:xfrm>
          <a:prstGeom prst="rect">
            <a:avLst/>
          </a:prstGeom>
          <a:noFill/>
          <a:ln w="19050" algn="ctr">
            <a:noFill/>
            <a:miter lim="800000"/>
            <a:tailEnd type="none" w="med" len="lg"/>
          </a:ln>
          <a:effectLst/>
        </p:spPr>
        <p:txBody>
          <a:bodyPr>
            <a:spAutoFit/>
          </a:bodyPr>
          <a:lstStyle/>
          <a:p>
            <a:pPr algn="l">
              <a:lnSpc>
                <a:spcPct val="100000"/>
              </a:lnSpc>
              <a:spcBef>
                <a:spcPct val="50000"/>
              </a:spcBef>
            </a:pPr>
            <a:r>
              <a:rPr lang="zh-CN" altLang="en-US">
                <a:solidFill>
                  <a:srgbClr val="000000"/>
                </a:solidFill>
                <a:latin typeface="微软雅黑" panose="020B0503020204020204" charset="-122"/>
                <a:ea typeface="微软雅黑" panose="020B0503020204020204" charset="-122"/>
                <a:cs typeface="Consolas" panose="020B0609020204030204" pitchFamily="49" charset="0"/>
              </a:rPr>
              <a:t>可以</a:t>
            </a:r>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这样排</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课：</a:t>
            </a:r>
            <a:endParaRPr lang="zh-CN" altLang="en-US" dirty="0">
              <a:solidFill>
                <a:srgbClr val="000000"/>
              </a:solidFill>
              <a:latin typeface="微软雅黑" panose="020B0503020204020204" charset="-122"/>
              <a:ea typeface="微软雅黑" panose="020B0503020204020204" charset="-122"/>
              <a:cs typeface="Consolas" panose="020B0609020204030204" pitchFamily="49" charset="0"/>
            </a:endParaRPr>
          </a:p>
        </p:txBody>
      </p:sp>
      <p:sp>
        <p:nvSpPr>
          <p:cNvPr id="22" name="TextBox 21"/>
          <p:cNvSpPr txBox="1"/>
          <p:nvPr/>
        </p:nvSpPr>
        <p:spPr>
          <a:xfrm>
            <a:off x="1264197" y="5185027"/>
            <a:ext cx="3643338" cy="783590"/>
          </a:xfrm>
          <a:prstGeom prst="rect">
            <a:avLst/>
          </a:prstGeom>
          <a:noFill/>
        </p:spPr>
        <p:txBody>
          <a:bodyPr wrap="square" rtlCol="0">
            <a:spAutoFit/>
          </a:bodyPr>
          <a:lstStyle/>
          <a:p>
            <a:pPr marL="457200" indent="-457200">
              <a:spcBef>
                <a:spcPct val="50000"/>
              </a:spcBef>
              <a:buFont typeface="Wingdings" panose="05000000000000000000" pitchFamily="2" charset="2"/>
              <a:buChar char="l"/>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6</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5</a:t>
            </a:r>
          </a:p>
          <a:p>
            <a:pPr marL="457200" indent="-457200">
              <a:spcBef>
                <a:spcPct val="50000"/>
              </a:spcBef>
              <a:buFont typeface="Wingdings" panose="05000000000000000000" pitchFamily="2" charset="2"/>
              <a:buChar char="l"/>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5</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6</a:t>
            </a:r>
          </a:p>
        </p:txBody>
      </p:sp>
      <p:grpSp>
        <p:nvGrpSpPr>
          <p:cNvPr id="2" name="组合 30"/>
          <p:cNvGrpSpPr/>
          <p:nvPr/>
        </p:nvGrpSpPr>
        <p:grpSpPr>
          <a:xfrm>
            <a:off x="1743644" y="5121520"/>
            <a:ext cx="2714644" cy="1511308"/>
            <a:chOff x="1142976" y="4714884"/>
            <a:chExt cx="2714644" cy="1511308"/>
          </a:xfrm>
        </p:grpSpPr>
        <p:sp>
          <p:nvSpPr>
            <p:cNvPr id="23" name="TextBox 22"/>
            <p:cNvSpPr txBox="1"/>
            <p:nvPr/>
          </p:nvSpPr>
          <p:spPr>
            <a:xfrm>
              <a:off x="1142976" y="5857892"/>
              <a:ext cx="1428760"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第</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学期</a:t>
              </a:r>
            </a:p>
          </p:txBody>
        </p:sp>
        <p:sp>
          <p:nvSpPr>
            <p:cNvPr id="24" name="圆角矩形 23"/>
            <p:cNvSpPr/>
            <p:nvPr>
              <p:custDataLst>
                <p:tags r:id="rId16"/>
              </p:custDataLst>
            </p:nvPr>
          </p:nvSpPr>
          <p:spPr>
            <a:xfrm>
              <a:off x="1214414" y="4714884"/>
              <a:ext cx="1285884" cy="857256"/>
            </a:xfrm>
            <a:prstGeom prst="roundRect">
              <a:avLst/>
            </a:prstGeom>
            <a:solidFill>
              <a:schemeClr val="accent2">
                <a:alpha val="0"/>
              </a:schemeClr>
            </a:solidFill>
            <a:ln>
              <a:solidFill>
                <a:srgbClr val="C02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cxnSp>
          <p:nvCxnSpPr>
            <p:cNvPr id="26" name="直接连接符 25"/>
            <p:cNvCxnSpPr>
              <a:stCxn id="24" idx="2"/>
              <a:endCxn id="23" idx="0"/>
            </p:cNvCxnSpPr>
            <p:nvPr/>
          </p:nvCxnSpPr>
          <p:spPr>
            <a:xfrm>
              <a:off x="1857356" y="5572140"/>
              <a:ext cx="0" cy="285750"/>
            </a:xfrm>
            <a:prstGeom prst="line">
              <a:avLst/>
            </a:prstGeom>
            <a:ln w="28575">
              <a:solidFill>
                <a:srgbClr val="C0262E"/>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660618" y="5857892"/>
              <a:ext cx="1084270" cy="368300"/>
            </a:xfrm>
            <a:prstGeom prst="rect">
              <a:avLst/>
            </a:prstGeom>
            <a:noFill/>
          </p:spPr>
          <p:txBody>
            <a:bodyPr wrap="square" rtlCol="0">
              <a:spAutoFit/>
            </a:bodyPr>
            <a:lstStyle/>
            <a:p>
              <a:r>
                <a:rPr lang="zh-CN" altLang="en-US">
                  <a:solidFill>
                    <a:srgbClr val="000000"/>
                  </a:solidFill>
                  <a:latin typeface="微软雅黑" panose="020B0503020204020204" charset="-122"/>
                  <a:ea typeface="微软雅黑" panose="020B0503020204020204" charset="-122"/>
                  <a:cs typeface="Consolas" panose="020B0609020204030204" pitchFamily="49" charset="0"/>
                </a:rPr>
                <a:t>第</a:t>
              </a:r>
              <a:r>
                <a:rPr lang="en-US" altLang="zh-CN">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a:solidFill>
                    <a:srgbClr val="000000"/>
                  </a:solidFill>
                  <a:latin typeface="微软雅黑" panose="020B0503020204020204" charset="-122"/>
                  <a:ea typeface="微软雅黑" panose="020B0503020204020204" charset="-122"/>
                  <a:cs typeface="Consolas" panose="020B0609020204030204" pitchFamily="49" charset="0"/>
                </a:rPr>
                <a:t>学期</a:t>
              </a:r>
            </a:p>
          </p:txBody>
        </p:sp>
        <p:sp>
          <p:nvSpPr>
            <p:cNvPr id="28" name="圆角矩形 27"/>
            <p:cNvSpPr/>
            <p:nvPr>
              <p:custDataLst>
                <p:tags r:id="rId17"/>
              </p:custDataLst>
            </p:nvPr>
          </p:nvSpPr>
          <p:spPr>
            <a:xfrm>
              <a:off x="2546336" y="4714884"/>
              <a:ext cx="1311284" cy="857256"/>
            </a:xfrm>
            <a:prstGeom prst="roundRect">
              <a:avLst/>
            </a:prstGeom>
            <a:solidFill>
              <a:schemeClr val="accent2">
                <a:alpha val="0"/>
              </a:schemeClr>
            </a:solidFill>
            <a:ln>
              <a:solidFill>
                <a:srgbClr val="C02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latin typeface="Consolas" panose="020B0609020204030204" pitchFamily="49" charset="0"/>
                <a:cs typeface="Consolas" panose="020B0609020204030204" pitchFamily="49" charset="0"/>
              </a:endParaRPr>
            </a:p>
          </p:txBody>
        </p:sp>
        <p:cxnSp>
          <p:nvCxnSpPr>
            <p:cNvPr id="29" name="直接连接符 28"/>
            <p:cNvCxnSpPr>
              <a:stCxn id="28" idx="2"/>
              <a:endCxn id="27" idx="0"/>
            </p:cNvCxnSpPr>
            <p:nvPr/>
          </p:nvCxnSpPr>
          <p:spPr>
            <a:xfrm>
              <a:off x="3202613" y="5572140"/>
              <a:ext cx="635" cy="285750"/>
            </a:xfrm>
            <a:prstGeom prst="line">
              <a:avLst/>
            </a:prstGeom>
            <a:ln w="28575">
              <a:solidFill>
                <a:srgbClr val="C0262E"/>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Box 2"/>
          <p:cNvSpPr txBox="1"/>
          <p:nvPr/>
        </p:nvSpPr>
        <p:spPr>
          <a:xfrm>
            <a:off x="1100703" y="1262494"/>
            <a:ext cx="7000924"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课程之间的先后关系可用有向图表示：</a:t>
            </a:r>
          </a:p>
        </p:txBody>
      </p:sp>
      <p:sp>
        <p:nvSpPr>
          <p:cNvPr id="32" name="文本框 31"/>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4" name="图片 3" descr="卡通人物&#10;&#10;描述已自动生成"/>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00835" y="2211167"/>
            <a:ext cx="3500438" cy="3490913"/>
          </a:xfrm>
          <a:prstGeom prst="rect">
            <a:avLst/>
          </a:prstGeom>
        </p:spPr>
      </p:pic>
    </p:spTree>
    <p:extLst>
      <p:ext uri="{BB962C8B-B14F-4D97-AF65-F5344CB8AC3E}">
        <p14:creationId xmlns:p14="http://schemas.microsoft.com/office/powerpoint/2010/main" val="3733213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349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63494"/>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63495"/>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63496"/>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63497"/>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63498"/>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63499"/>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63500"/>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63501"/>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63502"/>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63503"/>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63504"/>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63505"/>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63506"/>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0"/>
                                  </p:stCondLst>
                                  <p:childTnLst>
                                    <p:set>
                                      <p:cBhvr>
                                        <p:cTn id="56" dur="1" fill="hold">
                                          <p:stCondLst>
                                            <p:cond delay="0"/>
                                          </p:stCondLst>
                                        </p:cTn>
                                        <p:tgtEl>
                                          <p:spTgt spid="635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3508"/>
                                        </p:tgtEl>
                                        <p:attrNameLst>
                                          <p:attrName>style.visibility</p:attrName>
                                        </p:attrNameLst>
                                      </p:cBhvr>
                                      <p:to>
                                        <p:strVal val="visible"/>
                                      </p:to>
                                    </p:set>
                                    <p:animEffect transition="in" filter="fade">
                                      <p:cBhvr>
                                        <p:cTn id="61" dur="1000"/>
                                        <p:tgtEl>
                                          <p:spTgt spid="63508"/>
                                        </p:tgtEl>
                                      </p:cBhvr>
                                    </p:animEffect>
                                    <p:anim calcmode="lin" valueType="num">
                                      <p:cBhvr>
                                        <p:cTn id="62" dur="1000" fill="hold"/>
                                        <p:tgtEl>
                                          <p:spTgt spid="63508"/>
                                        </p:tgtEl>
                                        <p:attrNameLst>
                                          <p:attrName>ppt_x</p:attrName>
                                        </p:attrNameLst>
                                      </p:cBhvr>
                                      <p:tavLst>
                                        <p:tav tm="0">
                                          <p:val>
                                            <p:strVal val="#ppt_x"/>
                                          </p:val>
                                        </p:tav>
                                        <p:tav tm="100000">
                                          <p:val>
                                            <p:strVal val="#ppt_x"/>
                                          </p:val>
                                        </p:tav>
                                      </p:tavLst>
                                    </p:anim>
                                    <p:anim calcmode="lin" valueType="num">
                                      <p:cBhvr>
                                        <p:cTn id="63" dur="1000" fill="hold"/>
                                        <p:tgtEl>
                                          <p:spTgt spid="6350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anim calcmode="lin" valueType="num">
                                      <p:cBhvr>
                                        <p:cTn id="67" dur="1000" fill="hold"/>
                                        <p:tgtEl>
                                          <p:spTgt spid="22"/>
                                        </p:tgtEl>
                                        <p:attrNameLst>
                                          <p:attrName>ppt_x</p:attrName>
                                        </p:attrNameLst>
                                      </p:cBhvr>
                                      <p:tavLst>
                                        <p:tav tm="0">
                                          <p:val>
                                            <p:strVal val="#ppt_x"/>
                                          </p:val>
                                        </p:tav>
                                        <p:tav tm="100000">
                                          <p:val>
                                            <p:strVal val="#ppt_x"/>
                                          </p:val>
                                        </p:tav>
                                      </p:tavLst>
                                    </p:anim>
                                    <p:anim calcmode="lin" valueType="num">
                                      <p:cBhvr>
                                        <p:cTn id="68" dur="1000" fill="hold"/>
                                        <p:tgtEl>
                                          <p:spTgt spid="2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bldLvl="0" animBg="1"/>
      <p:bldP spid="63494" grpId="0" bldLvl="0" animBg="1"/>
      <p:bldP spid="63495" grpId="0" bldLvl="0" animBg="1"/>
      <p:bldP spid="63496" grpId="0" bldLvl="0" animBg="1"/>
      <p:bldP spid="63497" grpId="0" bldLvl="0" animBg="1"/>
      <p:bldP spid="63498" grpId="0" bldLvl="0" animBg="1"/>
      <p:bldP spid="63499" grpId="0" bldLvl="0" animBg="1"/>
      <p:bldP spid="63500" grpId="0" bldLvl="0" animBg="1"/>
      <p:bldP spid="63501" grpId="0" bldLvl="0" animBg="1"/>
      <p:bldP spid="63502" grpId="0" bldLvl="0" animBg="1"/>
      <p:bldP spid="63503" grpId="0" bldLvl="0" animBg="1"/>
      <p:bldP spid="63504" grpId="0" bldLvl="0" animBg="1"/>
      <p:bldP spid="63505" grpId="0" bldLvl="0" animBg="1"/>
      <p:bldP spid="63506" grpId="0" bldLvl="0" animBg="1"/>
      <p:bldP spid="63507" grpId="0" bldLvl="0" animBg="1"/>
      <p:bldP spid="63508" grpId="0" bldLvl="0" animBg="1"/>
      <p:bldP spid="22" grpId="0"/>
      <p:bldP spid="30" grpId="0"/>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84640" y="1577018"/>
            <a:ext cx="4500594" cy="398780"/>
          </a:xfrm>
          <a:prstGeom prst="rect">
            <a:avLst/>
          </a:prstGeom>
          <a:noFill/>
        </p:spPr>
        <p:txBody>
          <a:bodyPr wrap="square" rtlCol="0">
            <a:spAutoFit/>
          </a:bodyPr>
          <a:lstStyle/>
          <a:p>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拓扑排序的过程如下：</a:t>
            </a:r>
          </a:p>
        </p:txBody>
      </p:sp>
      <p:sp>
        <p:nvSpPr>
          <p:cNvPr id="7" name="文本框 6"/>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7.7 </a:t>
            </a:r>
            <a:r>
              <a:rPr lang="zh-CN" altLang="en-US" sz="2400">
                <a:solidFill>
                  <a:schemeClr val="accent1"/>
                </a:solidFill>
                <a:latin typeface="微软雅黑" panose="020B0503020204020204" charset="-122"/>
                <a:ea typeface="微软雅黑" panose="020B0503020204020204" charset="-122"/>
                <a:cs typeface="Arial" panose="020B0604020202020204"/>
              </a:rPr>
              <a:t>拓扑排序</a:t>
            </a:r>
          </a:p>
        </p:txBody>
      </p:sp>
      <p:sp>
        <p:nvSpPr>
          <p:cNvPr id="9"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7.7.1 </a:t>
            </a:r>
            <a:r>
              <a:rPr lang="zh-CN" altLang="en-US">
                <a:solidFill>
                  <a:srgbClr val="000000"/>
                </a:solidFill>
                <a:latin typeface="微软雅黑" panose="020B0503020204020204" charset="-122"/>
                <a:ea typeface="微软雅黑" panose="020B0503020204020204" charset="-122"/>
              </a:rPr>
              <a:t>什么是拓扑排序</a:t>
            </a:r>
          </a:p>
        </p:txBody>
      </p:sp>
      <p:grpSp>
        <p:nvGrpSpPr>
          <p:cNvPr id="10" name="组合 9"/>
          <p:cNvGrpSpPr/>
          <p:nvPr/>
        </p:nvGrpSpPr>
        <p:grpSpPr>
          <a:xfrm>
            <a:off x="329034" y="2357291"/>
            <a:ext cx="11324486" cy="4102828"/>
            <a:chOff x="1083097" y="2350101"/>
            <a:chExt cx="11324486" cy="4102828"/>
          </a:xfrm>
        </p:grpSpPr>
        <p:pic>
          <p:nvPicPr>
            <p:cNvPr id="11" name="图片 10" descr="图片包含 白板&#10;&#10;描述已自动生成"/>
            <p:cNvPicPr>
              <a:picLocks noChangeAspect="1"/>
            </p:cNvPicPr>
            <p:nvPr/>
          </p:nvPicPr>
          <p:blipFill rotWithShape="1">
            <a:blip r:embed="rId3">
              <a:extLst>
                <a:ext uri="{28A0092B-C50C-407E-A947-70E740481C1C}">
                  <a14:useLocalDpi xmlns:a14="http://schemas.microsoft.com/office/drawing/2010/main" val="0"/>
                </a:ext>
              </a:extLst>
            </a:blip>
            <a:srcRect t="21254" r="57008"/>
            <a:stretch>
              <a:fillRect/>
            </a:stretch>
          </p:blipFill>
          <p:spPr>
            <a:xfrm>
              <a:off x="1083097" y="2350101"/>
              <a:ext cx="2315690" cy="4102828"/>
            </a:xfrm>
            <a:prstGeom prst="rect">
              <a:avLst/>
            </a:prstGeom>
          </p:spPr>
        </p:pic>
        <p:sp>
          <p:nvSpPr>
            <p:cNvPr id="12" name="TextBox 29"/>
            <p:cNvSpPr txBox="1"/>
            <p:nvPr>
              <p:custDataLst>
                <p:tags r:id="rId1"/>
              </p:custDataLst>
            </p:nvPr>
          </p:nvSpPr>
          <p:spPr>
            <a:xfrm>
              <a:off x="3306673" y="2495849"/>
              <a:ext cx="9100910" cy="2216150"/>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50000"/>
                </a:lnSpc>
                <a:spcBef>
                  <a:spcPts val="600"/>
                </a:spcBef>
                <a:buFont typeface="Wingdings" panose="05000000000000000000" pitchFamily="2" charset="2"/>
                <a:buChar char="u"/>
                <a:defRPr sz="2000" b="0">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marL="0" indent="0" algn="l">
                <a:lnSpc>
                  <a:spcPct val="200000"/>
                </a:lnSpc>
                <a:buNone/>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1</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）从有向图中选择一个没有前驱（即入度为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0</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）的顶点并且输出它。</a:t>
              </a:r>
            </a:p>
            <a:p>
              <a:pPr marL="0" indent="0" algn="l">
                <a:lnSpc>
                  <a:spcPct val="200000"/>
                </a:lnSpc>
                <a:buNone/>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）从图中删去该顶点，并且删去从该顶点发出的全部有向边。</a:t>
              </a:r>
            </a:p>
            <a:p>
              <a:pPr marL="0" indent="0" algn="l">
                <a:lnSpc>
                  <a:spcPct val="200000"/>
                </a:lnSpc>
                <a:buNone/>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）重复上述两步，直到剩余的图中不再存在没有前驱的顶点为止。</a:t>
              </a:r>
            </a:p>
          </p:txBody>
        </p:sp>
      </p:grpSp>
    </p:spTree>
    <p:extLst>
      <p:ext uri="{BB962C8B-B14F-4D97-AF65-F5344CB8AC3E}">
        <p14:creationId xmlns:p14="http://schemas.microsoft.com/office/powerpoint/2010/main" val="419316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3308" y="1590241"/>
            <a:ext cx="3000396" cy="398780"/>
          </a:xfrm>
          <a:prstGeom prst="rect">
            <a:avLst/>
          </a:prstGeom>
          <a:noFill/>
        </p:spPr>
        <p:txBody>
          <a:bodyPr wrap="square" rtlCol="0">
            <a:spAutoFit/>
          </a:bodyPr>
          <a:lstStyle/>
          <a:p>
            <a:pPr algn="l">
              <a:lnSpc>
                <a:spcPct val="100000"/>
              </a:lnSpc>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拓扑排序的结果有两种：</a:t>
            </a:r>
          </a:p>
        </p:txBody>
      </p:sp>
      <p:sp>
        <p:nvSpPr>
          <p:cNvPr id="7" name="TextBox 6"/>
          <p:cNvSpPr txBox="1"/>
          <p:nvPr>
            <p:custDataLst>
              <p:tags r:id="rId1"/>
            </p:custDataLst>
          </p:nvPr>
        </p:nvSpPr>
        <p:spPr>
          <a:xfrm>
            <a:off x="1283308" y="2404374"/>
            <a:ext cx="10321637" cy="2139315"/>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u"/>
              <a:defRPr sz="2000" b="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a:buFont typeface="Wingdings" panose="05000000000000000000" pitchFamily="2" charset="2"/>
              <a:buChar char="n"/>
            </a:pPr>
            <a:r>
              <a:rPr lang="zh-CN" altLang="zh-CN">
                <a:solidFill>
                  <a:srgbClr val="000000"/>
                </a:solidFill>
                <a:latin typeface="微软雅黑" panose="020B0503020204020204" charset="-122"/>
                <a:ea typeface="微软雅黑" panose="020B0503020204020204" charset="-122"/>
              </a:rPr>
              <a:t>一种是图中全部顶点都被输出，即得到包含全部顶点的拓扑序列，称为成功的拓扑排序</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buFont typeface="Wingdings" panose="05000000000000000000" pitchFamily="2" charset="2"/>
              <a:buChar char="n"/>
            </a:pPr>
            <a:r>
              <a:rPr lang="zh-CN" altLang="zh-CN">
                <a:solidFill>
                  <a:srgbClr val="000000"/>
                </a:solidFill>
                <a:latin typeface="微软雅黑" panose="020B0503020204020204" charset="-122"/>
                <a:ea typeface="微软雅黑" panose="020B0503020204020204" charset="-122"/>
              </a:rPr>
              <a:t>另一种就是图中顶点未被全部输出，即只能得到部分顶点的拓扑序列，称为失败的拓扑排序。</a:t>
            </a:r>
          </a:p>
        </p:txBody>
      </p:sp>
      <p:grpSp>
        <p:nvGrpSpPr>
          <p:cNvPr id="10" name="组合 9"/>
          <p:cNvGrpSpPr/>
          <p:nvPr/>
        </p:nvGrpSpPr>
        <p:grpSpPr>
          <a:xfrm>
            <a:off x="4782164" y="4867649"/>
            <a:ext cx="2786082" cy="908372"/>
            <a:chOff x="1571604" y="2633656"/>
            <a:chExt cx="2786082" cy="908372"/>
          </a:xfrm>
        </p:grpSpPr>
        <p:sp>
          <p:nvSpPr>
            <p:cNvPr id="6" name="TextBox 5"/>
            <p:cNvSpPr txBox="1"/>
            <p:nvPr/>
          </p:nvSpPr>
          <p:spPr>
            <a:xfrm>
              <a:off x="1571604" y="3143248"/>
              <a:ext cx="2786082" cy="398780"/>
            </a:xfrm>
            <a:prstGeom prst="rect">
              <a:avLst/>
            </a:prstGeom>
            <a:noFill/>
          </p:spPr>
          <p:txBody>
            <a:bodyPr wrap="square" rtlCol="0">
              <a:spAutoFit/>
            </a:bodyPr>
            <a:lstStyle/>
            <a:p>
              <a:pPr algn="l">
                <a:lnSpc>
                  <a:spcPct val="100000"/>
                </a:lnSpc>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说明有向图中存在</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rPr>
                <a:t>回路。</a:t>
              </a:r>
            </a:p>
          </p:txBody>
        </p:sp>
        <p:cxnSp>
          <p:nvCxnSpPr>
            <p:cNvPr id="9" name="直接箭头连接符 8"/>
            <p:cNvCxnSpPr/>
            <p:nvPr/>
          </p:nvCxnSpPr>
          <p:spPr>
            <a:xfrm rot="16200000" flipH="1">
              <a:off x="2688418" y="2883689"/>
              <a:ext cx="500066" cy="0"/>
            </a:xfrm>
            <a:prstGeom prst="straightConnector1">
              <a:avLst/>
            </a:prstGeom>
            <a:ln w="38100">
              <a:solidFill>
                <a:srgbClr val="C0262E"/>
              </a:solidFill>
              <a:tailEnd type="arrow"/>
            </a:ln>
          </p:spPr>
          <p:style>
            <a:lnRef idx="2">
              <a:schemeClr val="dk1"/>
            </a:lnRef>
            <a:fillRef idx="0">
              <a:schemeClr val="dk1"/>
            </a:fillRef>
            <a:effectRef idx="1">
              <a:schemeClr val="dk1"/>
            </a:effectRef>
            <a:fontRef idx="minor">
              <a:schemeClr val="tx1"/>
            </a:fontRef>
          </p:style>
        </p:cxnSp>
      </p:grpSp>
      <p:sp>
        <p:nvSpPr>
          <p:cNvPr id="8" name="文本框 7"/>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7.7 </a:t>
            </a:r>
            <a:r>
              <a:rPr lang="zh-CN" altLang="en-US" sz="2400">
                <a:solidFill>
                  <a:schemeClr val="accent1"/>
                </a:solidFill>
                <a:latin typeface="微软雅黑" panose="020B0503020204020204" charset="-122"/>
                <a:ea typeface="微软雅黑" panose="020B0503020204020204" charset="-122"/>
                <a:cs typeface="Arial" panose="020B0604020202020204"/>
              </a:rPr>
              <a:t>拓扑排序</a:t>
            </a:r>
          </a:p>
        </p:txBody>
      </p:sp>
      <p:sp>
        <p:nvSpPr>
          <p:cNvPr id="12"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7.7.1 </a:t>
            </a:r>
            <a:r>
              <a:rPr lang="zh-CN" altLang="en-US">
                <a:solidFill>
                  <a:srgbClr val="000000"/>
                </a:solidFill>
                <a:latin typeface="微软雅黑" panose="020B0503020204020204" charset="-122"/>
                <a:ea typeface="微软雅黑" panose="020B0503020204020204" charset="-122"/>
              </a:rPr>
              <a:t>什么是拓扑排序</a:t>
            </a:r>
          </a:p>
        </p:txBody>
      </p:sp>
    </p:spTree>
    <p:extLst>
      <p:ext uri="{BB962C8B-B14F-4D97-AF65-F5344CB8AC3E}">
        <p14:creationId xmlns:p14="http://schemas.microsoft.com/office/powerpoint/2010/main" val="1671505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8"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custDataLst>
              <p:tags r:id="rId1"/>
            </p:custDataLst>
          </p:nvPr>
        </p:nvSpPr>
        <p:spPr bwMode="auto">
          <a:xfrm>
            <a:off x="1330325" y="1485184"/>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dirty="0" err="1">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dirty="0" err="1">
                <a:solidFill>
                  <a:srgbClr val="FFFFFF"/>
                </a:solidFill>
                <a:latin typeface="微软雅黑" panose="020B0503020204020204" charset="-122"/>
                <a:ea typeface="微软雅黑" panose="020B0503020204020204" charset="-122"/>
                <a:cs typeface="Consolas" panose="020B0609020204030204" pitchFamily="49" charset="0"/>
              </a:rPr>
              <a:t>1</a:t>
            </a:r>
          </a:p>
        </p:txBody>
      </p:sp>
      <p:sp>
        <p:nvSpPr>
          <p:cNvPr id="6" name="Oval 5"/>
          <p:cNvSpPr>
            <a:spLocks noChangeArrowheads="1"/>
          </p:cNvSpPr>
          <p:nvPr>
            <p:custDataLst>
              <p:tags r:id="rId2"/>
            </p:custDataLst>
          </p:nvPr>
        </p:nvSpPr>
        <p:spPr bwMode="auto">
          <a:xfrm>
            <a:off x="2479675" y="1447084"/>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3</a:t>
            </a:r>
          </a:p>
        </p:txBody>
      </p:sp>
      <p:sp>
        <p:nvSpPr>
          <p:cNvPr id="7" name="Oval 6"/>
          <p:cNvSpPr>
            <a:spLocks noChangeArrowheads="1"/>
          </p:cNvSpPr>
          <p:nvPr>
            <p:custDataLst>
              <p:tags r:id="rId3"/>
            </p:custDataLst>
          </p:nvPr>
        </p:nvSpPr>
        <p:spPr bwMode="auto">
          <a:xfrm>
            <a:off x="3640138" y="1447084"/>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4</a:t>
            </a:r>
          </a:p>
        </p:txBody>
      </p:sp>
      <p:sp>
        <p:nvSpPr>
          <p:cNvPr id="8" name="Oval 7"/>
          <p:cNvSpPr>
            <a:spLocks noChangeArrowheads="1"/>
          </p:cNvSpPr>
          <p:nvPr>
            <p:custDataLst>
              <p:tags r:id="rId4"/>
            </p:custDataLst>
          </p:nvPr>
        </p:nvSpPr>
        <p:spPr bwMode="auto">
          <a:xfrm>
            <a:off x="2590586" y="3569571"/>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2</a:t>
            </a:r>
          </a:p>
        </p:txBody>
      </p:sp>
      <p:sp>
        <p:nvSpPr>
          <p:cNvPr id="9" name="Oval 8"/>
          <p:cNvSpPr>
            <a:spLocks noChangeArrowheads="1"/>
          </p:cNvSpPr>
          <p:nvPr>
            <p:custDataLst>
              <p:tags r:id="rId5"/>
            </p:custDataLst>
          </p:nvPr>
        </p:nvSpPr>
        <p:spPr bwMode="auto">
          <a:xfrm>
            <a:off x="3602038" y="2993309"/>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7</a:t>
            </a:r>
          </a:p>
        </p:txBody>
      </p:sp>
      <p:sp>
        <p:nvSpPr>
          <p:cNvPr id="10" name="Oval 9"/>
          <p:cNvSpPr>
            <a:spLocks noChangeArrowheads="1"/>
          </p:cNvSpPr>
          <p:nvPr>
            <p:custDataLst>
              <p:tags r:id="rId6"/>
            </p:custDataLst>
          </p:nvPr>
        </p:nvSpPr>
        <p:spPr bwMode="auto">
          <a:xfrm>
            <a:off x="4356100" y="2450384"/>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6</a:t>
            </a:r>
          </a:p>
        </p:txBody>
      </p:sp>
      <p:sp>
        <p:nvSpPr>
          <p:cNvPr id="11" name="Oval 10"/>
          <p:cNvSpPr>
            <a:spLocks noChangeArrowheads="1"/>
          </p:cNvSpPr>
          <p:nvPr>
            <p:custDataLst>
              <p:tags r:id="rId7"/>
            </p:custDataLst>
          </p:nvPr>
        </p:nvSpPr>
        <p:spPr bwMode="auto">
          <a:xfrm>
            <a:off x="6448425" y="3496546"/>
            <a:ext cx="432000" cy="468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a:solidFill>
                  <a:srgbClr val="FFFFFF"/>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FFFFFF"/>
                </a:solidFill>
                <a:latin typeface="微软雅黑" panose="020B0503020204020204" charset="-122"/>
                <a:ea typeface="微软雅黑" panose="020B0503020204020204" charset="-122"/>
                <a:cs typeface="Consolas" panose="020B0609020204030204" pitchFamily="49" charset="0"/>
              </a:rPr>
              <a:t>5</a:t>
            </a:r>
          </a:p>
        </p:txBody>
      </p:sp>
      <p:sp>
        <p:nvSpPr>
          <p:cNvPr id="12" name="Line 11"/>
          <p:cNvSpPr>
            <a:spLocks noChangeShapeType="1"/>
          </p:cNvSpPr>
          <p:nvPr>
            <p:custDataLst>
              <p:tags r:id="rId8"/>
            </p:custDataLst>
          </p:nvPr>
        </p:nvSpPr>
        <p:spPr bwMode="auto">
          <a:xfrm>
            <a:off x="1768476" y="1696321"/>
            <a:ext cx="720725"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3" name="Line 12"/>
          <p:cNvSpPr>
            <a:spLocks noChangeShapeType="1"/>
          </p:cNvSpPr>
          <p:nvPr>
            <p:custDataLst>
              <p:tags r:id="rId9"/>
            </p:custDataLst>
          </p:nvPr>
        </p:nvSpPr>
        <p:spPr bwMode="auto">
          <a:xfrm>
            <a:off x="2935288" y="1696321"/>
            <a:ext cx="684000"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4" name="Line 13"/>
          <p:cNvSpPr>
            <a:spLocks noChangeShapeType="1"/>
          </p:cNvSpPr>
          <p:nvPr>
            <p:custDataLst>
              <p:tags r:id="rId10"/>
            </p:custDataLst>
          </p:nvPr>
        </p:nvSpPr>
        <p:spPr bwMode="auto">
          <a:xfrm flipV="1">
            <a:off x="2847975" y="1912221"/>
            <a:ext cx="865188" cy="165735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 name="Line 14"/>
          <p:cNvSpPr>
            <a:spLocks noChangeShapeType="1"/>
          </p:cNvSpPr>
          <p:nvPr>
            <p:custDataLst>
              <p:tags r:id="rId11"/>
            </p:custDataLst>
          </p:nvPr>
        </p:nvSpPr>
        <p:spPr bwMode="auto">
          <a:xfrm flipV="1">
            <a:off x="3011488" y="3348909"/>
            <a:ext cx="647700" cy="360362"/>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6" name="Freeform 15"/>
          <p:cNvSpPr/>
          <p:nvPr>
            <p:custDataLst>
              <p:tags r:id="rId12"/>
            </p:custDataLst>
          </p:nvPr>
        </p:nvSpPr>
        <p:spPr bwMode="auto">
          <a:xfrm>
            <a:off x="4014788" y="2856777"/>
            <a:ext cx="422270" cy="257182"/>
          </a:xfrm>
          <a:custGeom>
            <a:avLst/>
            <a:gdLst/>
            <a:ahLst/>
            <a:cxnLst>
              <a:cxn ang="0">
                <a:pos x="0" y="132"/>
              </a:cxn>
              <a:cxn ang="0">
                <a:pos x="206" y="0"/>
              </a:cxn>
            </a:cxnLst>
            <a:rect l="0" t="0" r="r" b="b"/>
            <a:pathLst>
              <a:path w="206" h="132">
                <a:moveTo>
                  <a:pt x="0" y="132"/>
                </a:moveTo>
                <a:lnTo>
                  <a:pt x="206"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7" name="Freeform 16"/>
          <p:cNvSpPr/>
          <p:nvPr>
            <p:custDataLst>
              <p:tags r:id="rId13"/>
            </p:custDataLst>
          </p:nvPr>
        </p:nvSpPr>
        <p:spPr bwMode="auto">
          <a:xfrm>
            <a:off x="4046538" y="1796334"/>
            <a:ext cx="2462222" cy="1774823"/>
          </a:xfrm>
          <a:custGeom>
            <a:avLst/>
            <a:gdLst/>
            <a:ahLst/>
            <a:cxnLst>
              <a:cxn ang="0">
                <a:pos x="0" y="0"/>
              </a:cxn>
              <a:cxn ang="0">
                <a:pos x="1505" y="1099"/>
              </a:cxn>
            </a:cxnLst>
            <a:rect l="0" t="0" r="r" b="b"/>
            <a:pathLst>
              <a:path w="1505" h="1099">
                <a:moveTo>
                  <a:pt x="0" y="0"/>
                </a:moveTo>
                <a:lnTo>
                  <a:pt x="1505" y="1099"/>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8" name="Freeform 17"/>
          <p:cNvSpPr/>
          <p:nvPr>
            <p:custDataLst>
              <p:tags r:id="rId14"/>
            </p:custDataLst>
          </p:nvPr>
        </p:nvSpPr>
        <p:spPr bwMode="auto">
          <a:xfrm>
            <a:off x="3036889" y="3820396"/>
            <a:ext cx="3417887" cy="14288"/>
          </a:xfrm>
          <a:custGeom>
            <a:avLst/>
            <a:gdLst/>
            <a:ahLst/>
            <a:cxnLst>
              <a:cxn ang="0">
                <a:pos x="0" y="9"/>
              </a:cxn>
              <a:cxn ang="0">
                <a:pos x="2153" y="0"/>
              </a:cxn>
            </a:cxnLst>
            <a:rect l="0" t="0" r="r" b="b"/>
            <a:pathLst>
              <a:path w="2153" h="9">
                <a:moveTo>
                  <a:pt x="0" y="9"/>
                </a:moveTo>
                <a:lnTo>
                  <a:pt x="2153"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Freeform 18"/>
          <p:cNvSpPr/>
          <p:nvPr>
            <p:custDataLst>
              <p:tags r:id="rId15"/>
            </p:custDataLst>
          </p:nvPr>
        </p:nvSpPr>
        <p:spPr bwMode="auto">
          <a:xfrm>
            <a:off x="3979863" y="1904284"/>
            <a:ext cx="457195" cy="595303"/>
          </a:xfrm>
          <a:custGeom>
            <a:avLst/>
            <a:gdLst/>
            <a:ahLst/>
            <a:cxnLst>
              <a:cxn ang="0">
                <a:pos x="0" y="0"/>
              </a:cxn>
              <a:cxn ang="0">
                <a:pos x="280" y="360"/>
              </a:cxn>
            </a:cxnLst>
            <a:rect l="0" t="0" r="r" b="b"/>
            <a:pathLst>
              <a:path w="280" h="360">
                <a:moveTo>
                  <a:pt x="0" y="0"/>
                </a:moveTo>
                <a:lnTo>
                  <a:pt x="280" y="36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Text Box 20"/>
          <p:cNvSpPr txBox="1">
            <a:spLocks noChangeArrowheads="1"/>
          </p:cNvSpPr>
          <p:nvPr/>
        </p:nvSpPr>
        <p:spPr bwMode="auto">
          <a:xfrm>
            <a:off x="1192414" y="4424199"/>
            <a:ext cx="3455987" cy="398780"/>
          </a:xfrm>
          <a:prstGeom prst="rect">
            <a:avLst/>
          </a:prstGeom>
          <a:noFill/>
          <a:ln w="19050" algn="ctr">
            <a:noFill/>
            <a:miter lim="800000"/>
            <a:tailEnd type="none" w="med" len="lg"/>
          </a:ln>
          <a:effectLst/>
        </p:spPr>
        <p:txBody>
          <a:bodyPr>
            <a:spAutoFit/>
          </a:bodyPr>
          <a:lstStyle/>
          <a:p>
            <a:pPr algn="l">
              <a:lnSpc>
                <a:spcPct val="100000"/>
              </a:lnSpc>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产生一个拓扑序列：</a:t>
            </a:r>
          </a:p>
        </p:txBody>
      </p:sp>
      <p:sp>
        <p:nvSpPr>
          <p:cNvPr id="21" name="Text Box 21"/>
          <p:cNvSpPr txBox="1">
            <a:spLocks noChangeArrowheads="1"/>
          </p:cNvSpPr>
          <p:nvPr/>
        </p:nvSpPr>
        <p:spPr bwMode="auto">
          <a:xfrm>
            <a:off x="1695650" y="5151942"/>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2" name="Text Box 22"/>
          <p:cNvSpPr txBox="1">
            <a:spLocks noChangeArrowheads="1"/>
          </p:cNvSpPr>
          <p:nvPr/>
        </p:nvSpPr>
        <p:spPr bwMode="auto">
          <a:xfrm>
            <a:off x="2487813" y="5151942"/>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23" name="Text Box 23"/>
          <p:cNvSpPr txBox="1">
            <a:spLocks noChangeArrowheads="1"/>
          </p:cNvSpPr>
          <p:nvPr/>
        </p:nvSpPr>
        <p:spPr bwMode="auto">
          <a:xfrm>
            <a:off x="3208538" y="5151942"/>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24" name="Text Box 24"/>
          <p:cNvSpPr txBox="1">
            <a:spLocks noChangeArrowheads="1"/>
          </p:cNvSpPr>
          <p:nvPr/>
        </p:nvSpPr>
        <p:spPr bwMode="auto">
          <a:xfrm>
            <a:off x="4000700" y="5151942"/>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25" name="Text Box 25"/>
          <p:cNvSpPr txBox="1">
            <a:spLocks noChangeArrowheads="1"/>
          </p:cNvSpPr>
          <p:nvPr/>
        </p:nvSpPr>
        <p:spPr bwMode="auto">
          <a:xfrm>
            <a:off x="4719838" y="5147179"/>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26" name="Text Box 26"/>
          <p:cNvSpPr txBox="1">
            <a:spLocks noChangeArrowheads="1"/>
          </p:cNvSpPr>
          <p:nvPr/>
        </p:nvSpPr>
        <p:spPr bwMode="auto">
          <a:xfrm>
            <a:off x="5512000" y="5147179"/>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27" name="Text Box 27"/>
          <p:cNvSpPr txBox="1">
            <a:spLocks noChangeArrowheads="1"/>
          </p:cNvSpPr>
          <p:nvPr/>
        </p:nvSpPr>
        <p:spPr bwMode="auto">
          <a:xfrm>
            <a:off x="6232725" y="5147179"/>
            <a:ext cx="647700" cy="276860"/>
          </a:xfrm>
          <a:prstGeom prst="rect">
            <a:avLst/>
          </a:prstGeom>
          <a:noFill/>
          <a:ln w="19050" algn="ctr">
            <a:noFill/>
            <a:miter lim="800000"/>
            <a:tailEnd type="none" w="med" len="lg"/>
          </a:ln>
          <a:effectLst/>
        </p:spPr>
        <p:txBody>
          <a:bodyPr lIns="0" tIns="0" rIns="0" bIns="0">
            <a:spAutoFit/>
          </a:bodyPr>
          <a:lstStyle/>
          <a:p>
            <a:pPr algn="l">
              <a:lnSpc>
                <a:spcPct val="100000"/>
              </a:lnSpc>
              <a:spcBef>
                <a:spcPct val="50000"/>
              </a:spcBef>
            </a:pPr>
            <a:r>
              <a:rPr lang="en-US" altLang="zh-CN">
                <a:solidFill>
                  <a:srgbClr val="000000"/>
                </a:solidFill>
                <a:latin typeface="微软雅黑" panose="020B0503020204020204" charset="-122"/>
                <a:ea typeface="微软雅黑" panose="020B0503020204020204" charset="-122"/>
                <a:cs typeface="Consolas" panose="020B0609020204030204" pitchFamily="49" charset="0"/>
              </a:rPr>
              <a:t>C</a:t>
            </a:r>
            <a:r>
              <a:rPr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28" name="Text Box 29"/>
          <p:cNvSpPr txBox="1">
            <a:spLocks noChangeArrowheads="1"/>
          </p:cNvSpPr>
          <p:nvPr/>
        </p:nvSpPr>
        <p:spPr bwMode="auto">
          <a:xfrm>
            <a:off x="3135514" y="5944103"/>
            <a:ext cx="1728787" cy="398780"/>
          </a:xfrm>
          <a:prstGeom prst="rect">
            <a:avLst/>
          </a:prstGeom>
          <a:noFill/>
          <a:ln w="19050" algn="ctr">
            <a:noFill/>
            <a:miter lim="800000"/>
            <a:tailEnd type="none" w="med" len="lg"/>
          </a:ln>
          <a:effectLst/>
        </p:spPr>
        <p:txBody>
          <a:bodyPr>
            <a:spAutoFit/>
          </a:bodyPr>
          <a:lstStyle/>
          <a:p>
            <a:pPr algn="l">
              <a:lnSpc>
                <a:spcPct val="100000"/>
              </a:lnSpc>
              <a:spcBef>
                <a:spcPct val="50000"/>
              </a:spcBef>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排序完成</a:t>
            </a:r>
          </a:p>
        </p:txBody>
      </p:sp>
      <p:sp>
        <p:nvSpPr>
          <p:cNvPr id="29" name="文本框 28"/>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7.7 </a:t>
            </a:r>
            <a:r>
              <a:rPr lang="zh-CN" altLang="en-US" sz="2400">
                <a:solidFill>
                  <a:schemeClr val="accent1"/>
                </a:solidFill>
                <a:latin typeface="微软雅黑" panose="020B0503020204020204" charset="-122"/>
                <a:ea typeface="微软雅黑" panose="020B0503020204020204" charset="-122"/>
                <a:cs typeface="Arial" panose="020B0604020202020204"/>
              </a:rPr>
              <a:t>拓扑排序</a:t>
            </a:r>
          </a:p>
        </p:txBody>
      </p:sp>
      <p:sp>
        <p:nvSpPr>
          <p:cNvPr id="31"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7.7.1 </a:t>
            </a:r>
            <a:r>
              <a:rPr lang="zh-CN" altLang="en-US">
                <a:solidFill>
                  <a:srgbClr val="000000"/>
                </a:solidFill>
                <a:latin typeface="微软雅黑" panose="020B0503020204020204" charset="-122"/>
                <a:ea typeface="微软雅黑" panose="020B0503020204020204" charset="-122"/>
              </a:rPr>
              <a:t>什么是拓扑排序</a:t>
            </a:r>
          </a:p>
        </p:txBody>
      </p:sp>
      <p:pic>
        <p:nvPicPr>
          <p:cNvPr id="3" name="图片 2" descr="卡通人物&#10;&#10;描述已自动生成"/>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7583697" y="1626471"/>
            <a:ext cx="3733800" cy="3886200"/>
          </a:xfrm>
          <a:prstGeom prst="rect">
            <a:avLst/>
          </a:prstGeom>
        </p:spPr>
      </p:pic>
    </p:spTree>
    <p:extLst>
      <p:ext uri="{BB962C8B-B14F-4D97-AF65-F5344CB8AC3E}">
        <p14:creationId xmlns:p14="http://schemas.microsoft.com/office/powerpoint/2010/main" val="142934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2"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2"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2"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1"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1"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1" nodeType="after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2" nodeType="after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1" nodeType="after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2" nodeType="after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grpId="1"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1" nodeType="after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2" nodeType="after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2" nodeType="after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par>
                          <p:cTn id="58" fill="hold">
                            <p:stCondLst>
                              <p:cond delay="1000"/>
                            </p:stCondLst>
                            <p:childTnLst>
                              <p:par>
                                <p:cTn id="59" presetID="1"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5" presetClass="emph" presetSubtype="0" repeatCount="2000" fill="hold" grpId="0" nodeType="click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down)">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4" fill="hold" grpId="1" nodeType="clickEffect">
                                  <p:stCondLst>
                                    <p:cond delay="0"/>
                                  </p:stCondLst>
                                  <p:childTnLst>
                                    <p:animEffect transition="out" filter="wipe(down)">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par>
                                <p:cTn id="75" presetID="22" presetClass="exit" presetSubtype="4" fill="hold" grpId="0" nodeType="withEffect">
                                  <p:stCondLst>
                                    <p:cond delay="0"/>
                                  </p:stCondLst>
                                  <p:childTnLst>
                                    <p:animEffect transition="out" filter="wipe(down)">
                                      <p:cBhvr>
                                        <p:cTn id="76" dur="500"/>
                                        <p:tgtEl>
                                          <p:spTgt spid="12"/>
                                        </p:tgtEl>
                                      </p:cBhvr>
                                    </p:animEffect>
                                    <p:set>
                                      <p:cBhvr>
                                        <p:cTn id="77" dur="1" fill="hold">
                                          <p:stCondLst>
                                            <p:cond delay="499"/>
                                          </p:stCondLst>
                                        </p:cTn>
                                        <p:tgtEl>
                                          <p:spTgt spid="1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35" presetClass="emph" presetSubtype="0" repeatCount="2000" fill="hold" grpId="0" nodeType="clickEffect">
                                  <p:stCondLst>
                                    <p:cond delay="0"/>
                                  </p:stCondLst>
                                  <p:childTnLst>
                                    <p:anim calcmode="discrete" valueType="str">
                                      <p:cBhvr>
                                        <p:cTn id="8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down)">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4" fill="hold" grpId="0" nodeType="clickEffect">
                                  <p:stCondLst>
                                    <p:cond delay="0"/>
                                  </p:stCondLst>
                                  <p:childTnLst>
                                    <p:animEffect transition="out" filter="wipe(down)">
                                      <p:cBhvr>
                                        <p:cTn id="90" dur="500"/>
                                        <p:tgtEl>
                                          <p:spTgt spid="13"/>
                                        </p:tgtEl>
                                      </p:cBhvr>
                                    </p:animEffect>
                                    <p:set>
                                      <p:cBhvr>
                                        <p:cTn id="91" dur="1" fill="hold">
                                          <p:stCondLst>
                                            <p:cond delay="499"/>
                                          </p:stCondLst>
                                        </p:cTn>
                                        <p:tgtEl>
                                          <p:spTgt spid="13"/>
                                        </p:tgtEl>
                                        <p:attrNameLst>
                                          <p:attrName>style.visibility</p:attrName>
                                        </p:attrNameLst>
                                      </p:cBhvr>
                                      <p:to>
                                        <p:strVal val="hidden"/>
                                      </p:to>
                                    </p:set>
                                  </p:childTnLst>
                                </p:cTn>
                              </p:par>
                              <p:par>
                                <p:cTn id="92" presetID="22" presetClass="exit" presetSubtype="4" fill="hold" grpId="1" nodeType="withEffect">
                                  <p:stCondLst>
                                    <p:cond delay="0"/>
                                  </p:stCondLst>
                                  <p:childTnLst>
                                    <p:animEffect transition="out" filter="wipe(down)">
                                      <p:cBhvr>
                                        <p:cTn id="93" dur="500"/>
                                        <p:tgtEl>
                                          <p:spTgt spid="6"/>
                                        </p:tgtEl>
                                      </p:cBhvr>
                                    </p:animEffect>
                                    <p:set>
                                      <p:cBhvr>
                                        <p:cTn id="94" dur="1" fill="hold">
                                          <p:stCondLst>
                                            <p:cond delay="499"/>
                                          </p:stCondLst>
                                        </p:cTn>
                                        <p:tgtEl>
                                          <p:spTgt spid="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2000" fill="hold" grpId="0" nodeType="clickEffect">
                                  <p:stCondLst>
                                    <p:cond delay="0"/>
                                  </p:stCondLst>
                                  <p:childTnLst>
                                    <p:anim calcmode="discrete" valueType="str">
                                      <p:cBhvr>
                                        <p:cTn id="98"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down)">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xit" presetSubtype="4" fill="hold" grpId="1" nodeType="clickEffect">
                                  <p:stCondLst>
                                    <p:cond delay="0"/>
                                  </p:stCondLst>
                                  <p:childTnLst>
                                    <p:animEffect transition="out" filter="wipe(down)">
                                      <p:cBhvr>
                                        <p:cTn id="107" dur="500"/>
                                        <p:tgtEl>
                                          <p:spTgt spid="8"/>
                                        </p:tgtEl>
                                      </p:cBhvr>
                                    </p:animEffect>
                                    <p:set>
                                      <p:cBhvr>
                                        <p:cTn id="108" dur="1" fill="hold">
                                          <p:stCondLst>
                                            <p:cond delay="499"/>
                                          </p:stCondLst>
                                        </p:cTn>
                                        <p:tgtEl>
                                          <p:spTgt spid="8"/>
                                        </p:tgtEl>
                                        <p:attrNameLst>
                                          <p:attrName>style.visibility</p:attrName>
                                        </p:attrNameLst>
                                      </p:cBhvr>
                                      <p:to>
                                        <p:strVal val="hidden"/>
                                      </p:to>
                                    </p:set>
                                  </p:childTnLst>
                                </p:cTn>
                              </p:par>
                              <p:par>
                                <p:cTn id="109" presetID="22" presetClass="exit" presetSubtype="4" fill="hold" grpId="0" nodeType="withEffect">
                                  <p:stCondLst>
                                    <p:cond delay="0"/>
                                  </p:stCondLst>
                                  <p:childTnLst>
                                    <p:animEffect transition="out" filter="wipe(down)">
                                      <p:cBhvr>
                                        <p:cTn id="110" dur="500"/>
                                        <p:tgtEl>
                                          <p:spTgt spid="14"/>
                                        </p:tgtEl>
                                      </p:cBhvr>
                                    </p:animEffect>
                                    <p:set>
                                      <p:cBhvr>
                                        <p:cTn id="111" dur="1" fill="hold">
                                          <p:stCondLst>
                                            <p:cond delay="499"/>
                                          </p:stCondLst>
                                        </p:cTn>
                                        <p:tgtEl>
                                          <p:spTgt spid="14"/>
                                        </p:tgtEl>
                                        <p:attrNameLst>
                                          <p:attrName>style.visibility</p:attrName>
                                        </p:attrNameLst>
                                      </p:cBhvr>
                                      <p:to>
                                        <p:strVal val="hidden"/>
                                      </p:to>
                                    </p:set>
                                  </p:childTnLst>
                                </p:cTn>
                              </p:par>
                              <p:par>
                                <p:cTn id="112" presetID="22" presetClass="exit" presetSubtype="4" fill="hold" grpId="0" nodeType="withEffect">
                                  <p:stCondLst>
                                    <p:cond delay="0"/>
                                  </p:stCondLst>
                                  <p:childTnLst>
                                    <p:animEffect transition="out" filter="wipe(down)">
                                      <p:cBhvr>
                                        <p:cTn id="113" dur="500"/>
                                        <p:tgtEl>
                                          <p:spTgt spid="15"/>
                                        </p:tgtEl>
                                      </p:cBhvr>
                                    </p:animEffect>
                                    <p:set>
                                      <p:cBhvr>
                                        <p:cTn id="114" dur="1" fill="hold">
                                          <p:stCondLst>
                                            <p:cond delay="499"/>
                                          </p:stCondLst>
                                        </p:cTn>
                                        <p:tgtEl>
                                          <p:spTgt spid="15"/>
                                        </p:tgtEl>
                                        <p:attrNameLst>
                                          <p:attrName>style.visibility</p:attrName>
                                        </p:attrNameLst>
                                      </p:cBhvr>
                                      <p:to>
                                        <p:strVal val="hidden"/>
                                      </p:to>
                                    </p:set>
                                  </p:childTnLst>
                                </p:cTn>
                              </p:par>
                              <p:par>
                                <p:cTn id="115" presetID="22" presetClass="exit" presetSubtype="4" fill="hold" grpId="0" nodeType="withEffect">
                                  <p:stCondLst>
                                    <p:cond delay="0"/>
                                  </p:stCondLst>
                                  <p:childTnLst>
                                    <p:animEffect transition="out" filter="wipe(down)">
                                      <p:cBhvr>
                                        <p:cTn id="116" dur="500"/>
                                        <p:tgtEl>
                                          <p:spTgt spid="18"/>
                                        </p:tgtEl>
                                      </p:cBhvr>
                                    </p:animEffect>
                                    <p:set>
                                      <p:cBhvr>
                                        <p:cTn id="117" dur="1" fill="hold">
                                          <p:stCondLst>
                                            <p:cond delay="499"/>
                                          </p:stCondLst>
                                        </p:cTn>
                                        <p:tgtEl>
                                          <p:spTgt spid="1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35" presetClass="emph" presetSubtype="0" repeatCount="2000" fill="hold" grpId="0" nodeType="clickEffect">
                                  <p:stCondLst>
                                    <p:cond delay="0"/>
                                  </p:stCondLst>
                                  <p:childTnLst>
                                    <p:anim calcmode="discrete" valueType="str">
                                      <p:cBhvr>
                                        <p:cTn id="121"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xit" presetSubtype="4" fill="hold" grpId="1" nodeType="clickEffect">
                                  <p:stCondLst>
                                    <p:cond delay="0"/>
                                  </p:stCondLst>
                                  <p:childTnLst>
                                    <p:animEffect transition="out" filter="wipe(down)">
                                      <p:cBhvr>
                                        <p:cTn id="125" dur="500"/>
                                        <p:tgtEl>
                                          <p:spTgt spid="9"/>
                                        </p:tgtEl>
                                      </p:cBhvr>
                                    </p:animEffect>
                                    <p:set>
                                      <p:cBhvr>
                                        <p:cTn id="126" dur="1" fill="hold">
                                          <p:stCondLst>
                                            <p:cond delay="499"/>
                                          </p:stCondLst>
                                        </p:cTn>
                                        <p:tgtEl>
                                          <p:spTgt spid="9"/>
                                        </p:tgtEl>
                                        <p:attrNameLst>
                                          <p:attrName>style.visibility</p:attrName>
                                        </p:attrNameLst>
                                      </p:cBhvr>
                                      <p:to>
                                        <p:strVal val="hidden"/>
                                      </p:to>
                                    </p:set>
                                  </p:childTnLst>
                                </p:cTn>
                              </p:par>
                              <p:par>
                                <p:cTn id="127" presetID="22" presetClass="exit" presetSubtype="4" fill="hold" grpId="0" nodeType="withEffect">
                                  <p:stCondLst>
                                    <p:cond delay="0"/>
                                  </p:stCondLst>
                                  <p:childTnLst>
                                    <p:animEffect transition="out" filter="wipe(down)">
                                      <p:cBhvr>
                                        <p:cTn id="128" dur="500"/>
                                        <p:tgtEl>
                                          <p:spTgt spid="16"/>
                                        </p:tgtEl>
                                      </p:cBhvr>
                                    </p:animEffect>
                                    <p:set>
                                      <p:cBhvr>
                                        <p:cTn id="129" dur="1" fill="hold">
                                          <p:stCondLst>
                                            <p:cond delay="499"/>
                                          </p:stCondLst>
                                        </p:cTn>
                                        <p:tgtEl>
                                          <p:spTgt spid="1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wipe(down)">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35" presetClass="emph" presetSubtype="0" repeatCount="2000" fill="hold" grpId="0" nodeType="clickEffect">
                                  <p:stCondLst>
                                    <p:cond delay="0"/>
                                  </p:stCondLst>
                                  <p:childTnLst>
                                    <p:anim calcmode="discrete" valueType="str">
                                      <p:cBhvr>
                                        <p:cTn id="13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wipe(down)">
                                      <p:cBhvr>
                                        <p:cTn id="143" dur="500"/>
                                        <p:tgtEl>
                                          <p:spTgt spid="2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xit" presetSubtype="4" fill="hold" grpId="1" nodeType="clickEffect">
                                  <p:stCondLst>
                                    <p:cond delay="0"/>
                                  </p:stCondLst>
                                  <p:childTnLst>
                                    <p:animEffect transition="out" filter="wipe(down)">
                                      <p:cBhvr>
                                        <p:cTn id="147" dur="500"/>
                                        <p:tgtEl>
                                          <p:spTgt spid="7"/>
                                        </p:tgtEl>
                                      </p:cBhvr>
                                    </p:animEffect>
                                    <p:set>
                                      <p:cBhvr>
                                        <p:cTn id="148" dur="1" fill="hold">
                                          <p:stCondLst>
                                            <p:cond delay="499"/>
                                          </p:stCondLst>
                                        </p:cTn>
                                        <p:tgtEl>
                                          <p:spTgt spid="7"/>
                                        </p:tgtEl>
                                        <p:attrNameLst>
                                          <p:attrName>style.visibility</p:attrName>
                                        </p:attrNameLst>
                                      </p:cBhvr>
                                      <p:to>
                                        <p:strVal val="hidden"/>
                                      </p:to>
                                    </p:set>
                                  </p:childTnLst>
                                </p:cTn>
                              </p:par>
                              <p:par>
                                <p:cTn id="149" presetID="22" presetClass="exit" presetSubtype="4" fill="hold" grpId="0" nodeType="withEffect">
                                  <p:stCondLst>
                                    <p:cond delay="0"/>
                                  </p:stCondLst>
                                  <p:childTnLst>
                                    <p:animEffect transition="out" filter="wipe(down)">
                                      <p:cBhvr>
                                        <p:cTn id="150" dur="500"/>
                                        <p:tgtEl>
                                          <p:spTgt spid="17"/>
                                        </p:tgtEl>
                                      </p:cBhvr>
                                    </p:animEffect>
                                    <p:set>
                                      <p:cBhvr>
                                        <p:cTn id="151" dur="1" fill="hold">
                                          <p:stCondLst>
                                            <p:cond delay="499"/>
                                          </p:stCondLst>
                                        </p:cTn>
                                        <p:tgtEl>
                                          <p:spTgt spid="17"/>
                                        </p:tgtEl>
                                        <p:attrNameLst>
                                          <p:attrName>style.visibility</p:attrName>
                                        </p:attrNameLst>
                                      </p:cBhvr>
                                      <p:to>
                                        <p:strVal val="hidden"/>
                                      </p:to>
                                    </p:set>
                                  </p:childTnLst>
                                </p:cTn>
                              </p:par>
                              <p:par>
                                <p:cTn id="152" presetID="22" presetClass="exit" presetSubtype="4" fill="hold" grpId="0" nodeType="withEffect">
                                  <p:stCondLst>
                                    <p:cond delay="0"/>
                                  </p:stCondLst>
                                  <p:childTnLst>
                                    <p:animEffect transition="out" filter="wipe(down)">
                                      <p:cBhvr>
                                        <p:cTn id="153" dur="500"/>
                                        <p:tgtEl>
                                          <p:spTgt spid="19"/>
                                        </p:tgtEl>
                                      </p:cBhvr>
                                    </p:animEffect>
                                    <p:set>
                                      <p:cBhvr>
                                        <p:cTn id="154" dur="1" fill="hold">
                                          <p:stCondLst>
                                            <p:cond delay="499"/>
                                          </p:stCondLst>
                                        </p:cTn>
                                        <p:tgtEl>
                                          <p:spTgt spid="19"/>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2000" fill="hold" grpId="0" nodeType="clickEffect">
                                  <p:stCondLst>
                                    <p:cond delay="0"/>
                                  </p:stCondLst>
                                  <p:childTnLst>
                                    <p:anim calcmode="discrete" valueType="str">
                                      <p:cBhvr>
                                        <p:cTn id="158"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xit" presetSubtype="4" fill="hold" grpId="1" nodeType="clickEffect">
                                  <p:stCondLst>
                                    <p:cond delay="0"/>
                                  </p:stCondLst>
                                  <p:childTnLst>
                                    <p:animEffect transition="out" filter="wipe(down)">
                                      <p:cBhvr>
                                        <p:cTn id="162" dur="500"/>
                                        <p:tgtEl>
                                          <p:spTgt spid="10"/>
                                        </p:tgtEl>
                                      </p:cBhvr>
                                    </p:animEffect>
                                    <p:set>
                                      <p:cBhvr>
                                        <p:cTn id="163" dur="1" fill="hold">
                                          <p:stCondLst>
                                            <p:cond delay="499"/>
                                          </p:stCondLst>
                                        </p:cTn>
                                        <p:tgtEl>
                                          <p:spTgt spid="10"/>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26"/>
                                        </p:tgtEl>
                                        <p:attrNameLst>
                                          <p:attrName>style.visibility</p:attrName>
                                        </p:attrNameLst>
                                      </p:cBhvr>
                                      <p:to>
                                        <p:strVal val="visible"/>
                                      </p:to>
                                    </p:set>
                                    <p:animEffect transition="in" filter="wipe(down)">
                                      <p:cBhvr>
                                        <p:cTn id="168" dur="500"/>
                                        <p:tgtEl>
                                          <p:spTgt spid="26"/>
                                        </p:tgtEl>
                                      </p:cBhvr>
                                    </p:animEffect>
                                  </p:childTnLst>
                                </p:cTn>
                              </p:par>
                            </p:childTnLst>
                          </p:cTn>
                        </p:par>
                      </p:childTnLst>
                    </p:cTn>
                  </p:par>
                  <p:par>
                    <p:cTn id="169" fill="hold">
                      <p:stCondLst>
                        <p:cond delay="indefinite"/>
                      </p:stCondLst>
                      <p:childTnLst>
                        <p:par>
                          <p:cTn id="170" fill="hold">
                            <p:stCondLst>
                              <p:cond delay="0"/>
                            </p:stCondLst>
                            <p:childTnLst>
                              <p:par>
                                <p:cTn id="171" presetID="35" presetClass="emph" presetSubtype="0" repeatCount="2000" fill="hold" grpId="0" nodeType="clickEffect">
                                  <p:stCondLst>
                                    <p:cond delay="0"/>
                                  </p:stCondLst>
                                  <p:childTnLst>
                                    <p:anim calcmode="discrete" valueType="str">
                                      <p:cBhvr>
                                        <p:cTn id="172"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27"/>
                                        </p:tgtEl>
                                        <p:attrNameLst>
                                          <p:attrName>style.visibility</p:attrName>
                                        </p:attrNameLst>
                                      </p:cBhvr>
                                      <p:to>
                                        <p:strVal val="visible"/>
                                      </p:to>
                                    </p:set>
                                    <p:animEffect transition="in" filter="wipe(down)">
                                      <p:cBhvr>
                                        <p:cTn id="177" dur="500"/>
                                        <p:tgtEl>
                                          <p:spTgt spid="27"/>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xit" presetSubtype="4" fill="hold" grpId="1" nodeType="clickEffect">
                                  <p:stCondLst>
                                    <p:cond delay="0"/>
                                  </p:stCondLst>
                                  <p:childTnLst>
                                    <p:animEffect transition="out" filter="wipe(down)">
                                      <p:cBhvr>
                                        <p:cTn id="181" dur="500"/>
                                        <p:tgtEl>
                                          <p:spTgt spid="11"/>
                                        </p:tgtEl>
                                      </p:cBhvr>
                                    </p:animEffect>
                                    <p:set>
                                      <p:cBhvr>
                                        <p:cTn id="182" dur="1" fill="hold">
                                          <p:stCondLst>
                                            <p:cond delay="499"/>
                                          </p:stCondLst>
                                        </p:cTn>
                                        <p:tgtEl>
                                          <p:spTgt spid="11"/>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28"/>
                                        </p:tgtEl>
                                        <p:attrNameLst>
                                          <p:attrName>style.visibility</p:attrName>
                                        </p:attrNameLst>
                                      </p:cBhvr>
                                      <p:to>
                                        <p:strVal val="visible"/>
                                      </p:to>
                                    </p:set>
                                    <p:animEffect transition="in" filter="wipe(down)">
                                      <p:cBhvr>
                                        <p:cTn id="1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5" grpId="2" bldLvl="0" animBg="1"/>
      <p:bldP spid="6" grpId="0" bldLvl="0" animBg="1"/>
      <p:bldP spid="6" grpId="1" bldLvl="0" animBg="1"/>
      <p:bldP spid="6" grpId="2" bldLvl="0" animBg="1"/>
      <p:bldP spid="7" grpId="0" bldLvl="0" animBg="1"/>
      <p:bldP spid="7" grpId="1" bldLvl="0" animBg="1"/>
      <p:bldP spid="7" grpId="2" bldLvl="0" animBg="1"/>
      <p:bldP spid="8" grpId="0" bldLvl="0" animBg="1"/>
      <p:bldP spid="8" grpId="1" bldLvl="0" animBg="1"/>
      <p:bldP spid="8" grpId="2" bldLvl="0" animBg="1"/>
      <p:bldP spid="9" grpId="0" bldLvl="0" animBg="1"/>
      <p:bldP spid="9" grpId="1" bldLvl="0" animBg="1"/>
      <p:bldP spid="9" grpId="2" bldLvl="0" animBg="1"/>
      <p:bldP spid="10" grpId="0" bldLvl="0" animBg="1"/>
      <p:bldP spid="10" grpId="1" bldLvl="0" animBg="1"/>
      <p:bldP spid="10" grpId="2" bldLvl="0" animBg="1"/>
      <p:bldP spid="11" grpId="0" bldLvl="0" animBg="1"/>
      <p:bldP spid="11" grpId="1" bldLvl="0" animBg="1"/>
      <p:bldP spid="11" grpId="2"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2A49E636-E500-4F36-A698-A843A497DAAB}"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99331"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96260" name="AutoShape 4"/>
          <p:cNvSpPr>
            <a:spLocks noChangeArrowheads="1"/>
          </p:cNvSpPr>
          <p:nvPr/>
        </p:nvSpPr>
        <p:spPr bwMode="auto">
          <a:xfrm>
            <a:off x="1524000" y="3895725"/>
            <a:ext cx="1600200" cy="685800"/>
          </a:xfrm>
          <a:prstGeom prst="wedgeRectCallout">
            <a:avLst>
              <a:gd name="adj1" fmla="val -15079"/>
              <a:gd name="adj2" fmla="val -27245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fontAlgn="base" hangingPunct="1">
              <a:lnSpc>
                <a:spcPct val="100000"/>
              </a:lnSpc>
              <a:spcBef>
                <a:spcPct val="0"/>
              </a:spcBef>
              <a:spcAft>
                <a:spcPct val="0"/>
              </a:spcAft>
              <a:buClrTx/>
              <a:buSzPct val="100000"/>
              <a:buNone/>
            </a:pPr>
            <a:r>
              <a:rPr lang="zh-CN" altLang="zh-CN" sz="2000" b="1">
                <a:solidFill>
                  <a:srgbClr val="6D6F71"/>
                </a:solidFill>
                <a:ea typeface="楷体_GB2312" charset="-122"/>
              </a:rPr>
              <a:t>一顶点到其余各顶点</a:t>
            </a:r>
          </a:p>
        </p:txBody>
      </p:sp>
      <p:sp>
        <p:nvSpPr>
          <p:cNvPr id="96261" name="Rectangle 5"/>
          <p:cNvSpPr>
            <a:spLocks noChangeArrowheads="1"/>
          </p:cNvSpPr>
          <p:nvPr/>
        </p:nvSpPr>
        <p:spPr bwMode="auto">
          <a:xfrm>
            <a:off x="1905000" y="1495426"/>
            <a:ext cx="8153400" cy="1613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fontAlgn="base" hangingPunct="1">
              <a:lnSpc>
                <a:spcPct val="104000"/>
              </a:lnSpc>
              <a:spcBef>
                <a:spcPct val="50000"/>
              </a:spcBef>
              <a:spcAft>
                <a:spcPct val="0"/>
              </a:spcAft>
              <a:buClrTx/>
              <a:buSzPct val="100000"/>
              <a:buNone/>
            </a:pPr>
            <a:r>
              <a:rPr lang="zh-CN" altLang="zh-CN" b="1">
                <a:solidFill>
                  <a:srgbClr val="9900FF"/>
                </a:solidFill>
                <a:ea typeface="楷体_GB2312" charset="-122"/>
              </a:rPr>
              <a:t>两种常见的最短路径问题：</a:t>
            </a:r>
          </a:p>
          <a:p>
            <a:pPr eaLnBrk="1" fontAlgn="base" hangingPunct="1">
              <a:lnSpc>
                <a:spcPct val="104000"/>
              </a:lnSpc>
              <a:spcBef>
                <a:spcPct val="50000"/>
              </a:spcBef>
              <a:spcAft>
                <a:spcPct val="0"/>
              </a:spcAft>
              <a:buClrTx/>
              <a:buSzPct val="100000"/>
              <a:buNone/>
            </a:pPr>
            <a:r>
              <a:rPr lang="zh-CN" altLang="zh-CN" b="1">
                <a:solidFill>
                  <a:srgbClr val="6D6F71"/>
                </a:solidFill>
                <a:ea typeface="黑体" pitchFamily="49" charset="-122"/>
              </a:rPr>
              <a:t>一、 </a:t>
            </a:r>
            <a:r>
              <a:rPr lang="zh-CN" altLang="zh-CN" b="1">
                <a:solidFill>
                  <a:srgbClr val="6D6F71"/>
                </a:solidFill>
                <a:latin typeface="楷体_GB2312" charset="-122"/>
                <a:ea typeface="楷体_GB2312" charset="-122"/>
              </a:rPr>
              <a:t>单源最短路径</a:t>
            </a:r>
            <a:r>
              <a:rPr lang="zh-CN" altLang="zh-CN" b="1">
                <a:solidFill>
                  <a:srgbClr val="6D6F71"/>
                </a:solidFill>
                <a:ea typeface="楷体_GB2312" charset="-122"/>
              </a:rPr>
              <a:t>—用</a:t>
            </a:r>
            <a:r>
              <a:rPr lang="zh-CN" altLang="zh-CN" b="1">
                <a:solidFill>
                  <a:srgbClr val="6D6F71"/>
                </a:solidFill>
                <a:ea typeface="楷体_GB2312" charset="-122"/>
                <a:hlinkClick r:id="" action="ppaction://hlinkshowjump?jump=nextslide"/>
              </a:rPr>
              <a:t>Dijkstra（迪杰斯特拉）</a:t>
            </a:r>
            <a:r>
              <a:rPr lang="zh-CN" altLang="zh-CN" b="1">
                <a:solidFill>
                  <a:srgbClr val="6D6F71"/>
                </a:solidFill>
                <a:latin typeface="楷体_GB2312" charset="-122"/>
                <a:ea typeface="楷体_GB2312" charset="-122"/>
              </a:rPr>
              <a:t>算法</a:t>
            </a:r>
          </a:p>
          <a:p>
            <a:pPr eaLnBrk="1" fontAlgn="base" hangingPunct="1">
              <a:lnSpc>
                <a:spcPct val="104000"/>
              </a:lnSpc>
              <a:spcBef>
                <a:spcPct val="50000"/>
              </a:spcBef>
              <a:spcAft>
                <a:spcPct val="0"/>
              </a:spcAft>
              <a:buClrTx/>
              <a:buSzPct val="100000"/>
              <a:buNone/>
            </a:pPr>
            <a:r>
              <a:rPr lang="zh-CN" altLang="zh-CN" b="1">
                <a:solidFill>
                  <a:srgbClr val="6D6F71"/>
                </a:solidFill>
                <a:latin typeface="楷体_GB2312" charset="-122"/>
                <a:ea typeface="楷体_GB2312" charset="-122"/>
              </a:rPr>
              <a:t>二、所有顶点间的最短路径</a:t>
            </a:r>
            <a:r>
              <a:rPr lang="zh-CN" altLang="zh-CN" b="1">
                <a:solidFill>
                  <a:srgbClr val="6D6F71"/>
                </a:solidFill>
                <a:ea typeface="楷体_GB2312" charset="-122"/>
              </a:rPr>
              <a:t>—用</a:t>
            </a:r>
            <a:r>
              <a:rPr lang="zh-CN" altLang="zh-CN" b="1">
                <a:solidFill>
                  <a:srgbClr val="6D6F71"/>
                </a:solidFill>
                <a:ea typeface="楷体_GB2312" charset="-122"/>
                <a:hlinkClick r:id="" action="ppaction://noaction"/>
              </a:rPr>
              <a:t>Floyd（弗洛伊德）</a:t>
            </a:r>
            <a:r>
              <a:rPr lang="zh-CN" altLang="zh-CN" b="1">
                <a:solidFill>
                  <a:srgbClr val="6D6F71"/>
                </a:solidFill>
                <a:ea typeface="楷体_GB2312" charset="-122"/>
              </a:rPr>
              <a:t>算法</a:t>
            </a:r>
          </a:p>
        </p:txBody>
      </p:sp>
      <p:sp>
        <p:nvSpPr>
          <p:cNvPr id="96262" name="AutoShape 6"/>
          <p:cNvSpPr>
            <a:spLocks noChangeArrowheads="1"/>
          </p:cNvSpPr>
          <p:nvPr/>
        </p:nvSpPr>
        <p:spPr bwMode="auto">
          <a:xfrm>
            <a:off x="3581400" y="3552825"/>
            <a:ext cx="1295400" cy="685800"/>
          </a:xfrm>
          <a:prstGeom prst="wedgeRectCallout">
            <a:avLst>
              <a:gd name="adj1" fmla="val -99264"/>
              <a:gd name="adj2" fmla="val -1335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fontAlgn="base" hangingPunct="1">
              <a:lnSpc>
                <a:spcPct val="100000"/>
              </a:lnSpc>
              <a:spcBef>
                <a:spcPct val="0"/>
              </a:spcBef>
              <a:spcAft>
                <a:spcPct val="0"/>
              </a:spcAft>
              <a:buClrTx/>
              <a:buSzPct val="100000"/>
              <a:buNone/>
            </a:pPr>
            <a:r>
              <a:rPr lang="zh-CN" altLang="zh-CN" sz="2000" b="1">
                <a:solidFill>
                  <a:srgbClr val="6D6F71"/>
                </a:solidFill>
                <a:ea typeface="楷体_GB2312" charset="-122"/>
              </a:rPr>
              <a:t>任意两顶点之间</a:t>
            </a:r>
          </a:p>
        </p:txBody>
      </p:sp>
      <p:pic>
        <p:nvPicPr>
          <p:cNvPr id="99335" name="Picture 7" descr="72ccb7779413f508b051b9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300" y="1"/>
            <a:ext cx="1790700" cy="189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13268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2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2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6260"/>
                                        </p:tgtEl>
                                        <p:attrNameLst>
                                          <p:attrName>style.visibility</p:attrName>
                                        </p:attrNameLst>
                                      </p:cBhvr>
                                      <p:to>
                                        <p:strVal val="visible"/>
                                      </p:to>
                                    </p:set>
                                    <p:animEffect transition="in" filter="wipe(down)">
                                      <p:cBhvr>
                                        <p:cTn id="19" dur="500"/>
                                        <p:tgtEl>
                                          <p:spTgt spid="962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6262"/>
                                        </p:tgtEl>
                                        <p:attrNameLst>
                                          <p:attrName>style.visibility</p:attrName>
                                        </p:attrNameLst>
                                      </p:cBhvr>
                                      <p:to>
                                        <p:strVal val="visible"/>
                                      </p:to>
                                    </p:set>
                                    <p:animEffect transition="in" filter="wipe(down)">
                                      <p:cBhvr>
                                        <p:cTn id="24" dur="500"/>
                                        <p:tgtEl>
                                          <p:spTgt spid="96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autoUpdateAnimBg="0"/>
      <p:bldP spid="96261" grpId="0" build="p" animBg="1" autoUpdateAnimBg="0"/>
      <p:bldP spid="96262"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custDataLst>
              <p:tags r:id="rId1"/>
            </p:custDataLst>
          </p:nvPr>
        </p:nvSpPr>
        <p:spPr>
          <a:xfrm>
            <a:off x="1026160" y="1489938"/>
            <a:ext cx="10139680" cy="2216150"/>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a:lnSpc>
                <a:spcPct val="150000"/>
              </a:lnSpc>
            </a:pPr>
            <a:r>
              <a:rPr lang="zh-CN" altLang="zh-CN">
                <a:solidFill>
                  <a:srgbClr val="000000"/>
                </a:solidFill>
                <a:latin typeface="微软雅黑" panose="020B0503020204020204" charset="-122"/>
                <a:ea typeface="微软雅黑" panose="020B0503020204020204" charset="-122"/>
              </a:rPr>
              <a:t>在设计拓扑排序算法时，假设给定的有向图采用邻接表作为存储结构</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lnSpc>
                <a:spcPct val="150000"/>
              </a:lnSpc>
            </a:pPr>
            <a:r>
              <a:rPr lang="zh-CN" altLang="zh-CN">
                <a:solidFill>
                  <a:srgbClr val="000000"/>
                </a:solidFill>
                <a:latin typeface="微软雅黑" panose="020B0503020204020204" charset="-122"/>
                <a:ea typeface="微软雅黑" panose="020B0503020204020204" charset="-122"/>
              </a:rPr>
              <a:t>需要考虑顶点的入度，为此设计一个</a:t>
            </a:r>
            <a:r>
              <a:rPr lang="en-US" altLang="zh-CN">
                <a:solidFill>
                  <a:srgbClr val="000000"/>
                </a:solidFill>
                <a:latin typeface="微软雅黑" panose="020B0503020204020204" charset="-122"/>
                <a:ea typeface="微软雅黑" panose="020B0503020204020204" charset="-122"/>
              </a:rPr>
              <a:t>ind</a:t>
            </a:r>
            <a:r>
              <a:rPr lang="zh-CN" altLang="zh-CN">
                <a:solidFill>
                  <a:srgbClr val="000000"/>
                </a:solidFill>
                <a:latin typeface="微软雅黑" panose="020B0503020204020204" charset="-122"/>
                <a:ea typeface="微软雅黑" panose="020B0503020204020204" charset="-122"/>
              </a:rPr>
              <a:t>数组，</a:t>
            </a:r>
            <a:r>
              <a:rPr lang="en-US" altLang="zh-CN">
                <a:solidFill>
                  <a:srgbClr val="000000"/>
                </a:solidFill>
                <a:latin typeface="微软雅黑" panose="020B0503020204020204" charset="-122"/>
                <a:ea typeface="微软雅黑" panose="020B0503020204020204" charset="-122"/>
              </a:rPr>
              <a:t>ind[i]</a:t>
            </a:r>
            <a:r>
              <a:rPr lang="zh-CN" altLang="zh-CN">
                <a:solidFill>
                  <a:srgbClr val="000000"/>
                </a:solidFill>
                <a:latin typeface="微软雅黑" panose="020B0503020204020204" charset="-122"/>
                <a:ea typeface="微软雅黑" panose="020B0503020204020204" charset="-122"/>
              </a:rPr>
              <a:t>存放顶点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的入度，先通过邻接表</a:t>
            </a:r>
            <a:r>
              <a:rPr lang="en-US" altLang="zh-CN">
                <a:solidFill>
                  <a:srgbClr val="000000"/>
                </a:solidFill>
                <a:latin typeface="微软雅黑" panose="020B0503020204020204" charset="-122"/>
                <a:ea typeface="微软雅黑" panose="020B0503020204020204" charset="-122"/>
              </a:rPr>
              <a:t>G</a:t>
            </a:r>
            <a:r>
              <a:rPr lang="zh-CN" altLang="zh-CN">
                <a:solidFill>
                  <a:srgbClr val="000000"/>
                </a:solidFill>
                <a:latin typeface="微软雅黑" panose="020B0503020204020204" charset="-122"/>
                <a:ea typeface="微软雅黑" panose="020B0503020204020204" charset="-122"/>
              </a:rPr>
              <a:t>求出</a:t>
            </a:r>
            <a:r>
              <a:rPr lang="en-US" altLang="zh-CN">
                <a:solidFill>
                  <a:srgbClr val="000000"/>
                </a:solidFill>
                <a:latin typeface="微软雅黑" panose="020B0503020204020204" charset="-122"/>
                <a:ea typeface="微软雅黑" panose="020B0503020204020204" charset="-122"/>
              </a:rPr>
              <a:t>ind</a:t>
            </a:r>
            <a:r>
              <a:rPr lang="zh-CN" altLang="zh-CN">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pPr>
              <a:lnSpc>
                <a:spcPct val="150000"/>
              </a:lnSpc>
            </a:pPr>
            <a:r>
              <a:rPr lang="zh-CN" altLang="zh-CN">
                <a:solidFill>
                  <a:srgbClr val="000000"/>
                </a:solidFill>
                <a:latin typeface="微软雅黑" panose="020B0503020204020204" charset="-122"/>
                <a:ea typeface="微软雅黑" panose="020B0503020204020204" charset="-122"/>
              </a:rPr>
              <a:t>拓扑排序是设计要点如下：</a:t>
            </a:r>
          </a:p>
        </p:txBody>
      </p:sp>
      <p:sp>
        <p:nvSpPr>
          <p:cNvPr id="17" name="TextBox 16"/>
          <p:cNvSpPr txBox="1"/>
          <p:nvPr>
            <p:custDataLst>
              <p:tags r:id="rId2"/>
            </p:custDataLst>
          </p:nvPr>
        </p:nvSpPr>
        <p:spPr>
          <a:xfrm>
            <a:off x="985520" y="4180913"/>
            <a:ext cx="10220960" cy="213931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200000"/>
              </a:lnSpc>
              <a:spcBef>
                <a:spcPts val="600"/>
              </a:spcBef>
              <a:buFont typeface="Wingdings" panose="05000000000000000000" pitchFamily="2" charset="2"/>
              <a:buChar char="n"/>
              <a:defRPr sz="2000" b="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pPr>
              <a:lnSpc>
                <a:spcPct val="150000"/>
              </a:lnSpc>
              <a:buFont typeface="Wingdings" panose="05000000000000000000" pitchFamily="2" charset="2"/>
              <a:buChar char="l"/>
            </a:pPr>
            <a:r>
              <a:rPr lang="zh-CN" altLang="zh-CN">
                <a:solidFill>
                  <a:srgbClr val="000000"/>
                </a:solidFill>
                <a:latin typeface="微软雅黑" panose="020B0503020204020204" charset="-122"/>
                <a:ea typeface="微软雅黑" panose="020B0503020204020204" charset="-122"/>
              </a:rPr>
              <a:t>在某个时刻，可以有多个入度为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的顶点，为此设置一个栈</a:t>
            </a:r>
            <a:r>
              <a:rPr lang="en-US" altLang="zh-CN">
                <a:solidFill>
                  <a:srgbClr val="000000"/>
                </a:solidFill>
                <a:latin typeface="微软雅黑" panose="020B0503020204020204" charset="-122"/>
                <a:ea typeface="微软雅黑" panose="020B0503020204020204" charset="-122"/>
              </a:rPr>
              <a:t>st</a:t>
            </a:r>
            <a:r>
              <a:rPr lang="zh-CN" altLang="zh-CN">
                <a:solidFill>
                  <a:srgbClr val="000000"/>
                </a:solidFill>
                <a:latin typeface="微软雅黑" panose="020B0503020204020204" charset="-122"/>
                <a:ea typeface="微软雅黑" panose="020B0503020204020204" charset="-122"/>
              </a:rPr>
              <a:t>，以存放多个入度为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的顶点，栈中的顶点的都是入度为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的顶点。</a:t>
            </a:r>
          </a:p>
          <a:p>
            <a:pPr>
              <a:lnSpc>
                <a:spcPct val="150000"/>
              </a:lnSpc>
              <a:buFont typeface="Wingdings" panose="05000000000000000000" pitchFamily="2" charset="2"/>
              <a:buChar char="l"/>
            </a:pPr>
            <a:r>
              <a:rPr lang="zh-CN" altLang="zh-CN">
                <a:solidFill>
                  <a:srgbClr val="000000"/>
                </a:solidFill>
                <a:latin typeface="微软雅黑" panose="020B0503020204020204" charset="-122"/>
                <a:ea typeface="微软雅黑" panose="020B0503020204020204" charset="-122"/>
              </a:rPr>
              <a:t>出栈顶点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时，将顶点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输出，同时删去该顶点的所有出边，实际上没有必要真的删去这些出边，只需要将顶点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的所有出边邻接点的入度减</a:t>
            </a:r>
            <a:r>
              <a:rPr lang="en-US" altLang="zh-CN">
                <a:solidFill>
                  <a:srgbClr val="000000"/>
                </a:solidFill>
                <a:latin typeface="微软雅黑" panose="020B0503020204020204" charset="-122"/>
                <a:ea typeface="微软雅黑" panose="020B0503020204020204" charset="-122"/>
              </a:rPr>
              <a:t>1</a:t>
            </a:r>
            <a:r>
              <a:rPr lang="zh-CN" altLang="zh-CN">
                <a:solidFill>
                  <a:srgbClr val="000000"/>
                </a:solidFill>
                <a:latin typeface="微软雅黑" panose="020B0503020204020204" charset="-122"/>
                <a:ea typeface="微软雅黑" panose="020B0503020204020204" charset="-122"/>
              </a:rPr>
              <a:t>就可以了。</a:t>
            </a:r>
          </a:p>
        </p:txBody>
      </p:sp>
      <p:sp>
        <p:nvSpPr>
          <p:cNvPr id="6" name="文本框 5"/>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7.7 </a:t>
            </a:r>
            <a:r>
              <a:rPr lang="zh-CN" altLang="en-US" sz="2400">
                <a:solidFill>
                  <a:schemeClr val="accent1"/>
                </a:solidFill>
                <a:latin typeface="微软雅黑" panose="020B0503020204020204" charset="-122"/>
                <a:ea typeface="微软雅黑" panose="020B0503020204020204" charset="-122"/>
                <a:cs typeface="Arial" panose="020B0604020202020204"/>
              </a:rPr>
              <a:t>拓扑排序</a:t>
            </a:r>
          </a:p>
        </p:txBody>
      </p:sp>
      <p:sp>
        <p:nvSpPr>
          <p:cNvPr id="8"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7.7.2 </a:t>
            </a:r>
            <a:r>
              <a:rPr lang="zh-CN" altLang="en-US">
                <a:solidFill>
                  <a:srgbClr val="000000"/>
                </a:solidFill>
                <a:latin typeface="微软雅黑" panose="020B0503020204020204" charset="-122"/>
                <a:ea typeface="微软雅黑" panose="020B0503020204020204" charset="-122"/>
              </a:rPr>
              <a:t>拓扑排序算法设计</a:t>
            </a:r>
          </a:p>
        </p:txBody>
      </p:sp>
    </p:spTree>
    <p:extLst>
      <p:ext uri="{BB962C8B-B14F-4D97-AF65-F5344CB8AC3E}">
        <p14:creationId xmlns:p14="http://schemas.microsoft.com/office/powerpoint/2010/main" val="1870446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6"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custDataLst>
              <p:tags r:id="rId1"/>
            </p:custDataLst>
          </p:nvPr>
        </p:nvSpPr>
        <p:spPr>
          <a:xfrm>
            <a:off x="1351423" y="1242652"/>
            <a:ext cx="9489154" cy="521144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cs typeface="Consolas" panose="020B0609020204030204" pitchFamily="49" charset="0"/>
              </a:defRPr>
            </a:lvl1pPr>
          </a:lstStyle>
          <a:p>
            <a:pPr>
              <a:lnSpc>
                <a:spcPct val="100000"/>
              </a:lnSpc>
            </a:pPr>
            <a:r>
              <a:rPr lang="en-US" altLang="zh-CN">
                <a:solidFill>
                  <a:srgbClr val="000000"/>
                </a:solidFill>
                <a:latin typeface="微软雅黑" panose="020B0503020204020204" charset="-122"/>
                <a:ea typeface="微软雅黑" panose="020B0503020204020204" charset="-122"/>
              </a:rPr>
              <a:t>def TopSort(G):	                 	#</a:t>
            </a:r>
            <a:r>
              <a:rPr lang="zh-CN" altLang="zh-CN">
                <a:solidFill>
                  <a:srgbClr val="000000"/>
                </a:solidFill>
                <a:latin typeface="微软雅黑" panose="020B0503020204020204" charset="-122"/>
                <a:ea typeface="微软雅黑" panose="020B0503020204020204" charset="-122"/>
              </a:rPr>
              <a:t>拓扑排序</a:t>
            </a:r>
          </a:p>
          <a:p>
            <a:pPr>
              <a:lnSpc>
                <a:spcPct val="100000"/>
              </a:lnSpc>
            </a:pPr>
            <a:r>
              <a:rPr lang="en-US" altLang="zh-CN">
                <a:solidFill>
                  <a:srgbClr val="000000"/>
                </a:solidFill>
                <a:latin typeface="微软雅黑" panose="020B0503020204020204" charset="-122"/>
                <a:ea typeface="微软雅黑" panose="020B0503020204020204" charset="-122"/>
              </a:rPr>
              <a:t>   ind=[0]*MAXV            			#</a:t>
            </a:r>
            <a:r>
              <a:rPr lang="zh-CN" altLang="zh-CN">
                <a:solidFill>
                  <a:srgbClr val="000000"/>
                </a:solidFill>
                <a:latin typeface="微软雅黑" panose="020B0503020204020204" charset="-122"/>
                <a:ea typeface="微软雅黑" panose="020B0503020204020204" charset="-122"/>
              </a:rPr>
              <a:t>记录每个顶点的入度</a:t>
            </a:r>
          </a:p>
          <a:p>
            <a:pPr>
              <a:lnSpc>
                <a:spcPct val="100000"/>
              </a:lnSpc>
            </a:pPr>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求顶点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的入度</a:t>
            </a:r>
          </a:p>
          <a:p>
            <a:pPr>
              <a:lnSpc>
                <a:spcPct val="100000"/>
              </a:lnSpc>
            </a:pPr>
            <a:r>
              <a:rPr lang="en-US" altLang="zh-CN">
                <a:solidFill>
                  <a:srgbClr val="000000"/>
                </a:solidFill>
                <a:latin typeface="微软雅黑" panose="020B0503020204020204" charset="-122"/>
                <a:ea typeface="微软雅黑" panose="020B0503020204020204" charset="-122"/>
              </a:rPr>
              <a:t>     for j in range(len(G.adjlist[i])):  	#</a:t>
            </a:r>
            <a:r>
              <a:rPr lang="zh-CN" altLang="zh-CN">
                <a:solidFill>
                  <a:srgbClr val="000000"/>
                </a:solidFill>
                <a:latin typeface="微软雅黑" panose="020B0503020204020204" charset="-122"/>
                <a:ea typeface="微软雅黑" panose="020B0503020204020204" charset="-122"/>
              </a:rPr>
              <a:t>处理顶点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的所有出边</a:t>
            </a:r>
          </a:p>
          <a:p>
            <a:pPr>
              <a:lnSpc>
                <a:spcPct val="100000"/>
              </a:lnSpc>
            </a:pPr>
            <a:r>
              <a:rPr lang="en-US" altLang="zh-CN">
                <a:solidFill>
                  <a:srgbClr val="000000"/>
                </a:solidFill>
                <a:latin typeface="微软雅黑" panose="020B0503020204020204" charset="-122"/>
                <a:ea typeface="微软雅黑" panose="020B0503020204020204" charset="-122"/>
              </a:rPr>
              <a:t>      	w=G.adjlist[i][j].adjvex        	#</a:t>
            </a:r>
            <a:r>
              <a:rPr lang="zh-CN" altLang="zh-CN">
                <a:solidFill>
                  <a:srgbClr val="000000"/>
                </a:solidFill>
                <a:latin typeface="微软雅黑" panose="020B0503020204020204" charset="-122"/>
                <a:ea typeface="微软雅黑" panose="020B0503020204020204" charset="-122"/>
              </a:rPr>
              <a:t>取顶点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的第</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个出边邻接点</a:t>
            </a:r>
            <a:r>
              <a:rPr lang="en-US" altLang="zh-CN">
                <a:solidFill>
                  <a:srgbClr val="000000"/>
                </a:solidFill>
                <a:latin typeface="微软雅黑" panose="020B0503020204020204" charset="-122"/>
                <a:ea typeface="微软雅黑" panose="020B0503020204020204" charset="-122"/>
              </a:rPr>
              <a:t>w</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ind[w]+=1               	#</a:t>
            </a:r>
            <a:r>
              <a:rPr lang="zh-CN" altLang="zh-CN">
                <a:solidFill>
                  <a:srgbClr val="000000"/>
                </a:solidFill>
                <a:latin typeface="微软雅黑" panose="020B0503020204020204" charset="-122"/>
                <a:ea typeface="微软雅黑" panose="020B0503020204020204" charset="-122"/>
              </a:rPr>
              <a:t>有边</a:t>
            </a:r>
            <a:r>
              <a:rPr lang="en-US" altLang="zh-CN">
                <a:solidFill>
                  <a:srgbClr val="000000"/>
                </a:solidFill>
                <a:latin typeface="微软雅黑" panose="020B0503020204020204" charset="-122"/>
                <a:ea typeface="微软雅黑" panose="020B0503020204020204" charset="-122"/>
              </a:rPr>
              <a:t>&lt;i,w&gt;</a:t>
            </a: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w</a:t>
            </a:r>
            <a:r>
              <a:rPr lang="zh-CN" altLang="zh-CN">
                <a:solidFill>
                  <a:srgbClr val="000000"/>
                </a:solidFill>
                <a:latin typeface="微软雅黑" panose="020B0503020204020204" charset="-122"/>
                <a:ea typeface="微软雅黑" panose="020B0503020204020204" charset="-122"/>
              </a:rPr>
              <a:t>的入度增</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st=deque()                         	#</a:t>
            </a:r>
            <a:r>
              <a:rPr lang="zh-CN" altLang="zh-CN">
                <a:solidFill>
                  <a:srgbClr val="000000"/>
                </a:solidFill>
                <a:latin typeface="微软雅黑" panose="020B0503020204020204" charset="-122"/>
                <a:ea typeface="微软雅黑" panose="020B0503020204020204" charset="-122"/>
              </a:rPr>
              <a:t>用双端队列实现栈</a:t>
            </a:r>
          </a:p>
          <a:p>
            <a:pPr>
              <a:lnSpc>
                <a:spcPct val="100000"/>
              </a:lnSpc>
            </a:pPr>
            <a:r>
              <a:rPr lang="en-US" altLang="zh-CN">
                <a:solidFill>
                  <a:srgbClr val="000000"/>
                </a:solidFill>
                <a:latin typeface="微软雅黑" panose="020B0503020204020204" charset="-122"/>
                <a:ea typeface="微软雅黑" panose="020B0503020204020204" charset="-122"/>
              </a:rPr>
              <a:t>   for i in range(G.n):			#</a:t>
            </a:r>
            <a:r>
              <a:rPr lang="zh-CN" altLang="zh-CN">
                <a:solidFill>
                  <a:srgbClr val="000000"/>
                </a:solidFill>
                <a:latin typeface="微软雅黑" panose="020B0503020204020204" charset="-122"/>
                <a:ea typeface="微软雅黑" panose="020B0503020204020204" charset="-122"/>
              </a:rPr>
              <a:t>所有入度为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的顶点进栈</a:t>
            </a:r>
          </a:p>
          <a:p>
            <a:pPr>
              <a:lnSpc>
                <a:spcPct val="100000"/>
              </a:lnSpc>
            </a:pPr>
            <a:r>
              <a:rPr lang="en-US" altLang="zh-CN">
                <a:solidFill>
                  <a:srgbClr val="000000"/>
                </a:solidFill>
                <a:latin typeface="微软雅黑" panose="020B0503020204020204" charset="-122"/>
                <a:ea typeface="微软雅黑" panose="020B0503020204020204" charset="-122"/>
              </a:rPr>
              <a:t>     if ind[i]==0:st.append(i)</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while len(st)&gt;0:            		#</a:t>
            </a:r>
            <a:r>
              <a:rPr lang="zh-CN" altLang="zh-CN">
                <a:solidFill>
                  <a:srgbClr val="000000"/>
                </a:solidFill>
                <a:latin typeface="微软雅黑" panose="020B0503020204020204" charset="-122"/>
                <a:ea typeface="微软雅黑" panose="020B0503020204020204" charset="-122"/>
              </a:rPr>
              <a:t>栈不为空时循环</a:t>
            </a:r>
          </a:p>
          <a:p>
            <a:pPr>
              <a:lnSpc>
                <a:spcPct val="100000"/>
              </a:lnSpc>
            </a:pPr>
            <a:r>
              <a:rPr lang="en-US" altLang="zh-CN">
                <a:solidFill>
                  <a:srgbClr val="000000"/>
                </a:solidFill>
                <a:latin typeface="微软雅黑" panose="020B0503020204020204" charset="-122"/>
                <a:ea typeface="微软雅黑" panose="020B0503020204020204" charset="-122"/>
              </a:rPr>
              <a:t>     i=st.pop()				#</a:t>
            </a:r>
            <a:r>
              <a:rPr lang="zh-CN" altLang="zh-CN">
                <a:solidFill>
                  <a:srgbClr val="000000"/>
                </a:solidFill>
                <a:latin typeface="微软雅黑" panose="020B0503020204020204" charset="-122"/>
                <a:ea typeface="微软雅黑" panose="020B0503020204020204" charset="-122"/>
              </a:rPr>
              <a:t>出栈一个顶点</a:t>
            </a:r>
            <a:r>
              <a:rPr lang="en-US" altLang="zh-CN">
                <a:solidFill>
                  <a:srgbClr val="000000"/>
                </a:solidFill>
                <a:latin typeface="微软雅黑" panose="020B0503020204020204" charset="-122"/>
                <a:ea typeface="微软雅黑" panose="020B0503020204020204" charset="-122"/>
              </a:rPr>
              <a:t>i</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print("%d" %(i),end=' ')		#</a:t>
            </a:r>
            <a:r>
              <a:rPr lang="zh-CN" altLang="zh-CN">
                <a:solidFill>
                  <a:srgbClr val="000000"/>
                </a:solidFill>
                <a:latin typeface="微软雅黑" panose="020B0503020204020204" charset="-122"/>
                <a:ea typeface="微软雅黑" panose="020B0503020204020204" charset="-122"/>
              </a:rPr>
              <a:t>输出顶点</a:t>
            </a:r>
            <a:r>
              <a:rPr lang="en-US" altLang="zh-CN">
                <a:solidFill>
                  <a:srgbClr val="000000"/>
                </a:solidFill>
                <a:latin typeface="微软雅黑" panose="020B0503020204020204" charset="-122"/>
                <a:ea typeface="微软雅黑" panose="020B0503020204020204" charset="-122"/>
              </a:rPr>
              <a:t>i</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for j in range(len(G.adjlist[i])):  	#</a:t>
            </a:r>
            <a:r>
              <a:rPr lang="zh-CN" altLang="zh-CN">
                <a:solidFill>
                  <a:srgbClr val="000000"/>
                </a:solidFill>
                <a:latin typeface="微软雅黑" panose="020B0503020204020204" charset="-122"/>
                <a:ea typeface="微软雅黑" panose="020B0503020204020204" charset="-122"/>
              </a:rPr>
              <a:t>处理顶点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的所有出边</a:t>
            </a:r>
          </a:p>
          <a:p>
            <a:pPr>
              <a:lnSpc>
                <a:spcPct val="100000"/>
              </a:lnSpc>
            </a:pPr>
            <a:r>
              <a:rPr lang="en-US" altLang="zh-CN">
                <a:solidFill>
                  <a:srgbClr val="000000"/>
                </a:solidFill>
                <a:latin typeface="微软雅黑" panose="020B0503020204020204" charset="-122"/>
                <a:ea typeface="微软雅黑" panose="020B0503020204020204" charset="-122"/>
              </a:rPr>
              <a:t>      	w=G.adjlist[i][j].adjvex        	#</a:t>
            </a:r>
            <a:r>
              <a:rPr lang="zh-CN" altLang="zh-CN">
                <a:solidFill>
                  <a:srgbClr val="000000"/>
                </a:solidFill>
                <a:latin typeface="微软雅黑" panose="020B0503020204020204" charset="-122"/>
                <a:ea typeface="微软雅黑" panose="020B0503020204020204" charset="-122"/>
              </a:rPr>
              <a:t>取顶点</a:t>
            </a:r>
            <a:r>
              <a:rPr lang="en-US" altLang="zh-CN">
                <a:solidFill>
                  <a:srgbClr val="000000"/>
                </a:solidFill>
                <a:latin typeface="微软雅黑" panose="020B0503020204020204" charset="-122"/>
                <a:ea typeface="微软雅黑" panose="020B0503020204020204" charset="-122"/>
              </a:rPr>
              <a:t>i</a:t>
            </a:r>
            <a:r>
              <a:rPr lang="zh-CN" altLang="zh-CN">
                <a:solidFill>
                  <a:srgbClr val="000000"/>
                </a:solidFill>
                <a:latin typeface="微软雅黑" panose="020B0503020204020204" charset="-122"/>
                <a:ea typeface="微软雅黑" panose="020B0503020204020204" charset="-122"/>
              </a:rPr>
              <a:t>的第</a:t>
            </a:r>
            <a:r>
              <a:rPr lang="en-US" altLang="zh-CN">
                <a:solidFill>
                  <a:srgbClr val="000000"/>
                </a:solidFill>
                <a:latin typeface="微软雅黑" panose="020B0503020204020204" charset="-122"/>
                <a:ea typeface="微软雅黑" panose="020B0503020204020204" charset="-122"/>
              </a:rPr>
              <a:t>j</a:t>
            </a:r>
            <a:r>
              <a:rPr lang="zh-CN" altLang="zh-CN">
                <a:solidFill>
                  <a:srgbClr val="000000"/>
                </a:solidFill>
                <a:latin typeface="微软雅黑" panose="020B0503020204020204" charset="-122"/>
                <a:ea typeface="微软雅黑" panose="020B0503020204020204" charset="-122"/>
              </a:rPr>
              <a:t>个出边邻接点</a:t>
            </a:r>
            <a:r>
              <a:rPr lang="en-US" altLang="zh-CN">
                <a:solidFill>
                  <a:srgbClr val="000000"/>
                </a:solidFill>
                <a:latin typeface="微软雅黑" panose="020B0503020204020204" charset="-122"/>
                <a:ea typeface="微软雅黑" panose="020B0503020204020204" charset="-122"/>
              </a:rPr>
              <a:t>w</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ind[w]-=1			#</a:t>
            </a:r>
            <a:r>
              <a:rPr lang="zh-CN" altLang="zh-CN">
                <a:solidFill>
                  <a:srgbClr val="000000"/>
                </a:solidFill>
                <a:latin typeface="微软雅黑" panose="020B0503020204020204" charset="-122"/>
                <a:ea typeface="微软雅黑" panose="020B0503020204020204" charset="-122"/>
              </a:rPr>
              <a:t>顶点</a:t>
            </a:r>
            <a:r>
              <a:rPr lang="en-US" altLang="zh-CN">
                <a:solidFill>
                  <a:srgbClr val="000000"/>
                </a:solidFill>
                <a:latin typeface="微软雅黑" panose="020B0503020204020204" charset="-122"/>
                <a:ea typeface="微软雅黑" panose="020B0503020204020204" charset="-122"/>
              </a:rPr>
              <a:t>w</a:t>
            </a:r>
            <a:r>
              <a:rPr lang="zh-CN" altLang="zh-CN">
                <a:solidFill>
                  <a:srgbClr val="000000"/>
                </a:solidFill>
                <a:latin typeface="微软雅黑" panose="020B0503020204020204" charset="-122"/>
                <a:ea typeface="微软雅黑" panose="020B0503020204020204" charset="-122"/>
              </a:rPr>
              <a:t>的入度减</a:t>
            </a:r>
            <a:r>
              <a:rPr lang="en-US" altLang="zh-CN">
                <a:solidFill>
                  <a:srgbClr val="000000"/>
                </a:solidFill>
                <a:latin typeface="微软雅黑" panose="020B0503020204020204" charset="-122"/>
                <a:ea typeface="微软雅黑" panose="020B0503020204020204" charset="-122"/>
              </a:rPr>
              <a:t>1</a:t>
            </a:r>
            <a:endParaRPr lang="zh-CN" altLang="zh-CN">
              <a:solidFill>
                <a:srgbClr val="000000"/>
              </a:solidFill>
              <a:latin typeface="微软雅黑" panose="020B0503020204020204" charset="-122"/>
              <a:ea typeface="微软雅黑" panose="020B0503020204020204" charset="-122"/>
            </a:endParaRPr>
          </a:p>
          <a:p>
            <a:pPr>
              <a:lnSpc>
                <a:spcPct val="100000"/>
              </a:lnSpc>
            </a:pPr>
            <a:r>
              <a:rPr lang="en-US" altLang="zh-CN">
                <a:solidFill>
                  <a:srgbClr val="000000"/>
                </a:solidFill>
                <a:latin typeface="微软雅黑" panose="020B0503020204020204" charset="-122"/>
                <a:ea typeface="微软雅黑" panose="020B0503020204020204" charset="-122"/>
              </a:rPr>
              <a:t>        	if ind[w]==0:st.append(w)	#</a:t>
            </a:r>
            <a:r>
              <a:rPr lang="zh-CN" altLang="zh-CN">
                <a:solidFill>
                  <a:srgbClr val="000000"/>
                </a:solidFill>
                <a:latin typeface="微软雅黑" panose="020B0503020204020204" charset="-122"/>
                <a:ea typeface="微软雅黑" panose="020B0503020204020204" charset="-122"/>
              </a:rPr>
              <a:t>入度为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的邻接点进栈</a:t>
            </a:r>
          </a:p>
        </p:txBody>
      </p:sp>
      <p:sp>
        <p:nvSpPr>
          <p:cNvPr id="4" name="TextBox 3"/>
          <p:cNvSpPr txBox="1"/>
          <p:nvPr/>
        </p:nvSpPr>
        <p:spPr>
          <a:xfrm>
            <a:off x="1351423" y="6457890"/>
            <a:ext cx="5643602" cy="398780"/>
          </a:xfrm>
          <a:prstGeom prst="rect">
            <a:avLst/>
          </a:prstGeom>
          <a:noFill/>
        </p:spPr>
        <p:txBody>
          <a:bodyPr wrap="square" rtlCol="0">
            <a:spAutoFit/>
          </a:bodyPr>
          <a:lstStyle/>
          <a:p>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不考虑求初始入度，时间复杂度为</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O(</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rPr>
              <a:t>e</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5" name="文本框 4"/>
          <p:cNvSpPr txBox="1"/>
          <p:nvPr/>
        </p:nvSpPr>
        <p:spPr>
          <a:xfrm>
            <a:off x="1073369" y="144242"/>
            <a:ext cx="192278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7.7 </a:t>
            </a:r>
            <a:r>
              <a:rPr lang="zh-CN" altLang="en-US" sz="2400">
                <a:solidFill>
                  <a:schemeClr val="accent1"/>
                </a:solidFill>
                <a:latin typeface="微软雅黑" panose="020B0503020204020204" charset="-122"/>
                <a:ea typeface="微软雅黑" panose="020B0503020204020204" charset="-122"/>
                <a:cs typeface="Arial" panose="020B0604020202020204"/>
              </a:rPr>
              <a:t>拓扑排序</a:t>
            </a:r>
          </a:p>
        </p:txBody>
      </p:sp>
      <p:sp>
        <p:nvSpPr>
          <p:cNvPr id="7" name="Text Box 5"/>
          <p:cNvSpPr txBox="1">
            <a:spLocks noChangeArrowheads="1"/>
          </p:cNvSpPr>
          <p:nvPr/>
        </p:nvSpPr>
        <p:spPr bwMode="auto">
          <a:xfrm>
            <a:off x="1038673" y="847545"/>
            <a:ext cx="484656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a:solidFill>
                  <a:srgbClr val="000000"/>
                </a:solidFill>
                <a:latin typeface="微软雅黑" panose="020B0503020204020204" charset="-122"/>
                <a:ea typeface="微软雅黑" panose="020B0503020204020204" charset="-122"/>
              </a:rPr>
              <a:t>7.7.2 </a:t>
            </a:r>
            <a:r>
              <a:rPr lang="zh-CN" altLang="en-US">
                <a:solidFill>
                  <a:srgbClr val="000000"/>
                </a:solidFill>
                <a:latin typeface="微软雅黑" panose="020B0503020204020204" charset="-122"/>
                <a:ea typeface="微软雅黑" panose="020B0503020204020204" charset="-122"/>
              </a:rPr>
              <a:t>拓扑排序算法设计</a:t>
            </a:r>
          </a:p>
        </p:txBody>
      </p:sp>
    </p:spTree>
    <p:extLst>
      <p:ext uri="{BB962C8B-B14F-4D97-AF65-F5344CB8AC3E}">
        <p14:creationId xmlns:p14="http://schemas.microsoft.com/office/powerpoint/2010/main" val="1393534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7">
                                            <p:txEl>
                                              <p:pRg st="4" end="4"/>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
          <p:cNvSpPr txBox="1"/>
          <p:nvPr/>
        </p:nvSpPr>
        <p:spPr>
          <a:xfrm>
            <a:off x="1779124" y="105242"/>
            <a:ext cx="6964826" cy="53403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spcBef>
                <a:spcPct val="50000"/>
              </a:spcBef>
            </a:pPr>
            <a:r>
              <a:rPr lang="zh-CN" altLang="en-US" sz="3600" spc="6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p>
        </p:txBody>
      </p:sp>
      <p:sp>
        <p:nvSpPr>
          <p:cNvPr id="23" name="TextBox 1"/>
          <p:cNvSpPr txBox="1"/>
          <p:nvPr/>
        </p:nvSpPr>
        <p:spPr>
          <a:xfrm>
            <a:off x="2336343" y="1142470"/>
            <a:ext cx="8515870" cy="119888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lgn="l">
              <a:lnSpc>
                <a:spcPct val="150000"/>
              </a:lnSpc>
            </a:pPr>
            <a:r>
              <a:rPr lang="zh-CN" altLang="en-US" dirty="0">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对如图所示的图进行拓扑排序，可以得到不同的拓扑序列个数是（ ）。</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2859021" y="2774127"/>
            <a:ext cx="9244704" cy="435610"/>
          </a:xfrm>
          <a:prstGeom prst="rect">
            <a:avLst/>
          </a:prstGeom>
          <a:noFill/>
        </p:spPr>
        <p:txBody>
          <a:bodyPr wrap="square" rtlCol="0">
            <a:spAutoFit/>
          </a:bodyPr>
          <a:lstStyle/>
          <a:p>
            <a:pPr algn="l"/>
            <a:r>
              <a:rPr lang="en-US" altLang="zh-CN"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 4      B. 3	     C. 2      D. 1</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495273" y="3833370"/>
            <a:ext cx="3611272" cy="1857388"/>
            <a:chOff x="2960992" y="2285992"/>
            <a:chExt cx="3611272" cy="1857388"/>
          </a:xfrm>
        </p:grpSpPr>
        <p:sp>
          <p:nvSpPr>
            <p:cNvPr id="15" name="椭圆 14"/>
            <p:cNvSpPr/>
            <p:nvPr/>
          </p:nvSpPr>
          <p:spPr bwMode="auto">
            <a:xfrm>
              <a:off x="4493256" y="2285992"/>
              <a:ext cx="468000" cy="468000"/>
            </a:xfrm>
            <a:prstGeom prst="ellipse">
              <a:avLst/>
            </a:prstGeom>
            <a:ln>
              <a:headEnd type="none" w="med" len="med"/>
              <a:tailEnd type="none" w="med" len="lg"/>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800" i="1"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e</a:t>
              </a:r>
            </a:p>
          </p:txBody>
        </p:sp>
        <p:sp>
          <p:nvSpPr>
            <p:cNvPr id="16" name="椭圆 15"/>
            <p:cNvSpPr/>
            <p:nvPr/>
          </p:nvSpPr>
          <p:spPr bwMode="auto">
            <a:xfrm>
              <a:off x="2960992" y="2889562"/>
              <a:ext cx="468000" cy="468000"/>
            </a:xfrm>
            <a:prstGeom prst="ellipse">
              <a:avLst/>
            </a:prstGeom>
            <a:ln>
              <a:headEnd type="none" w="med" len="med"/>
              <a:tailEnd type="none" w="med" len="lg"/>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800" i="1">
                  <a:solidFill>
                    <a:srgbClr val="262626"/>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7" name="椭圆 16"/>
            <p:cNvSpPr/>
            <p:nvPr/>
          </p:nvSpPr>
          <p:spPr bwMode="auto">
            <a:xfrm>
              <a:off x="3746810" y="3675380"/>
              <a:ext cx="468000" cy="468000"/>
            </a:xfrm>
            <a:prstGeom prst="ellipse">
              <a:avLst/>
            </a:prstGeom>
            <a:ln>
              <a:headEnd type="none" w="med" len="med"/>
              <a:tailEnd type="none" w="med" len="lg"/>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800" i="1">
                  <a:solidFill>
                    <a:srgbClr val="262626"/>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8" name="椭圆 17"/>
            <p:cNvSpPr/>
            <p:nvPr/>
          </p:nvSpPr>
          <p:spPr bwMode="auto">
            <a:xfrm>
              <a:off x="4746942" y="3675380"/>
              <a:ext cx="468000" cy="468000"/>
            </a:xfrm>
            <a:prstGeom prst="ellipse">
              <a:avLst/>
            </a:prstGeom>
            <a:ln>
              <a:headEnd type="none" w="med" len="med"/>
              <a:tailEnd type="none" w="med" len="lg"/>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800" i="1"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9" name="椭圆 18"/>
            <p:cNvSpPr/>
            <p:nvPr/>
          </p:nvSpPr>
          <p:spPr bwMode="auto">
            <a:xfrm>
              <a:off x="6104264" y="2889562"/>
              <a:ext cx="468000" cy="468000"/>
            </a:xfrm>
            <a:prstGeom prst="ellipse">
              <a:avLst/>
            </a:prstGeom>
            <a:ln>
              <a:headEnd type="none" w="med" len="med"/>
              <a:tailEnd type="none" w="med" len="lg"/>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800" i="1">
                  <a:solidFill>
                    <a:srgbClr val="262626"/>
                  </a:solidFill>
                  <a:latin typeface="微软雅黑" panose="020B0503020204020204" pitchFamily="34" charset="-122"/>
                  <a:ea typeface="微软雅黑" panose="020B0503020204020204" pitchFamily="34" charset="-122"/>
                  <a:cs typeface="Consolas" panose="020B0609020204030204" pitchFamily="49" charset="0"/>
                </a:rPr>
                <a:t>d</a:t>
              </a:r>
            </a:p>
          </p:txBody>
        </p:sp>
        <p:cxnSp>
          <p:nvCxnSpPr>
            <p:cNvPr id="20" name="直接箭头连接符 19"/>
            <p:cNvCxnSpPr>
              <a:stCxn id="16" idx="5"/>
              <a:endCxn id="17" idx="1"/>
            </p:cNvCxnSpPr>
            <p:nvPr/>
          </p:nvCxnSpPr>
          <p:spPr>
            <a:xfrm rot="16200000" flipH="1">
              <a:off x="3360455" y="3289025"/>
              <a:ext cx="454892" cy="45489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1" name="直接箭头连接符 20"/>
            <p:cNvCxnSpPr>
              <a:stCxn id="16" idx="7"/>
              <a:endCxn id="15" idx="2"/>
            </p:cNvCxnSpPr>
            <p:nvPr/>
          </p:nvCxnSpPr>
          <p:spPr>
            <a:xfrm rot="5400000" flipH="1" flipV="1">
              <a:off x="3707802" y="2172646"/>
              <a:ext cx="438107" cy="113280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2" name="直接箭头连接符 21"/>
            <p:cNvCxnSpPr>
              <a:stCxn id="15" idx="6"/>
              <a:endCxn id="19" idx="1"/>
            </p:cNvCxnSpPr>
            <p:nvPr/>
          </p:nvCxnSpPr>
          <p:spPr>
            <a:xfrm>
              <a:off x="4961256" y="2519992"/>
              <a:ext cx="1211545" cy="43810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4" name="直接箭头连接符 23"/>
            <p:cNvCxnSpPr>
              <a:stCxn id="17" idx="6"/>
              <a:endCxn id="18" idx="2"/>
            </p:cNvCxnSpPr>
            <p:nvPr/>
          </p:nvCxnSpPr>
          <p:spPr>
            <a:xfrm>
              <a:off x="4214810" y="3909380"/>
              <a:ext cx="53213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5" name="直接箭头连接符 24"/>
            <p:cNvCxnSpPr>
              <a:stCxn id="18" idx="6"/>
              <a:endCxn id="19" idx="3"/>
            </p:cNvCxnSpPr>
            <p:nvPr/>
          </p:nvCxnSpPr>
          <p:spPr>
            <a:xfrm flipV="1">
              <a:off x="5214942" y="3289025"/>
              <a:ext cx="957859" cy="62035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6" name="直接箭头连接符 25"/>
            <p:cNvCxnSpPr>
              <a:stCxn id="16" idx="6"/>
              <a:endCxn id="18" idx="1"/>
            </p:cNvCxnSpPr>
            <p:nvPr/>
          </p:nvCxnSpPr>
          <p:spPr>
            <a:xfrm>
              <a:off x="3428992" y="3123562"/>
              <a:ext cx="1386487" cy="62035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sp>
        <p:nvSpPr>
          <p:cNvPr id="27" name="TextBox 23"/>
          <p:cNvSpPr txBox="1"/>
          <p:nvPr/>
        </p:nvSpPr>
        <p:spPr>
          <a:xfrm>
            <a:off x="7579621" y="5329396"/>
            <a:ext cx="2857520" cy="312420"/>
          </a:xfrm>
          <a:prstGeom prst="rect">
            <a:avLst/>
          </a:prstGeom>
          <a:noFill/>
        </p:spPr>
        <p:txBody>
          <a:bodyPr wrap="square" rtlCol="0">
            <a:spAutoFit/>
          </a:bodyPr>
          <a:lstStyle/>
          <a:p>
            <a:r>
              <a:rPr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注：</a:t>
            </a:r>
            <a:r>
              <a:rPr 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2010</a:t>
            </a:r>
            <a:r>
              <a:rPr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年全国考研题</a:t>
            </a:r>
          </a:p>
        </p:txBody>
      </p:sp>
      <p:sp>
        <p:nvSpPr>
          <p:cNvPr id="28" name="TextBox 22"/>
          <p:cNvSpPr txBox="1"/>
          <p:nvPr/>
        </p:nvSpPr>
        <p:spPr>
          <a:xfrm>
            <a:off x="4815399" y="6110521"/>
            <a:ext cx="6500858" cy="337185"/>
          </a:xfrm>
          <a:prstGeom prst="rect">
            <a:avLst/>
          </a:prstGeom>
          <a:noFill/>
        </p:spPr>
        <p:txBody>
          <a:bodyPr wrap="square" rtlCol="0">
            <a:spAutoFit/>
          </a:bodyPr>
          <a:lstStyle/>
          <a:p>
            <a:pPr algn="l"/>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不同的拓扑序列有：</a:t>
            </a:r>
            <a:r>
              <a:rPr lang="en-US" sz="2000" i="1" dirty="0" err="1">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aebcd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err="1">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abced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err="1">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abecd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。答案为</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29" name="组合 28"/>
          <p:cNvGrpSpPr/>
          <p:nvPr/>
        </p:nvGrpSpPr>
        <p:grpSpPr>
          <a:xfrm>
            <a:off x="4263299" y="5924354"/>
            <a:ext cx="722313" cy="582613"/>
            <a:chOff x="1774825" y="5489593"/>
            <a:chExt cx="722313" cy="582613"/>
          </a:xfrm>
        </p:grpSpPr>
        <p:sp>
          <p:nvSpPr>
            <p:cNvPr id="30"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a:solidFill>
                    <a:srgbClr val="FFFFFF"/>
                  </a:solidFill>
                  <a:latin typeface="微软雅黑" panose="020B0503020204020204" pitchFamily="34" charset="-122"/>
                  <a:ea typeface="微软雅黑" panose="020B0503020204020204" pitchFamily="34" charset="-122"/>
                </a:rPr>
                <a:t>1</a:t>
              </a:r>
            </a:p>
          </p:txBody>
        </p:sp>
        <p:grpSp>
          <p:nvGrpSpPr>
            <p:cNvPr id="31" name="Group 8"/>
            <p:cNvGrpSpPr/>
            <p:nvPr/>
          </p:nvGrpSpPr>
          <p:grpSpPr bwMode="auto">
            <a:xfrm>
              <a:off x="1774825" y="5518173"/>
              <a:ext cx="544513" cy="554040"/>
              <a:chOff x="1019" y="1020"/>
              <a:chExt cx="399" cy="406"/>
            </a:xfrm>
          </p:grpSpPr>
          <p:pic>
            <p:nvPicPr>
              <p:cNvPr id="32"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r>
                  <a:rPr lang="zh-CN" altLang="en-US" sz="2200" dirty="0">
                    <a:solidFill>
                      <a:schemeClr val="bg1"/>
                    </a:solidFill>
                    <a:latin typeface="微软雅黑" panose="020B0503020204020204" pitchFamily="34" charset="-122"/>
                    <a:ea typeface="微软雅黑" panose="020B0503020204020204" pitchFamily="34" charset="-122"/>
                  </a:rPr>
                  <a:t>解</a:t>
                </a:r>
              </a:p>
            </p:txBody>
          </p:sp>
        </p:grpSp>
      </p:grpSp>
      <p:pic>
        <p:nvPicPr>
          <p:cNvPr id="3" name="图片 2" descr="卡通人物&#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83" y="1866480"/>
            <a:ext cx="5729485" cy="5729485"/>
          </a:xfrm>
          <a:prstGeom prst="rect">
            <a:avLst/>
          </a:prstGeom>
        </p:spPr>
      </p:pic>
    </p:spTree>
    <p:extLst>
      <p:ext uri="{BB962C8B-B14F-4D97-AF65-F5344CB8AC3E}">
        <p14:creationId xmlns:p14="http://schemas.microsoft.com/office/powerpoint/2010/main" val="24277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7344"/>
            <a:ext cx="3367088" cy="4648200"/>
          </a:xfrm>
          <a:prstGeom prst="rect">
            <a:avLst/>
          </a:prstGeom>
        </p:spPr>
      </p:pic>
      <p:sp>
        <p:nvSpPr>
          <p:cNvPr id="7" name="TextBox 6"/>
          <p:cNvSpPr txBox="1"/>
          <p:nvPr>
            <p:custDataLst>
              <p:tags r:id="rId1"/>
            </p:custDataLst>
          </p:nvPr>
        </p:nvSpPr>
        <p:spPr>
          <a:xfrm>
            <a:off x="3367088" y="1566564"/>
            <a:ext cx="8477582" cy="4678680"/>
          </a:xfrm>
          <a:prstGeom prst="rect">
            <a:avLst/>
          </a:prstGeom>
          <a:noFill/>
          <a:ln w="38100">
            <a:solidFill>
              <a:schemeClr val="dk1"/>
            </a:solidFill>
            <a:prstDash val="solid"/>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150000"/>
              </a:lnSpc>
              <a:spcBef>
                <a:spcPts val="600"/>
              </a:spcBef>
              <a:buFont typeface="Wingdings" panose="05000000000000000000" pitchFamily="2" charset="2"/>
              <a:buChar char="n"/>
              <a:defRPr sz="2000" b="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zh-CN" altLang="zh-CN">
                <a:solidFill>
                  <a:srgbClr val="000000"/>
                </a:solidFill>
                <a:latin typeface="微软雅黑" panose="020B0503020204020204" charset="-122"/>
                <a:ea typeface="微软雅黑" panose="020B0503020204020204" charset="-122"/>
              </a:rPr>
              <a:t>若用一个带权有向图（</a:t>
            </a:r>
            <a:r>
              <a:rPr lang="en-US" altLang="zh-CN">
                <a:solidFill>
                  <a:srgbClr val="000000"/>
                </a:solidFill>
                <a:latin typeface="微软雅黑" panose="020B0503020204020204" charset="-122"/>
                <a:ea typeface="微软雅黑" panose="020B0503020204020204" charset="-122"/>
              </a:rPr>
              <a:t>DAG</a:t>
            </a:r>
            <a:r>
              <a:rPr lang="zh-CN" altLang="zh-CN">
                <a:solidFill>
                  <a:srgbClr val="000000"/>
                </a:solidFill>
                <a:latin typeface="微软雅黑" panose="020B0503020204020204" charset="-122"/>
                <a:ea typeface="微软雅黑" panose="020B0503020204020204" charset="-122"/>
              </a:rPr>
              <a:t>）描述工程的预计进度，以顶点表示事件，有向边表示活动，边</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的权</a:t>
            </a:r>
            <a:r>
              <a:rPr lang="en-US" altLang="zh-CN">
                <a:solidFill>
                  <a:srgbClr val="000000"/>
                </a:solidFill>
                <a:latin typeface="微软雅黑" panose="020B0503020204020204" charset="-122"/>
                <a:ea typeface="微软雅黑" panose="020B0503020204020204" charset="-122"/>
              </a:rPr>
              <a:t>c(e)</a:t>
            </a:r>
            <a:r>
              <a:rPr lang="zh-CN" altLang="zh-CN">
                <a:solidFill>
                  <a:srgbClr val="000000"/>
                </a:solidFill>
                <a:latin typeface="微软雅黑" panose="020B0503020204020204" charset="-122"/>
                <a:ea typeface="微软雅黑" panose="020B0503020204020204" charset="-122"/>
              </a:rPr>
              <a:t>表示完成活动</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所需的时间（比如天数），或者说活动</a:t>
            </a:r>
            <a:r>
              <a:rPr lang="en-US" altLang="zh-CN">
                <a:solidFill>
                  <a:srgbClr val="000000"/>
                </a:solidFill>
                <a:latin typeface="微软雅黑" panose="020B0503020204020204" charset="-122"/>
                <a:ea typeface="微软雅黑" panose="020B0503020204020204" charset="-122"/>
              </a:rPr>
              <a:t>e</a:t>
            </a:r>
            <a:r>
              <a:rPr lang="zh-CN" altLang="zh-CN">
                <a:solidFill>
                  <a:srgbClr val="000000"/>
                </a:solidFill>
                <a:latin typeface="微软雅黑" panose="020B0503020204020204" charset="-122"/>
                <a:ea typeface="微软雅黑" panose="020B0503020204020204" charset="-122"/>
              </a:rPr>
              <a:t>持续时间</a:t>
            </a:r>
            <a:r>
              <a:rPr lang="en-US" altLang="zh-CN">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sym typeface="Wingdings" panose="05000000000000000000"/>
              </a:rPr>
              <a:t> </a:t>
            </a:r>
            <a:r>
              <a:rPr lang="en-US" altLang="zh-CN">
                <a:solidFill>
                  <a:srgbClr val="000000"/>
                </a:solidFill>
                <a:latin typeface="微软雅黑" panose="020B0503020204020204" charset="-122"/>
                <a:ea typeface="微软雅黑" panose="020B0503020204020204" charset="-122"/>
              </a:rPr>
              <a:t>AOE</a:t>
            </a:r>
            <a:r>
              <a:rPr lang="zh-CN" altLang="zh-CN">
                <a:solidFill>
                  <a:srgbClr val="000000"/>
                </a:solidFill>
                <a:latin typeface="微软雅黑" panose="020B0503020204020204" charset="-122"/>
                <a:ea typeface="微软雅黑" panose="020B0503020204020204" charset="-122"/>
              </a:rPr>
              <a:t>网。</a:t>
            </a:r>
          </a:p>
          <a:p>
            <a:r>
              <a:rPr lang="zh-CN" altLang="zh-CN">
                <a:solidFill>
                  <a:srgbClr val="000000"/>
                </a:solidFill>
                <a:latin typeface="微软雅黑" panose="020B0503020204020204" charset="-122"/>
                <a:ea typeface="微软雅黑" panose="020B0503020204020204" charset="-122"/>
              </a:rPr>
              <a:t>通常</a:t>
            </a:r>
            <a:r>
              <a:rPr lang="en-US" altLang="zh-CN">
                <a:solidFill>
                  <a:srgbClr val="000000"/>
                </a:solidFill>
                <a:latin typeface="微软雅黑" panose="020B0503020204020204" charset="-122"/>
                <a:ea typeface="微软雅黑" panose="020B0503020204020204" charset="-122"/>
              </a:rPr>
              <a:t>AOE</a:t>
            </a:r>
            <a:r>
              <a:rPr lang="zh-CN" altLang="zh-CN">
                <a:solidFill>
                  <a:srgbClr val="000000"/>
                </a:solidFill>
                <a:latin typeface="微软雅黑" panose="020B0503020204020204" charset="-122"/>
                <a:ea typeface="微软雅黑" panose="020B0503020204020204" charset="-122"/>
              </a:rPr>
              <a:t>网</a:t>
            </a:r>
            <a:r>
              <a:rPr lang="zh-CN" altLang="en-US">
                <a:solidFill>
                  <a:srgbClr val="000000"/>
                </a:solidFill>
                <a:latin typeface="微软雅黑" panose="020B0503020204020204" charset="-122"/>
                <a:ea typeface="微软雅黑" panose="020B0503020204020204" charset="-122"/>
              </a:rPr>
              <a:t>中</a:t>
            </a:r>
            <a:r>
              <a:rPr lang="zh-CN" altLang="zh-CN">
                <a:solidFill>
                  <a:srgbClr val="000000"/>
                </a:solidFill>
                <a:latin typeface="微软雅黑" panose="020B0503020204020204" charset="-122"/>
                <a:ea typeface="微软雅黑" panose="020B0503020204020204" charset="-122"/>
              </a:rPr>
              <a:t>只有一个入度为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的顶点，称为源点，和一个出度为</a:t>
            </a:r>
            <a:r>
              <a:rPr lang="en-US" altLang="zh-CN">
                <a:solidFill>
                  <a:srgbClr val="000000"/>
                </a:solidFill>
                <a:latin typeface="微软雅黑" panose="020B0503020204020204" charset="-122"/>
                <a:ea typeface="微软雅黑" panose="020B0503020204020204" charset="-122"/>
              </a:rPr>
              <a:t>0</a:t>
            </a:r>
            <a:r>
              <a:rPr lang="zh-CN" altLang="zh-CN">
                <a:solidFill>
                  <a:srgbClr val="000000"/>
                </a:solidFill>
                <a:latin typeface="微软雅黑" panose="020B0503020204020204" charset="-122"/>
                <a:ea typeface="微软雅黑" panose="020B0503020204020204" charset="-122"/>
              </a:rPr>
              <a:t>的顶点，称为汇点。</a:t>
            </a:r>
            <a:endParaRPr lang="en-US" altLang="zh-CN">
              <a:solidFill>
                <a:srgbClr val="000000"/>
              </a:solidFill>
              <a:latin typeface="微软雅黑" panose="020B0503020204020204" charset="-122"/>
              <a:ea typeface="微软雅黑" panose="020B0503020204020204" charset="-122"/>
            </a:endParaRPr>
          </a:p>
          <a:p>
            <a:r>
              <a:rPr lang="zh-CN" altLang="zh-CN">
                <a:solidFill>
                  <a:srgbClr val="000000"/>
                </a:solidFill>
                <a:latin typeface="微软雅黑" panose="020B0503020204020204" charset="-122"/>
                <a:ea typeface="微软雅黑" panose="020B0503020204020204" charset="-122"/>
              </a:rPr>
              <a:t>在</a:t>
            </a:r>
            <a:r>
              <a:rPr lang="en-US" altLang="zh-CN">
                <a:solidFill>
                  <a:srgbClr val="000000"/>
                </a:solidFill>
                <a:latin typeface="微软雅黑" panose="020B0503020204020204" charset="-122"/>
                <a:ea typeface="微软雅黑" panose="020B0503020204020204" charset="-122"/>
              </a:rPr>
              <a:t>AOE</a:t>
            </a:r>
            <a:r>
              <a:rPr lang="zh-CN" altLang="zh-CN">
                <a:solidFill>
                  <a:srgbClr val="000000"/>
                </a:solidFill>
                <a:latin typeface="微软雅黑" panose="020B0503020204020204" charset="-122"/>
                <a:ea typeface="微软雅黑" panose="020B0503020204020204" charset="-122"/>
              </a:rPr>
              <a:t>网中，从源点到汇点的所有路径中，具有最大路径长度的路径称为关键路径。完成整个工程的最短时间就是网中关键路径的长度。</a:t>
            </a:r>
            <a:endParaRPr lang="en-US" altLang="zh-CN">
              <a:solidFill>
                <a:srgbClr val="000000"/>
              </a:solidFill>
              <a:latin typeface="微软雅黑" panose="020B0503020204020204" charset="-122"/>
              <a:ea typeface="微软雅黑" panose="020B0503020204020204" charset="-122"/>
            </a:endParaRPr>
          </a:p>
          <a:p>
            <a:r>
              <a:rPr lang="zh-CN" altLang="zh-CN">
                <a:solidFill>
                  <a:srgbClr val="000000"/>
                </a:solidFill>
                <a:latin typeface="微软雅黑" panose="020B0503020204020204" charset="-122"/>
                <a:ea typeface="微软雅黑" panose="020B0503020204020204" charset="-122"/>
              </a:rPr>
              <a:t>关键路径上的活动</a:t>
            </a:r>
            <a:r>
              <a:rPr lang="zh-CN" altLang="en-US">
                <a:solidFill>
                  <a:srgbClr val="000000"/>
                </a:solidFill>
                <a:latin typeface="微软雅黑" panose="020B0503020204020204" charset="-122"/>
                <a:ea typeface="微软雅黑" panose="020B0503020204020204" charset="-122"/>
              </a:rPr>
              <a:t>称为</a:t>
            </a:r>
            <a:r>
              <a:rPr lang="zh-CN" altLang="zh-CN">
                <a:solidFill>
                  <a:srgbClr val="000000"/>
                </a:solidFill>
                <a:latin typeface="微软雅黑" panose="020B0503020204020204" charset="-122"/>
                <a:ea typeface="微软雅黑" panose="020B0503020204020204" charset="-122"/>
              </a:rPr>
              <a:t>关键活动，或者说关键路径是由关键活动构成的</a:t>
            </a:r>
            <a:r>
              <a:rPr lang="zh-CN" altLang="en-US">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a:p>
            <a:r>
              <a:rPr lang="zh-CN" altLang="zh-CN">
                <a:solidFill>
                  <a:srgbClr val="000000"/>
                </a:solidFill>
                <a:latin typeface="微软雅黑" panose="020B0503020204020204" charset="-122"/>
                <a:ea typeface="微软雅黑" panose="020B0503020204020204" charset="-122"/>
              </a:rPr>
              <a:t>只要找出</a:t>
            </a:r>
            <a:r>
              <a:rPr lang="en-US" altLang="zh-CN">
                <a:solidFill>
                  <a:srgbClr val="000000"/>
                </a:solidFill>
                <a:latin typeface="微软雅黑" panose="020B0503020204020204" charset="-122"/>
                <a:ea typeface="微软雅黑" panose="020B0503020204020204" charset="-122"/>
              </a:rPr>
              <a:t>AOE</a:t>
            </a:r>
            <a:r>
              <a:rPr lang="zh-CN" altLang="zh-CN">
                <a:solidFill>
                  <a:srgbClr val="000000"/>
                </a:solidFill>
                <a:latin typeface="微软雅黑" panose="020B0503020204020204" charset="-122"/>
                <a:ea typeface="微软雅黑" panose="020B0503020204020204" charset="-122"/>
              </a:rPr>
              <a:t>网中的全部关键活动，也就找到了全部关键路径了。</a:t>
            </a:r>
          </a:p>
        </p:txBody>
      </p:sp>
      <p:sp>
        <p:nvSpPr>
          <p:cNvPr id="5" name="文本框 4"/>
          <p:cNvSpPr txBox="1"/>
          <p:nvPr/>
        </p:nvSpPr>
        <p:spPr>
          <a:xfrm>
            <a:off x="1073369" y="144242"/>
            <a:ext cx="315849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7.8 AOE</a:t>
            </a:r>
            <a:r>
              <a:rPr lang="zh-CN" altLang="en-US" sz="2400">
                <a:solidFill>
                  <a:schemeClr val="accent1"/>
                </a:solidFill>
                <a:latin typeface="微软雅黑" panose="020B0503020204020204" charset="-122"/>
                <a:ea typeface="微软雅黑" panose="020B0503020204020204" charset="-122"/>
                <a:cs typeface="Arial" panose="020B0604020202020204"/>
              </a:rPr>
              <a:t>网与关键路径</a:t>
            </a:r>
          </a:p>
        </p:txBody>
      </p:sp>
    </p:spTree>
    <p:extLst>
      <p:ext uri="{BB962C8B-B14F-4D97-AF65-F5344CB8AC3E}">
        <p14:creationId xmlns:p14="http://schemas.microsoft.com/office/powerpoint/2010/main" val="46056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19337" y="870839"/>
            <a:ext cx="3081752" cy="3308581"/>
          </a:xfrm>
          <a:prstGeom prst="rect">
            <a:avLst/>
          </a:prstGeom>
        </p:spPr>
      </p:pic>
      <p:grpSp>
        <p:nvGrpSpPr>
          <p:cNvPr id="5" name="组合 4"/>
          <p:cNvGrpSpPr/>
          <p:nvPr/>
        </p:nvGrpSpPr>
        <p:grpSpPr>
          <a:xfrm>
            <a:off x="1196919" y="1453561"/>
            <a:ext cx="5572164" cy="2143140"/>
            <a:chOff x="1000100" y="2714620"/>
            <a:chExt cx="5572164" cy="2143140"/>
          </a:xfrm>
        </p:grpSpPr>
        <p:sp>
          <p:nvSpPr>
            <p:cNvPr id="6" name="椭圆 5"/>
            <p:cNvSpPr/>
            <p:nvPr>
              <p:custDataLst>
                <p:tags r:id="rId2"/>
              </p:custDataLst>
            </p:nvPr>
          </p:nvSpPr>
          <p:spPr>
            <a:xfrm>
              <a:off x="1000100" y="3502602"/>
              <a:ext cx="433391" cy="45460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7" name="椭圆 6"/>
            <p:cNvSpPr/>
            <p:nvPr>
              <p:custDataLst>
                <p:tags r:id="rId3"/>
              </p:custDataLst>
            </p:nvPr>
          </p:nvSpPr>
          <p:spPr>
            <a:xfrm>
              <a:off x="2176446" y="2779564"/>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8" name="椭圆 7"/>
            <p:cNvSpPr/>
            <p:nvPr>
              <p:custDataLst>
                <p:tags r:id="rId4"/>
              </p:custDataLst>
            </p:nvPr>
          </p:nvSpPr>
          <p:spPr>
            <a:xfrm>
              <a:off x="2176446"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9" name="椭圆 8"/>
            <p:cNvSpPr/>
            <p:nvPr>
              <p:custDataLst>
                <p:tags r:id="rId5"/>
              </p:custDataLst>
            </p:nvPr>
          </p:nvSpPr>
          <p:spPr>
            <a:xfrm>
              <a:off x="2176446" y="4273267"/>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10" name="直接箭头连接符 9"/>
            <p:cNvCxnSpPr>
              <a:stCxn id="6" idx="7"/>
              <a:endCxn id="7" idx="2"/>
            </p:cNvCxnSpPr>
            <p:nvPr/>
          </p:nvCxnSpPr>
          <p:spPr>
            <a:xfrm rot="5400000" flipH="1" flipV="1">
              <a:off x="1492078" y="2884810"/>
              <a:ext cx="562311" cy="806424"/>
            </a:xfrm>
            <a:prstGeom prst="straightConnector1">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1" name="直接箭头连接符 10"/>
            <p:cNvCxnSpPr>
              <a:stCxn id="6" idx="6"/>
              <a:endCxn id="8" idx="2"/>
            </p:cNvCxnSpPr>
            <p:nvPr>
              <p:custDataLst>
                <p:tags r:id="rId6"/>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 name="直接箭头连接符 11"/>
            <p:cNvCxnSpPr>
              <a:stCxn id="6" idx="5"/>
              <a:endCxn id="9" idx="2"/>
            </p:cNvCxnSpPr>
            <p:nvPr>
              <p:custDataLst>
                <p:tags r:id="rId7"/>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14" name="TextBox 13"/>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15" name="TextBox 14"/>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16" name="TextBox 15"/>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17" name="椭圆 16"/>
            <p:cNvSpPr/>
            <p:nvPr>
              <p:custDataLst>
                <p:tags r:id="rId8"/>
              </p:custDataLst>
            </p:nvPr>
          </p:nvSpPr>
          <p:spPr>
            <a:xfrm>
              <a:off x="3476617" y="3169225"/>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18" name="椭圆 17"/>
            <p:cNvSpPr/>
            <p:nvPr>
              <p:custDataLst>
                <p:tags r:id="rId9"/>
              </p:custDataLst>
            </p:nvPr>
          </p:nvSpPr>
          <p:spPr>
            <a:xfrm>
              <a:off x="4838702" y="4403155"/>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19" name="椭圆 18"/>
            <p:cNvSpPr/>
            <p:nvPr>
              <p:custDataLst>
                <p:tags r:id="rId10"/>
              </p:custDataLst>
            </p:nvPr>
          </p:nvSpPr>
          <p:spPr>
            <a:xfrm>
              <a:off x="6138873" y="3558887"/>
              <a:ext cx="433391" cy="454605"/>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20" name="椭圆 19"/>
            <p:cNvSpPr/>
            <p:nvPr>
              <p:custDataLst>
                <p:tags r:id="rId11"/>
              </p:custDataLst>
            </p:nvPr>
          </p:nvSpPr>
          <p:spPr>
            <a:xfrm>
              <a:off x="4838702" y="2714620"/>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21" name="椭圆 20"/>
            <p:cNvSpPr/>
            <p:nvPr>
              <p:custDataLst>
                <p:tags r:id="rId12"/>
              </p:custDataLst>
            </p:nvPr>
          </p:nvSpPr>
          <p:spPr>
            <a:xfrm>
              <a:off x="4838702" y="3558887"/>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22" name="直接箭头连接符 21"/>
            <p:cNvCxnSpPr>
              <a:stCxn id="7" idx="6"/>
              <a:endCxn id="17" idx="1"/>
            </p:cNvCxnSpPr>
            <p:nvPr/>
          </p:nvCxnSpPr>
          <p:spPr>
            <a:xfrm>
              <a:off x="2609836" y="3006866"/>
              <a:ext cx="930250" cy="228935"/>
            </a:xfrm>
            <a:prstGeom prst="straightConnector1">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接箭头连接符 22"/>
            <p:cNvCxnSpPr>
              <a:stCxn id="8" idx="6"/>
              <a:endCxn id="17" idx="3"/>
            </p:cNvCxnSpPr>
            <p:nvPr>
              <p:custDataLst>
                <p:tags r:id="rId13"/>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4" name="直接箭头连接符 23"/>
            <p:cNvCxnSpPr>
              <a:stCxn id="17" idx="7"/>
              <a:endCxn id="20" idx="2"/>
            </p:cNvCxnSpPr>
            <p:nvPr/>
          </p:nvCxnSpPr>
          <p:spPr>
            <a:xfrm rot="5400000" flipH="1" flipV="1">
              <a:off x="4195681" y="2592781"/>
              <a:ext cx="293878" cy="992163"/>
            </a:xfrm>
            <a:prstGeom prst="straightConnector1">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17" idx="5"/>
              <a:endCxn id="21" idx="2"/>
            </p:cNvCxnSpPr>
            <p:nvPr/>
          </p:nvCxnSpPr>
          <p:spPr>
            <a:xfrm rot="16200000" flipH="1">
              <a:off x="4228153" y="3175641"/>
              <a:ext cx="228935" cy="992163"/>
            </a:xfrm>
            <a:prstGeom prst="straightConnector1">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9" idx="6"/>
              <a:endCxn id="18" idx="2"/>
            </p:cNvCxnSpPr>
            <p:nvPr>
              <p:custDataLst>
                <p:tags r:id="rId14"/>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直接箭头连接符 26"/>
            <p:cNvCxnSpPr>
              <a:stCxn id="20" idx="6"/>
              <a:endCxn id="19" idx="1"/>
            </p:cNvCxnSpPr>
            <p:nvPr/>
          </p:nvCxnSpPr>
          <p:spPr>
            <a:xfrm>
              <a:off x="5272092" y="2941923"/>
              <a:ext cx="930250" cy="683540"/>
            </a:xfrm>
            <a:prstGeom prst="straightConnector1">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6"/>
              <a:endCxn id="19" idx="2"/>
            </p:cNvCxnSpPr>
            <p:nvPr/>
          </p:nvCxnSpPr>
          <p:spPr>
            <a:xfrm>
              <a:off x="5272092" y="3786190"/>
              <a:ext cx="866781" cy="1444"/>
            </a:xfrm>
            <a:prstGeom prst="straightConnector1">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18" idx="6"/>
              <a:endCxn id="19" idx="3"/>
            </p:cNvCxnSpPr>
            <p:nvPr>
              <p:custDataLst>
                <p:tags r:id="rId15"/>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31" name="TextBox 30"/>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32" name="TextBox 31"/>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33" name="TextBox 32"/>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34" name="TextBox 33"/>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35" name="TextBox 34"/>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36" name="TextBox 35"/>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37" name="TextBox 36"/>
          <p:cNvSpPr txBox="1"/>
          <p:nvPr>
            <p:custDataLst>
              <p:tags r:id="rId1"/>
            </p:custDataLst>
          </p:nvPr>
        </p:nvSpPr>
        <p:spPr>
          <a:xfrm>
            <a:off x="1073368" y="4160745"/>
            <a:ext cx="10397271" cy="2292985"/>
          </a:xfrm>
          <a:prstGeom prst="rect">
            <a:avLst/>
          </a:prstGeom>
          <a:noFill/>
          <a:ln w="38100">
            <a:solidFill>
              <a:schemeClr val="dk1"/>
            </a:solidFill>
            <a:prstDash val="sys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defPPr>
              <a:defRPr lang="zh-CN"/>
            </a:defPPr>
            <a:lvl1pPr marL="252095" indent="-252095">
              <a:lnSpc>
                <a:spcPct val="150000"/>
              </a:lnSpc>
              <a:spcBef>
                <a:spcPts val="600"/>
              </a:spcBef>
              <a:buFont typeface="Wingdings" panose="05000000000000000000" pitchFamily="2" charset="2"/>
              <a:buChar char="l"/>
              <a:defRPr sz="2000" b="0">
                <a:solidFill>
                  <a:srgbClr val="525252"/>
                </a:solidFill>
                <a:latin typeface="Consolas" panose="020B0609020204030204" pitchFamily="49" charset="0"/>
                <a:ea typeface="楷体" panose="02010609060101010101" pitchFamily="49" charset="-122"/>
                <a:cs typeface="Consolas" panose="020B0609020204030204" pitchFamily="49" charset="0"/>
              </a:defRPr>
            </a:lvl1pPr>
          </a:lstStyle>
          <a:p>
            <a:r>
              <a:rPr lang="zh-CN" altLang="en-US">
                <a:solidFill>
                  <a:srgbClr val="000000"/>
                </a:solidFill>
                <a:latin typeface="微软雅黑" panose="020B0503020204020204" charset="-122"/>
                <a:ea typeface="微软雅黑" panose="020B0503020204020204" charset="-122"/>
              </a:rPr>
              <a:t>源点：</a:t>
            </a:r>
            <a:r>
              <a:rPr lang="en-US" altLang="zh-CN">
                <a:solidFill>
                  <a:srgbClr val="000000"/>
                </a:solidFill>
                <a:latin typeface="微软雅黑" panose="020B0503020204020204" charset="-122"/>
                <a:ea typeface="微软雅黑" panose="020B0503020204020204" charset="-122"/>
              </a:rPr>
              <a:t>A</a:t>
            </a:r>
          </a:p>
          <a:p>
            <a:r>
              <a:rPr lang="zh-CN" altLang="en-US">
                <a:solidFill>
                  <a:srgbClr val="000000"/>
                </a:solidFill>
                <a:latin typeface="微软雅黑" panose="020B0503020204020204" charset="-122"/>
                <a:ea typeface="微软雅黑" panose="020B0503020204020204" charset="-122"/>
              </a:rPr>
              <a:t>汇点：</a:t>
            </a:r>
            <a:r>
              <a:rPr lang="en-US" altLang="zh-CN">
                <a:solidFill>
                  <a:srgbClr val="000000"/>
                </a:solidFill>
                <a:latin typeface="微软雅黑" panose="020B0503020204020204" charset="-122"/>
                <a:ea typeface="微软雅黑" panose="020B0503020204020204" charset="-122"/>
              </a:rPr>
              <a:t>I</a:t>
            </a:r>
          </a:p>
          <a:p>
            <a:r>
              <a:rPr lang="zh-CN" altLang="en-US">
                <a:solidFill>
                  <a:srgbClr val="000000"/>
                </a:solidFill>
                <a:latin typeface="微软雅黑" panose="020B0503020204020204" charset="-122"/>
                <a:ea typeface="微软雅黑" panose="020B0503020204020204" charset="-122"/>
              </a:rPr>
              <a:t>关键路径：</a:t>
            </a:r>
            <a:r>
              <a:rPr lang="en-US" altLang="zh-CN">
                <a:solidFill>
                  <a:srgbClr val="000000"/>
                </a:solidFill>
                <a:latin typeface="微软雅黑" panose="020B0503020204020204" charset="-122"/>
                <a:ea typeface="微软雅黑" panose="020B0503020204020204" charset="-122"/>
              </a:rPr>
              <a:t>A → B → E → F → I</a:t>
            </a:r>
            <a:r>
              <a:rPr lang="zh-CN" altLang="en-US">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 A → B → E → G → I</a:t>
            </a:r>
          </a:p>
          <a:p>
            <a:r>
              <a:rPr lang="zh-CN" altLang="en-US">
                <a:solidFill>
                  <a:srgbClr val="000000"/>
                </a:solidFill>
                <a:latin typeface="微软雅黑" panose="020B0503020204020204" charset="-122"/>
                <a:ea typeface="微软雅黑" panose="020B0503020204020204" charset="-122"/>
              </a:rPr>
              <a:t>关键活动：</a:t>
            </a:r>
            <a:r>
              <a:rPr lang="en-US" altLang="zh-CN">
                <a:solidFill>
                  <a:srgbClr val="000000"/>
                </a:solidFill>
                <a:latin typeface="微软雅黑" panose="020B0503020204020204" charset="-122"/>
                <a:ea typeface="微软雅黑" panose="020B0503020204020204" charset="-122"/>
              </a:rPr>
              <a:t>A B E F G I</a:t>
            </a:r>
          </a:p>
        </p:txBody>
      </p:sp>
      <p:sp>
        <p:nvSpPr>
          <p:cNvPr id="38" name="文本框 37"/>
          <p:cNvSpPr txBox="1"/>
          <p:nvPr/>
        </p:nvSpPr>
        <p:spPr>
          <a:xfrm>
            <a:off x="1073369" y="144242"/>
            <a:ext cx="315849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7.8 AOE</a:t>
            </a:r>
            <a:r>
              <a:rPr lang="zh-CN" altLang="en-US" sz="2400">
                <a:solidFill>
                  <a:schemeClr val="accent1"/>
                </a:solidFill>
                <a:latin typeface="微软雅黑" panose="020B0503020204020204" charset="-122"/>
                <a:ea typeface="微软雅黑" panose="020B0503020204020204" charset="-122"/>
                <a:cs typeface="Arial" panose="020B0604020202020204"/>
              </a:rPr>
              <a:t>网与关键路径</a:t>
            </a:r>
          </a:p>
        </p:txBody>
      </p:sp>
    </p:spTree>
    <p:extLst>
      <p:ext uri="{BB962C8B-B14F-4D97-AF65-F5344CB8AC3E}">
        <p14:creationId xmlns:p14="http://schemas.microsoft.com/office/powerpoint/2010/main" val="2330788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卡通人物&#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89980" y="3161755"/>
            <a:ext cx="3375033" cy="3513417"/>
          </a:xfrm>
          <a:prstGeom prst="rect">
            <a:avLst/>
          </a:prstGeom>
        </p:spPr>
      </p:pic>
      <p:sp>
        <p:nvSpPr>
          <p:cNvPr id="86018" name="Text Box 2"/>
          <p:cNvSpPr txBox="1">
            <a:spLocks noChangeArrowheads="1"/>
          </p:cNvSpPr>
          <p:nvPr/>
        </p:nvSpPr>
        <p:spPr bwMode="auto">
          <a:xfrm>
            <a:off x="1017856" y="1479975"/>
            <a:ext cx="10157213" cy="1168400"/>
          </a:xfrm>
          <a:prstGeom prst="rect">
            <a:avLst/>
          </a:prstGeom>
          <a:noFill/>
          <a:ln w="9525">
            <a:noFill/>
            <a:miter lim="800000"/>
          </a:ln>
          <a:effectLst/>
        </p:spPr>
        <p:txBody>
          <a:bodyPr wrap="square">
            <a:spAutoFit/>
          </a:bodyPr>
          <a:lstStyle/>
          <a:p>
            <a:pPr>
              <a:lnSpc>
                <a:spcPts val="2600"/>
              </a:lnSpc>
              <a:spcBef>
                <a:spcPts val="600"/>
              </a:spcBef>
            </a:pP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1</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）事件的最早发生和</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最</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迟发生时间</a:t>
            </a:r>
            <a:endPar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endParaRPr>
          </a:p>
          <a:p>
            <a:pPr>
              <a:lnSpc>
                <a:spcPts val="2600"/>
              </a:lnSpc>
              <a:spcBef>
                <a:spcPts val="600"/>
              </a:spcBef>
            </a:pP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    事件</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最早发生时间</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：规定源点事件的</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最早发生时间</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为</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。定义图中任一事件</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最早发生时间</a:t>
            </a:r>
            <a:r>
              <a:rPr kumimoji="1"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等于</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x</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y</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z</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到</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所有路径长度的最大值： </a:t>
            </a:r>
          </a:p>
        </p:txBody>
      </p:sp>
      <p:sp>
        <p:nvSpPr>
          <p:cNvPr id="86020" name="Rectangle 4"/>
          <p:cNvSpPr>
            <a:spLocks noChangeArrowheads="1"/>
          </p:cNvSpPr>
          <p:nvPr>
            <p:custDataLst>
              <p:tags r:id="rId1"/>
            </p:custDataLst>
          </p:nvPr>
        </p:nvSpPr>
        <p:spPr bwMode="auto">
          <a:xfrm>
            <a:off x="2303740" y="2858283"/>
            <a:ext cx="7531125" cy="121031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ct val="150000"/>
              </a:lnSpc>
            </a:pPr>
            <a:r>
              <a:rPr lang="en-US" altLang="zh-CN" sz="2000" b="1">
                <a:solidFill>
                  <a:srgbClr val="000000"/>
                </a:solidFill>
                <a:latin typeface="微软雅黑" panose="020B0503020204020204" charset="-122"/>
                <a:ea typeface="微软雅黑" panose="020B0503020204020204" charset="-122"/>
              </a:rPr>
              <a:t>ee(v</a:t>
            </a:r>
            <a:r>
              <a:rPr lang="en-US" altLang="zh-CN" sz="2000" b="1" dirty="0">
                <a:solidFill>
                  <a:srgbClr val="000000"/>
                </a:solidFill>
                <a:latin typeface="微软雅黑" panose="020B0503020204020204" charset="-122"/>
                <a:ea typeface="微软雅黑" panose="020B0503020204020204" charset="-122"/>
              </a:rPr>
              <a:t>)=0</a:t>
            </a:r>
            <a:r>
              <a:rPr lang="zh-CN" altLang="en-US" sz="2000" b="1" dirty="0">
                <a:solidFill>
                  <a:srgbClr val="000000"/>
                </a:solidFill>
                <a:latin typeface="微软雅黑" panose="020B0503020204020204" charset="-122"/>
                <a:ea typeface="微软雅黑" panose="020B0503020204020204" charset="-122"/>
              </a:rPr>
              <a:t>　　			</a:t>
            </a:r>
            <a:r>
              <a:rPr lang="zh-CN" altLang="en-US" sz="2000" b="1">
                <a:solidFill>
                  <a:srgbClr val="000000"/>
                </a:solidFill>
                <a:latin typeface="微软雅黑" panose="020B0503020204020204" charset="-122"/>
                <a:ea typeface="微软雅黑" panose="020B0503020204020204" charset="-122"/>
              </a:rPr>
              <a:t>	      </a:t>
            </a:r>
            <a:r>
              <a:rPr lang="en-US" altLang="zh-CN" sz="2000" b="1">
                <a:solidFill>
                  <a:srgbClr val="000000"/>
                </a:solidFill>
                <a:latin typeface="微软雅黑" panose="020B0503020204020204" charset="-122"/>
                <a:ea typeface="微软雅黑" panose="020B0503020204020204" charset="-122"/>
              </a:rPr>
              <a:t>	</a:t>
            </a:r>
            <a:r>
              <a:rPr lang="zh-CN" altLang="en-US" sz="2000" b="1">
                <a:solidFill>
                  <a:srgbClr val="000000"/>
                </a:solidFill>
                <a:latin typeface="微软雅黑" panose="020B0503020204020204" charset="-122"/>
                <a:ea typeface="微软雅黑" panose="020B0503020204020204" charset="-122"/>
              </a:rPr>
              <a:t>当</a:t>
            </a:r>
            <a:r>
              <a:rPr lang="en-US" altLang="zh-CN" sz="2000" b="1" dirty="0">
                <a:solidFill>
                  <a:srgbClr val="000000"/>
                </a:solidFill>
                <a:latin typeface="微软雅黑" panose="020B0503020204020204" charset="-122"/>
                <a:ea typeface="微软雅黑" panose="020B0503020204020204" charset="-122"/>
              </a:rPr>
              <a:t>v</a:t>
            </a:r>
            <a:r>
              <a:rPr lang="zh-CN" altLang="en-US" sz="2000" b="1" dirty="0">
                <a:solidFill>
                  <a:srgbClr val="000000"/>
                </a:solidFill>
                <a:latin typeface="微软雅黑" panose="020B0503020204020204" charset="-122"/>
                <a:ea typeface="微软雅黑" panose="020B0503020204020204" charset="-122"/>
              </a:rPr>
              <a:t>为源点时</a:t>
            </a:r>
          </a:p>
          <a:p>
            <a:pPr>
              <a:lnSpc>
                <a:spcPct val="150000"/>
              </a:lnSpc>
            </a:pPr>
            <a:r>
              <a:rPr lang="en-US" altLang="zh-CN" sz="2000" b="1">
                <a:solidFill>
                  <a:srgbClr val="000000"/>
                </a:solidFill>
                <a:latin typeface="微软雅黑" panose="020B0503020204020204" charset="-122"/>
                <a:ea typeface="微软雅黑" panose="020B0503020204020204" charset="-122"/>
              </a:rPr>
              <a:t>ee(v</a:t>
            </a:r>
            <a:r>
              <a:rPr lang="en-US" altLang="zh-CN" sz="2000" b="1" dirty="0">
                <a:solidFill>
                  <a:srgbClr val="000000"/>
                </a:solidFill>
                <a:latin typeface="微软雅黑" panose="020B0503020204020204" charset="-122"/>
                <a:ea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rPr>
              <a:t>MAX{ee(x)+a</a:t>
            </a:r>
            <a:r>
              <a:rPr lang="zh-CN" altLang="en-US" sz="2000" b="1">
                <a:solidFill>
                  <a:srgbClr val="000000"/>
                </a:solidFill>
                <a:latin typeface="微软雅黑" panose="020B0503020204020204" charset="-122"/>
                <a:ea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rPr>
              <a:t>ee(y)+b</a:t>
            </a:r>
            <a:r>
              <a:rPr lang="zh-CN" altLang="en-US" sz="2000" b="1">
                <a:solidFill>
                  <a:srgbClr val="000000"/>
                </a:solidFill>
                <a:latin typeface="微软雅黑" panose="020B0503020204020204" charset="-122"/>
                <a:ea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rPr>
              <a:t>ee(z)+c}	</a:t>
            </a:r>
            <a:r>
              <a:rPr lang="zh-CN" altLang="en-US" sz="2000" b="1">
                <a:solidFill>
                  <a:srgbClr val="000000"/>
                </a:solidFill>
                <a:latin typeface="微软雅黑" panose="020B0503020204020204" charset="-122"/>
                <a:ea typeface="微软雅黑" panose="020B0503020204020204" charset="-122"/>
              </a:rPr>
              <a:t>否则</a:t>
            </a:r>
            <a:endParaRPr lang="zh-CN" altLang="en-US" sz="2000" b="1" dirty="0">
              <a:solidFill>
                <a:srgbClr val="000000"/>
              </a:solidFill>
              <a:latin typeface="微软雅黑" panose="020B0503020204020204" charset="-122"/>
              <a:ea typeface="微软雅黑" panose="020B0503020204020204" charset="-122"/>
            </a:endParaRPr>
          </a:p>
        </p:txBody>
      </p:sp>
      <p:grpSp>
        <p:nvGrpSpPr>
          <p:cNvPr id="2" name="组合 23"/>
          <p:cNvGrpSpPr/>
          <p:nvPr/>
        </p:nvGrpSpPr>
        <p:grpSpPr>
          <a:xfrm>
            <a:off x="1687516" y="4199326"/>
            <a:ext cx="7135806" cy="2592388"/>
            <a:chOff x="611188" y="3860800"/>
            <a:chExt cx="7135806" cy="2592388"/>
          </a:xfrm>
        </p:grpSpPr>
        <p:sp>
          <p:nvSpPr>
            <p:cNvPr id="87062" name="Text Box 22"/>
            <p:cNvSpPr txBox="1">
              <a:spLocks noChangeArrowheads="1"/>
            </p:cNvSpPr>
            <p:nvPr/>
          </p:nvSpPr>
          <p:spPr bwMode="auto">
            <a:xfrm>
              <a:off x="4643438" y="4581525"/>
              <a:ext cx="3103556" cy="860425"/>
            </a:xfrm>
            <a:prstGeom prst="rect">
              <a:avLst/>
            </a:prstGeom>
            <a:noFill/>
            <a:ln w="19050" algn="ctr">
              <a:noFill/>
              <a:miter lim="800000"/>
              <a:tailEnd type="none" w="med" len="lg"/>
            </a:ln>
            <a:effectLst/>
          </p:spPr>
          <p:txBody>
            <a:bodyPr wrap="square">
              <a:spAutoFit/>
            </a:bodyPr>
            <a:lstStyle/>
            <a:p>
              <a:pPr algn="l">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从左向右推进计算</a:t>
              </a:r>
            </a:p>
            <a:p>
              <a:pPr algn="l">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这是为什么源点要唯一！</a:t>
              </a:r>
            </a:p>
          </p:txBody>
        </p:sp>
        <p:sp>
          <p:nvSpPr>
            <p:cNvPr id="87063" name="Oval 23"/>
            <p:cNvSpPr>
              <a:spLocks noChangeArrowheads="1"/>
            </p:cNvSpPr>
            <p:nvPr>
              <p:custDataLst>
                <p:tags r:id="rId2"/>
              </p:custDataLst>
            </p:nvPr>
          </p:nvSpPr>
          <p:spPr bwMode="auto">
            <a:xfrm>
              <a:off x="611188" y="3860800"/>
              <a:ext cx="1800225" cy="2592388"/>
            </a:xfrm>
            <a:prstGeom prst="ellipse">
              <a:avLst/>
            </a:prstGeom>
            <a:solidFill>
              <a:schemeClr val="accent1">
                <a:alpha val="0"/>
              </a:schemeClr>
            </a:solidFill>
            <a:ln w="19050" algn="ctr">
              <a:solidFill>
                <a:srgbClr val="C0262E"/>
              </a:solidFill>
              <a:prstDash val="dash"/>
              <a:round/>
              <a:tailEnd type="none" w="med" len="lg"/>
            </a:ln>
            <a:effectLst/>
          </p:spPr>
          <p:txBody>
            <a:bodyPr wrap="none" anchor="ctr"/>
            <a:lstStyle/>
            <a:p>
              <a:pPr algn="l"/>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3" name="Group 21"/>
            <p:cNvGrpSpPr/>
            <p:nvPr/>
          </p:nvGrpSpPr>
          <p:grpSpPr bwMode="auto">
            <a:xfrm>
              <a:off x="755650" y="4148138"/>
              <a:ext cx="3816350" cy="1944687"/>
              <a:chOff x="1474" y="2477"/>
              <a:chExt cx="2404" cy="1225"/>
            </a:xfrm>
          </p:grpSpPr>
          <p:sp>
            <p:nvSpPr>
              <p:cNvPr id="87046" name="Oval 6"/>
              <p:cNvSpPr>
                <a:spLocks noChangeArrowheads="1"/>
              </p:cNvSpPr>
              <p:nvPr>
                <p:custDataLst>
                  <p:tags r:id="rId4"/>
                </p:custDataLst>
              </p:nvPr>
            </p:nvSpPr>
            <p:spPr bwMode="auto">
              <a:xfrm>
                <a:off x="1928" y="2477"/>
                <a:ext cx="227" cy="272"/>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x</a:t>
                </a:r>
              </a:p>
            </p:txBody>
          </p:sp>
          <p:sp>
            <p:nvSpPr>
              <p:cNvPr id="87047" name="Oval 7"/>
              <p:cNvSpPr>
                <a:spLocks noChangeArrowheads="1"/>
              </p:cNvSpPr>
              <p:nvPr>
                <p:custDataLst>
                  <p:tags r:id="rId5"/>
                </p:custDataLst>
              </p:nvPr>
            </p:nvSpPr>
            <p:spPr bwMode="auto">
              <a:xfrm>
                <a:off x="1928" y="2976"/>
                <a:ext cx="227" cy="272"/>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l"/>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y</a:t>
                </a:r>
              </a:p>
            </p:txBody>
          </p:sp>
          <p:sp>
            <p:nvSpPr>
              <p:cNvPr id="87048" name="Oval 8"/>
              <p:cNvSpPr>
                <a:spLocks noChangeArrowheads="1"/>
              </p:cNvSpPr>
              <p:nvPr>
                <p:custDataLst>
                  <p:tags r:id="rId6"/>
                </p:custDataLst>
              </p:nvPr>
            </p:nvSpPr>
            <p:spPr bwMode="auto">
              <a:xfrm>
                <a:off x="1928" y="3430"/>
                <a:ext cx="227" cy="272"/>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l"/>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z</a:t>
                </a:r>
              </a:p>
            </p:txBody>
          </p:sp>
          <p:sp>
            <p:nvSpPr>
              <p:cNvPr id="87049" name="Oval 9"/>
              <p:cNvSpPr>
                <a:spLocks noChangeArrowheads="1"/>
              </p:cNvSpPr>
              <p:nvPr>
                <p:custDataLst>
                  <p:tags r:id="rId7"/>
                </p:custDataLst>
              </p:nvPr>
            </p:nvSpPr>
            <p:spPr bwMode="auto">
              <a:xfrm>
                <a:off x="2880" y="2976"/>
                <a:ext cx="227" cy="272"/>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l"/>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87050" name="Line 10"/>
              <p:cNvSpPr>
                <a:spLocks noChangeShapeType="1"/>
              </p:cNvSpPr>
              <p:nvPr>
                <p:custDataLst>
                  <p:tags r:id="rId8"/>
                </p:custDataLst>
              </p:nvPr>
            </p:nvSpPr>
            <p:spPr bwMode="auto">
              <a:xfrm>
                <a:off x="2155" y="2613"/>
                <a:ext cx="726" cy="4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1" name="Line 11"/>
              <p:cNvSpPr>
                <a:spLocks noChangeShapeType="1"/>
              </p:cNvSpPr>
              <p:nvPr>
                <p:custDataLst>
                  <p:tags r:id="rId9"/>
                </p:custDataLst>
              </p:nvPr>
            </p:nvSpPr>
            <p:spPr bwMode="auto">
              <a:xfrm>
                <a:off x="2155" y="3112"/>
                <a:ext cx="726"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2" name="Line 12"/>
              <p:cNvSpPr>
                <a:spLocks noChangeShapeType="1"/>
              </p:cNvSpPr>
              <p:nvPr>
                <p:custDataLst>
                  <p:tags r:id="rId10"/>
                </p:custDataLst>
              </p:nvPr>
            </p:nvSpPr>
            <p:spPr bwMode="auto">
              <a:xfrm flipV="1">
                <a:off x="2155" y="3157"/>
                <a:ext cx="726" cy="409"/>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pPr algn="l"/>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87053" name="Text Box 13"/>
              <p:cNvSpPr txBox="1">
                <a:spLocks noChangeArrowheads="1"/>
              </p:cNvSpPr>
              <p:nvPr/>
            </p:nvSpPr>
            <p:spPr bwMode="auto">
              <a:xfrm>
                <a:off x="2427" y="2590"/>
                <a:ext cx="227"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p>
            </p:txBody>
          </p:sp>
          <p:sp>
            <p:nvSpPr>
              <p:cNvPr id="87054" name="Text Box 14"/>
              <p:cNvSpPr txBox="1">
                <a:spLocks noChangeArrowheads="1"/>
              </p:cNvSpPr>
              <p:nvPr/>
            </p:nvSpPr>
            <p:spPr bwMode="auto">
              <a:xfrm>
                <a:off x="2291" y="2862"/>
                <a:ext cx="227"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b</a:t>
                </a:r>
              </a:p>
            </p:txBody>
          </p:sp>
          <p:sp>
            <p:nvSpPr>
              <p:cNvPr id="87055" name="Text Box 15"/>
              <p:cNvSpPr txBox="1">
                <a:spLocks noChangeArrowheads="1"/>
              </p:cNvSpPr>
              <p:nvPr/>
            </p:nvSpPr>
            <p:spPr bwMode="auto">
              <a:xfrm>
                <a:off x="2246" y="3179"/>
                <a:ext cx="227"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c</a:t>
                </a:r>
              </a:p>
            </p:txBody>
          </p:sp>
          <p:sp>
            <p:nvSpPr>
              <p:cNvPr id="87057" name="Text Box 17"/>
              <p:cNvSpPr txBox="1">
                <a:spLocks noChangeArrowheads="1"/>
              </p:cNvSpPr>
              <p:nvPr/>
            </p:nvSpPr>
            <p:spPr bwMode="auto">
              <a:xfrm>
                <a:off x="3061" y="2795"/>
                <a:ext cx="817"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dirty="0" err="1">
                    <a:solidFill>
                      <a:srgbClr val="000000"/>
                    </a:solidFill>
                    <a:latin typeface="微软雅黑" panose="020B0503020204020204" charset="-122"/>
                    <a:ea typeface="微软雅黑" panose="020B0503020204020204" charset="-122"/>
                    <a:cs typeface="Consolas" panose="020B0609020204030204" pitchFamily="49" charset="0"/>
                  </a:rPr>
                  <a:t>ee</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87058" name="Text Box 18"/>
              <p:cNvSpPr txBox="1">
                <a:spLocks noChangeArrowheads="1"/>
              </p:cNvSpPr>
              <p:nvPr/>
            </p:nvSpPr>
            <p:spPr bwMode="auto">
              <a:xfrm>
                <a:off x="1474" y="2478"/>
                <a:ext cx="454"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ee(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x</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87059" name="Text Box 19"/>
              <p:cNvSpPr txBox="1">
                <a:spLocks noChangeArrowheads="1"/>
              </p:cNvSpPr>
              <p:nvPr/>
            </p:nvSpPr>
            <p:spPr bwMode="auto">
              <a:xfrm>
                <a:off x="1474" y="2976"/>
                <a:ext cx="454"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ee(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y</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87060" name="Text Box 20"/>
              <p:cNvSpPr txBox="1">
                <a:spLocks noChangeArrowheads="1"/>
              </p:cNvSpPr>
              <p:nvPr/>
            </p:nvSpPr>
            <p:spPr bwMode="auto">
              <a:xfrm>
                <a:off x="1474" y="3452"/>
                <a:ext cx="454"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ee(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z</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sp>
          <p:nvSpPr>
            <p:cNvPr id="22" name="右箭头 21"/>
            <p:cNvSpPr/>
            <p:nvPr>
              <p:custDataLst>
                <p:tags r:id="rId3"/>
              </p:custDataLst>
            </p:nvPr>
          </p:nvSpPr>
          <p:spPr>
            <a:xfrm>
              <a:off x="2628901" y="5971593"/>
              <a:ext cx="1643074" cy="142876"/>
            </a:xfrm>
            <a:prstGeom prst="right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5" name="TextBox 24"/>
          <p:cNvSpPr txBox="1"/>
          <p:nvPr/>
        </p:nvSpPr>
        <p:spPr>
          <a:xfrm>
            <a:off x="1017856" y="978089"/>
            <a:ext cx="2571768" cy="398780"/>
          </a:xfrm>
          <a:prstGeom prst="rect">
            <a:avLst/>
          </a:prstGeom>
          <a:noFill/>
        </p:spPr>
        <p:txBody>
          <a:bodyPr wrap="square" rtlCol="0">
            <a:spAutoFit/>
            <a:scene3d>
              <a:camera prst="orthographicFront"/>
              <a:lightRig rig="threePt" dir="t"/>
            </a:scene3d>
            <a:sp3d prstMaterial="matte">
              <a:contourClr>
                <a:schemeClr val="accent2">
                  <a:tint val="20000"/>
                </a:schemeClr>
              </a:contourClr>
            </a:sp3d>
          </a:bodyPr>
          <a:lstStyle/>
          <a:p>
            <a:r>
              <a:rPr lang="zh-CN" altLang="en-US" sz="2000" spc="50">
                <a:ln w="11430"/>
                <a:solidFill>
                  <a:srgbClr val="000000"/>
                </a:solidFill>
                <a:latin typeface="微软雅黑" panose="020B0503020204020204" charset="-122"/>
                <a:ea typeface="微软雅黑" panose="020B0503020204020204" charset="-122"/>
                <a:cs typeface="Consolas" panose="020B0609020204030204" pitchFamily="49" charset="0"/>
              </a:rPr>
              <a:t>求关键路径的过程</a:t>
            </a:r>
          </a:p>
        </p:txBody>
      </p:sp>
      <p:sp>
        <p:nvSpPr>
          <p:cNvPr id="27" name="文本框 26"/>
          <p:cNvSpPr txBox="1"/>
          <p:nvPr/>
        </p:nvSpPr>
        <p:spPr>
          <a:xfrm>
            <a:off x="1073369" y="144242"/>
            <a:ext cx="315849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7.8 AOE</a:t>
            </a:r>
            <a:r>
              <a:rPr lang="zh-CN" altLang="en-US" sz="2400">
                <a:solidFill>
                  <a:schemeClr val="accent1"/>
                </a:solidFill>
                <a:latin typeface="微软雅黑" panose="020B0503020204020204" charset="-122"/>
                <a:ea typeface="微软雅黑" panose="020B0503020204020204" charset="-122"/>
                <a:cs typeface="Arial" panose="020B0604020202020204"/>
              </a:rPr>
              <a:t>网与关键路径</a:t>
            </a:r>
          </a:p>
        </p:txBody>
      </p:sp>
    </p:spTree>
    <p:extLst>
      <p:ext uri="{BB962C8B-B14F-4D97-AF65-F5344CB8AC3E}">
        <p14:creationId xmlns:p14="http://schemas.microsoft.com/office/powerpoint/2010/main" val="32119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6018"/>
                                        </p:tgtEl>
                                        <p:attrNameLst>
                                          <p:attrName>style.visibility</p:attrName>
                                        </p:attrNameLst>
                                      </p:cBhvr>
                                      <p:to>
                                        <p:strVal val="visible"/>
                                      </p:to>
                                    </p:set>
                                    <p:animEffect transition="in" filter="fade">
                                      <p:cBhvr>
                                        <p:cTn id="15" dur="500"/>
                                        <p:tgtEl>
                                          <p:spTgt spid="860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602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bldLvl="0" animBg="1"/>
      <p:bldP spid="86020" grpId="0" bldLvl="0" animBg="1"/>
      <p:bldP spid="25" grpId="0"/>
      <p:bldP spid="2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卡通人物&#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28" y="3279200"/>
            <a:ext cx="3375033" cy="3513417"/>
          </a:xfrm>
          <a:prstGeom prst="rect">
            <a:avLst/>
          </a:prstGeom>
        </p:spPr>
      </p:pic>
      <p:sp>
        <p:nvSpPr>
          <p:cNvPr id="155665" name="Text Box 17"/>
          <p:cNvSpPr txBox="1">
            <a:spLocks noChangeArrowheads="1"/>
          </p:cNvSpPr>
          <p:nvPr>
            <p:custDataLst>
              <p:tags r:id="rId1"/>
            </p:custDataLst>
          </p:nvPr>
        </p:nvSpPr>
        <p:spPr bwMode="auto">
          <a:xfrm>
            <a:off x="2372816" y="2341555"/>
            <a:ext cx="7500990" cy="1210310"/>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defPPr>
              <a:defRPr lang="zh-CN"/>
            </a:defPPr>
            <a:lvl1pPr>
              <a:lnSpc>
                <a:spcPct val="150000"/>
              </a:lnSpc>
              <a:defRPr sz="2000" b="1">
                <a:solidFill>
                  <a:srgbClr val="525252"/>
                </a:solidFill>
                <a:latin typeface="楷体" panose="02010609060101010101" pitchFamily="49" charset="-122"/>
                <a:ea typeface="楷体" panose="02010609060101010101" pitchFamily="49" charset="-122"/>
              </a:defRPr>
            </a:lvl1pPr>
          </a:lstStyle>
          <a:p>
            <a:r>
              <a:rPr lang="en-US" altLang="zh-CN">
                <a:solidFill>
                  <a:srgbClr val="000000"/>
                </a:solidFill>
                <a:latin typeface="微软雅黑" panose="020B0503020204020204" charset="-122"/>
                <a:ea typeface="微软雅黑" panose="020B0503020204020204" charset="-122"/>
              </a:rPr>
              <a:t>le(v)=ee(v)</a:t>
            </a:r>
            <a:r>
              <a:rPr lang="en-US" altLang="zh-CN" dirty="0">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			</a:t>
            </a:r>
            <a:r>
              <a:rPr lang="zh-CN" altLang="en-US">
                <a:solidFill>
                  <a:srgbClr val="000000"/>
                </a:solidFill>
                <a:latin typeface="微软雅黑" panose="020B0503020204020204" charset="-122"/>
                <a:ea typeface="微软雅黑" panose="020B0503020204020204" charset="-122"/>
              </a:rPr>
              <a:t>当</a:t>
            </a:r>
            <a:r>
              <a:rPr lang="en-US" altLang="zh-CN" dirty="0">
                <a:solidFill>
                  <a:srgbClr val="000000"/>
                </a:solidFill>
                <a:latin typeface="微软雅黑" panose="020B0503020204020204" charset="-122"/>
                <a:ea typeface="微软雅黑" panose="020B0503020204020204" charset="-122"/>
              </a:rPr>
              <a:t>v</a:t>
            </a:r>
            <a:r>
              <a:rPr lang="zh-CN" altLang="en-US" dirty="0">
                <a:solidFill>
                  <a:srgbClr val="000000"/>
                </a:solidFill>
                <a:latin typeface="微软雅黑" panose="020B0503020204020204" charset="-122"/>
                <a:ea typeface="微软雅黑" panose="020B0503020204020204" charset="-122"/>
              </a:rPr>
              <a:t>为汇点时</a:t>
            </a:r>
          </a:p>
          <a:p>
            <a:r>
              <a:rPr lang="en-US" altLang="zh-CN">
                <a:solidFill>
                  <a:srgbClr val="000000"/>
                </a:solidFill>
                <a:latin typeface="微软雅黑" panose="020B0503020204020204" charset="-122"/>
                <a:ea typeface="微软雅黑" panose="020B0503020204020204" charset="-122"/>
              </a:rPr>
              <a:t>le(v</a:t>
            </a:r>
            <a:r>
              <a:rPr lang="en-US" altLang="zh-CN" dirty="0">
                <a:solidFill>
                  <a:srgbClr val="000000"/>
                </a:solidFill>
                <a:latin typeface="微软雅黑" panose="020B0503020204020204" charset="-122"/>
                <a:ea typeface="微软雅黑" panose="020B0503020204020204" charset="-122"/>
              </a:rPr>
              <a:t>)=MIN{</a:t>
            </a:r>
            <a:r>
              <a:rPr lang="en-US" altLang="zh-CN">
                <a:solidFill>
                  <a:srgbClr val="000000"/>
                </a:solidFill>
                <a:latin typeface="微软雅黑" panose="020B0503020204020204" charset="-122"/>
                <a:ea typeface="微软雅黑" panose="020B0503020204020204" charset="-122"/>
              </a:rPr>
              <a:t>le(x)-a</a:t>
            </a:r>
            <a:r>
              <a:rPr lang="zh-CN" altLang="en-US">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le(y)-b</a:t>
            </a:r>
            <a:r>
              <a:rPr lang="zh-CN" altLang="en-US">
                <a:solidFill>
                  <a:srgbClr val="000000"/>
                </a:solidFill>
                <a:latin typeface="微软雅黑" panose="020B0503020204020204" charset="-122"/>
                <a:ea typeface="微软雅黑" panose="020B0503020204020204" charset="-122"/>
              </a:rPr>
              <a:t>，</a:t>
            </a:r>
            <a:r>
              <a:rPr lang="en-US" altLang="zh-CN">
                <a:solidFill>
                  <a:srgbClr val="000000"/>
                </a:solidFill>
                <a:latin typeface="微软雅黑" panose="020B0503020204020204" charset="-122"/>
                <a:ea typeface="微软雅黑" panose="020B0503020204020204" charset="-122"/>
              </a:rPr>
              <a:t>le(z)-c}	</a:t>
            </a:r>
            <a:r>
              <a:rPr lang="zh-CN" altLang="en-US">
                <a:solidFill>
                  <a:srgbClr val="000000"/>
                </a:solidFill>
                <a:latin typeface="微软雅黑" panose="020B0503020204020204" charset="-122"/>
                <a:ea typeface="微软雅黑" panose="020B0503020204020204" charset="-122"/>
              </a:rPr>
              <a:t>否则</a:t>
            </a:r>
            <a:endParaRPr lang="zh-CN" altLang="en-US" dirty="0">
              <a:solidFill>
                <a:srgbClr val="000000"/>
              </a:solidFill>
              <a:latin typeface="微软雅黑" panose="020B0503020204020204" charset="-122"/>
              <a:ea typeface="微软雅黑" panose="020B0503020204020204" charset="-122"/>
            </a:endParaRPr>
          </a:p>
        </p:txBody>
      </p:sp>
      <p:grpSp>
        <p:nvGrpSpPr>
          <p:cNvPr id="2" name="组合 21"/>
          <p:cNvGrpSpPr/>
          <p:nvPr/>
        </p:nvGrpSpPr>
        <p:grpSpPr>
          <a:xfrm>
            <a:off x="4107186" y="3883384"/>
            <a:ext cx="7034232" cy="2592387"/>
            <a:chOff x="395288" y="3500438"/>
            <a:chExt cx="7034232" cy="2592387"/>
          </a:xfrm>
        </p:grpSpPr>
        <p:sp>
          <p:nvSpPr>
            <p:cNvPr id="155667" name="Oval 19"/>
            <p:cNvSpPr>
              <a:spLocks noChangeArrowheads="1"/>
            </p:cNvSpPr>
            <p:nvPr>
              <p:custDataLst>
                <p:tags r:id="rId2"/>
              </p:custDataLst>
            </p:nvPr>
          </p:nvSpPr>
          <p:spPr bwMode="auto">
            <a:xfrm>
              <a:off x="2413000" y="3500438"/>
              <a:ext cx="1944686" cy="2592387"/>
            </a:xfrm>
            <a:prstGeom prst="ellipse">
              <a:avLst/>
            </a:prstGeom>
            <a:solidFill>
              <a:schemeClr val="accent1">
                <a:alpha val="0"/>
              </a:schemeClr>
            </a:solidFill>
            <a:ln w="19050" algn="ctr">
              <a:solidFill>
                <a:srgbClr val="C0262E"/>
              </a:solidFill>
              <a:prstDash val="dash"/>
              <a:round/>
              <a:tailEnd type="none" w="med" len="lg"/>
            </a:ln>
            <a:effectLst/>
          </p:spPr>
          <p:txBody>
            <a:bodyPr wrap="none" anchor="ctr"/>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3" name="Group 16"/>
            <p:cNvGrpSpPr/>
            <p:nvPr/>
          </p:nvGrpSpPr>
          <p:grpSpPr bwMode="auto">
            <a:xfrm>
              <a:off x="395288" y="3644900"/>
              <a:ext cx="3767137" cy="2232025"/>
              <a:chOff x="1247" y="1888"/>
              <a:chExt cx="2373" cy="1406"/>
            </a:xfrm>
          </p:grpSpPr>
          <p:sp>
            <p:nvSpPr>
              <p:cNvPr id="155650" name="Oval 2"/>
              <p:cNvSpPr>
                <a:spLocks noChangeArrowheads="1"/>
              </p:cNvSpPr>
              <p:nvPr>
                <p:custDataLst>
                  <p:tags r:id="rId4"/>
                </p:custDataLst>
              </p:nvPr>
            </p:nvSpPr>
            <p:spPr bwMode="auto">
              <a:xfrm>
                <a:off x="2064" y="2477"/>
                <a:ext cx="272" cy="31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v</a:t>
                </a:r>
              </a:p>
            </p:txBody>
          </p:sp>
          <p:sp>
            <p:nvSpPr>
              <p:cNvPr id="155651" name="Oval 3"/>
              <p:cNvSpPr>
                <a:spLocks noChangeArrowheads="1"/>
              </p:cNvSpPr>
              <p:nvPr>
                <p:custDataLst>
                  <p:tags r:id="rId5"/>
                </p:custDataLst>
              </p:nvPr>
            </p:nvSpPr>
            <p:spPr bwMode="auto">
              <a:xfrm>
                <a:off x="2880" y="1888"/>
                <a:ext cx="272" cy="31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x</a:t>
                </a:r>
              </a:p>
            </p:txBody>
          </p:sp>
          <p:sp>
            <p:nvSpPr>
              <p:cNvPr id="155652" name="Oval 4"/>
              <p:cNvSpPr>
                <a:spLocks noChangeArrowheads="1"/>
              </p:cNvSpPr>
              <p:nvPr>
                <p:custDataLst>
                  <p:tags r:id="rId6"/>
                </p:custDataLst>
              </p:nvPr>
            </p:nvSpPr>
            <p:spPr bwMode="auto">
              <a:xfrm>
                <a:off x="2880" y="2432"/>
                <a:ext cx="272" cy="31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y</a:t>
                </a:r>
              </a:p>
            </p:txBody>
          </p:sp>
          <p:sp>
            <p:nvSpPr>
              <p:cNvPr id="155653" name="Oval 5"/>
              <p:cNvSpPr>
                <a:spLocks noChangeArrowheads="1"/>
              </p:cNvSpPr>
              <p:nvPr>
                <p:custDataLst>
                  <p:tags r:id="rId7"/>
                </p:custDataLst>
              </p:nvPr>
            </p:nvSpPr>
            <p:spPr bwMode="auto">
              <a:xfrm>
                <a:off x="2880" y="2976"/>
                <a:ext cx="272" cy="31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z</a:t>
                </a:r>
              </a:p>
            </p:txBody>
          </p:sp>
          <p:sp>
            <p:nvSpPr>
              <p:cNvPr id="155654" name="Line 6"/>
              <p:cNvSpPr>
                <a:spLocks noChangeShapeType="1"/>
              </p:cNvSpPr>
              <p:nvPr>
                <p:custDataLst>
                  <p:tags r:id="rId8"/>
                </p:custDataLst>
              </p:nvPr>
            </p:nvSpPr>
            <p:spPr bwMode="auto">
              <a:xfrm flipV="1">
                <a:off x="2290" y="2069"/>
                <a:ext cx="590" cy="454"/>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5655" name="Freeform 7"/>
              <p:cNvSpPr/>
              <p:nvPr>
                <p:custDataLst>
                  <p:tags r:id="rId9"/>
                </p:custDataLst>
              </p:nvPr>
            </p:nvSpPr>
            <p:spPr bwMode="auto">
              <a:xfrm>
                <a:off x="2336" y="2620"/>
                <a:ext cx="544" cy="4"/>
              </a:xfrm>
              <a:custGeom>
                <a:avLst/>
                <a:gdLst/>
                <a:ahLst/>
                <a:cxnLst>
                  <a:cxn ang="0">
                    <a:pos x="0" y="4"/>
                  </a:cxn>
                  <a:cxn ang="0">
                    <a:pos x="544" y="0"/>
                  </a:cxn>
                </a:cxnLst>
                <a:rect l="0" t="0" r="r" b="b"/>
                <a:pathLst>
                  <a:path w="544" h="4">
                    <a:moveTo>
                      <a:pt x="0" y="4"/>
                    </a:moveTo>
                    <a:lnTo>
                      <a:pt x="544" y="0"/>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5656" name="Freeform 8"/>
              <p:cNvSpPr/>
              <p:nvPr>
                <p:custDataLst>
                  <p:tags r:id="rId10"/>
                </p:custDataLst>
              </p:nvPr>
            </p:nvSpPr>
            <p:spPr bwMode="auto">
              <a:xfrm>
                <a:off x="2312" y="2744"/>
                <a:ext cx="576" cy="336"/>
              </a:xfrm>
              <a:custGeom>
                <a:avLst/>
                <a:gdLst/>
                <a:ahLst/>
                <a:cxnLst>
                  <a:cxn ang="0">
                    <a:pos x="0" y="0"/>
                  </a:cxn>
                  <a:cxn ang="0">
                    <a:pos x="576" y="336"/>
                  </a:cxn>
                </a:cxnLst>
                <a:rect l="0" t="0" r="r" b="b"/>
                <a:pathLst>
                  <a:path w="576" h="336">
                    <a:moveTo>
                      <a:pt x="0" y="0"/>
                    </a:moveTo>
                    <a:lnTo>
                      <a:pt x="576" y="336"/>
                    </a:lnTo>
                  </a:path>
                </a:pathLst>
              </a:cu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wrap="none"/>
              <a:lstStyle/>
              <a:p>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155657" name="Text Box 9"/>
              <p:cNvSpPr txBox="1">
                <a:spLocks noChangeArrowheads="1"/>
              </p:cNvSpPr>
              <p:nvPr/>
            </p:nvSpPr>
            <p:spPr bwMode="auto">
              <a:xfrm>
                <a:off x="2426" y="2046"/>
                <a:ext cx="272" cy="212"/>
              </a:xfrm>
              <a:prstGeom prst="rect">
                <a:avLst/>
              </a:prstGeom>
              <a:noFill/>
              <a:ln w="19050" algn="ctr">
                <a:noFill/>
                <a:miter lim="800000"/>
                <a:tailEnd type="none" w="med" len="lg"/>
              </a:ln>
              <a:effectLst/>
            </p:spPr>
            <p:txBody>
              <a:bodyPr>
                <a:spAutoFit/>
              </a:bodyPr>
              <a:lstStyle/>
              <a:p>
                <a:pPr>
                  <a:spcBef>
                    <a:spcPct val="50000"/>
                  </a:spcBef>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a</a:t>
                </a:r>
              </a:p>
            </p:txBody>
          </p:sp>
          <p:sp>
            <p:nvSpPr>
              <p:cNvPr id="155658" name="Text Box 10"/>
              <p:cNvSpPr txBox="1">
                <a:spLocks noChangeArrowheads="1"/>
              </p:cNvSpPr>
              <p:nvPr/>
            </p:nvSpPr>
            <p:spPr bwMode="auto">
              <a:xfrm>
                <a:off x="2472" y="2387"/>
                <a:ext cx="272" cy="212"/>
              </a:xfrm>
              <a:prstGeom prst="rect">
                <a:avLst/>
              </a:prstGeom>
              <a:noFill/>
              <a:ln w="19050" algn="ctr">
                <a:noFill/>
                <a:miter lim="800000"/>
                <a:tailEnd type="none" w="med" len="lg"/>
              </a:ln>
              <a:effectLst/>
            </p:spPr>
            <p:txBody>
              <a:bodyPr>
                <a:spAutoFit/>
              </a:bodyPr>
              <a:lstStyle/>
              <a:p>
                <a:pPr>
                  <a:spcBef>
                    <a:spcPct val="50000"/>
                  </a:spcBef>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b</a:t>
                </a:r>
              </a:p>
            </p:txBody>
          </p:sp>
          <p:sp>
            <p:nvSpPr>
              <p:cNvPr id="155659" name="Text Box 11"/>
              <p:cNvSpPr txBox="1">
                <a:spLocks noChangeArrowheads="1"/>
              </p:cNvSpPr>
              <p:nvPr/>
            </p:nvSpPr>
            <p:spPr bwMode="auto">
              <a:xfrm>
                <a:off x="2517" y="2710"/>
                <a:ext cx="272" cy="212"/>
              </a:xfrm>
              <a:prstGeom prst="rect">
                <a:avLst/>
              </a:prstGeom>
              <a:noFill/>
              <a:ln w="19050" algn="ctr">
                <a:noFill/>
                <a:miter lim="800000"/>
                <a:tailEnd type="none" w="med" len="lg"/>
              </a:ln>
              <a:effectLst/>
            </p:spPr>
            <p:txBody>
              <a:bodyPr>
                <a:spAutoFit/>
              </a:bodyPr>
              <a:lstStyle/>
              <a:p>
                <a:pPr>
                  <a:spcBef>
                    <a:spcPct val="50000"/>
                  </a:spcBef>
                </a:pP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c</a:t>
                </a:r>
              </a:p>
            </p:txBody>
          </p:sp>
          <p:sp>
            <p:nvSpPr>
              <p:cNvPr id="155660" name="Text Box 12"/>
              <p:cNvSpPr txBox="1">
                <a:spLocks noChangeArrowheads="1"/>
              </p:cNvSpPr>
              <p:nvPr/>
            </p:nvSpPr>
            <p:spPr bwMode="auto">
              <a:xfrm>
                <a:off x="1247" y="2500"/>
                <a:ext cx="817" cy="212"/>
              </a:xfrm>
              <a:prstGeom prst="rect">
                <a:avLst/>
              </a:prstGeom>
              <a:noFill/>
              <a:ln w="19050" algn="ctr">
                <a:noFill/>
                <a:miter lim="800000"/>
                <a:tailEnd type="none" w="med" len="lg"/>
              </a:ln>
              <a:effectLst/>
            </p:spPr>
            <p:txBody>
              <a:bodyPr>
                <a:spAutoFit/>
              </a:bodyPr>
              <a:lstStyle/>
              <a:p>
                <a:pPr>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v</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55661" name="Text Box 13"/>
              <p:cNvSpPr txBox="1">
                <a:spLocks noChangeArrowheads="1"/>
              </p:cNvSpPr>
              <p:nvPr/>
            </p:nvSpPr>
            <p:spPr bwMode="auto">
              <a:xfrm>
                <a:off x="3152" y="1888"/>
                <a:ext cx="454" cy="212"/>
              </a:xfrm>
              <a:prstGeom prst="rect">
                <a:avLst/>
              </a:prstGeom>
              <a:noFill/>
              <a:ln w="19050" algn="ctr">
                <a:noFill/>
                <a:miter lim="800000"/>
                <a:tailEnd type="none" w="med" len="lg"/>
              </a:ln>
              <a:effectLst/>
            </p:spPr>
            <p:txBody>
              <a:bodyPr>
                <a:spAutoFit/>
              </a:bodyPr>
              <a:lstStyle/>
              <a:p>
                <a:pPr>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x</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55662" name="Text Box 14"/>
              <p:cNvSpPr txBox="1">
                <a:spLocks noChangeArrowheads="1"/>
              </p:cNvSpPr>
              <p:nvPr/>
            </p:nvSpPr>
            <p:spPr bwMode="auto">
              <a:xfrm>
                <a:off x="3153" y="2454"/>
                <a:ext cx="454" cy="212"/>
              </a:xfrm>
              <a:prstGeom prst="rect">
                <a:avLst/>
              </a:prstGeom>
              <a:noFill/>
              <a:ln w="19050" algn="ctr">
                <a:noFill/>
                <a:miter lim="800000"/>
                <a:tailEnd type="none" w="med" len="lg"/>
              </a:ln>
              <a:effectLst/>
            </p:spPr>
            <p:txBody>
              <a:bodyPr>
                <a:spAutoFit/>
              </a:bodyPr>
              <a:lstStyle/>
              <a:p>
                <a:pPr>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y</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155663" name="Text Box 15"/>
              <p:cNvSpPr txBox="1">
                <a:spLocks noChangeArrowheads="1"/>
              </p:cNvSpPr>
              <p:nvPr/>
            </p:nvSpPr>
            <p:spPr bwMode="auto">
              <a:xfrm>
                <a:off x="3166" y="2976"/>
                <a:ext cx="454" cy="212"/>
              </a:xfrm>
              <a:prstGeom prst="rect">
                <a:avLst/>
              </a:prstGeom>
              <a:noFill/>
              <a:ln w="19050" algn="ctr">
                <a:noFill/>
                <a:miter lim="800000"/>
                <a:tailEnd type="none" w="med" len="lg"/>
              </a:ln>
              <a:effectLst/>
            </p:spPr>
            <p:txBody>
              <a:bodyPr>
                <a:spAutoFit/>
              </a:bodyPr>
              <a:lstStyle/>
              <a:p>
                <a:pPr>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z</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sp>
          <p:nvSpPr>
            <p:cNvPr id="155666" name="Text Box 18"/>
            <p:cNvSpPr txBox="1">
              <a:spLocks noChangeArrowheads="1"/>
            </p:cNvSpPr>
            <p:nvPr/>
          </p:nvSpPr>
          <p:spPr bwMode="auto">
            <a:xfrm>
              <a:off x="4643438" y="4534114"/>
              <a:ext cx="2786082" cy="783590"/>
            </a:xfrm>
            <a:prstGeom prst="rect">
              <a:avLst/>
            </a:prstGeom>
            <a:noFill/>
            <a:ln w="19050" algn="ctr">
              <a:noFill/>
              <a:miter lim="800000"/>
              <a:tailEnd type="none" w="med" len="lg"/>
            </a:ln>
            <a:effectLst/>
          </p:spPr>
          <p:txBody>
            <a:bodyPr wrap="square">
              <a:spAutoFit/>
            </a:bodyPr>
            <a:lstStyle/>
            <a:p>
              <a:pPr algn="l">
                <a:spcBef>
                  <a:spcPct val="50000"/>
                </a:spcBef>
              </a:pPr>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从右向左推进计算</a:t>
              </a:r>
            </a:p>
            <a:p>
              <a:pPr algn="l">
                <a:spcBef>
                  <a:spcPct val="50000"/>
                </a:spcBef>
              </a:pPr>
              <a:r>
                <a:rPr lang="zh-CN" altLang="en-US" dirty="0">
                  <a:solidFill>
                    <a:srgbClr val="000000"/>
                  </a:solidFill>
                  <a:latin typeface="微软雅黑" panose="020B0503020204020204" charset="-122"/>
                  <a:ea typeface="微软雅黑" panose="020B0503020204020204" charset="-122"/>
                  <a:cs typeface="Consolas" panose="020B0609020204030204" pitchFamily="49" charset="0"/>
                </a:rPr>
                <a:t>这是为什么汇点要唯一！</a:t>
              </a:r>
            </a:p>
          </p:txBody>
        </p:sp>
        <p:sp>
          <p:nvSpPr>
            <p:cNvPr id="21" name="左箭头 20"/>
            <p:cNvSpPr/>
            <p:nvPr>
              <p:custDataLst>
                <p:tags r:id="rId3"/>
              </p:custDataLst>
            </p:nvPr>
          </p:nvSpPr>
          <p:spPr>
            <a:xfrm>
              <a:off x="642910" y="5500702"/>
              <a:ext cx="1785950" cy="144000"/>
            </a:xfrm>
            <a:prstGeom prst="left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5" name="文本框 24"/>
          <p:cNvSpPr txBox="1"/>
          <p:nvPr/>
        </p:nvSpPr>
        <p:spPr>
          <a:xfrm>
            <a:off x="1073369" y="144242"/>
            <a:ext cx="315849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7.8 AOE</a:t>
            </a:r>
            <a:r>
              <a:rPr lang="zh-CN" altLang="en-US" sz="2400">
                <a:solidFill>
                  <a:schemeClr val="accent1"/>
                </a:solidFill>
                <a:latin typeface="微软雅黑" panose="020B0503020204020204" charset="-122"/>
                <a:ea typeface="微软雅黑" panose="020B0503020204020204" charset="-122"/>
                <a:cs typeface="Arial" panose="020B0604020202020204"/>
              </a:rPr>
              <a:t>网与关键路径</a:t>
            </a:r>
          </a:p>
        </p:txBody>
      </p:sp>
      <p:sp>
        <p:nvSpPr>
          <p:cNvPr id="26" name="Text Box 2"/>
          <p:cNvSpPr txBox="1">
            <a:spLocks noChangeArrowheads="1"/>
          </p:cNvSpPr>
          <p:nvPr/>
        </p:nvSpPr>
        <p:spPr bwMode="auto">
          <a:xfrm>
            <a:off x="1073369" y="1073449"/>
            <a:ext cx="10157213" cy="1015663"/>
          </a:xfrm>
          <a:prstGeom prst="rect">
            <a:avLst/>
          </a:prstGeom>
          <a:noFill/>
          <a:ln w="9525">
            <a:noFill/>
            <a:miter lim="800000"/>
          </a:ln>
          <a:effectLst/>
        </p:spPr>
        <p:txBody>
          <a:bodyPr wrap="square">
            <a:spAutoFit/>
          </a:bodyPr>
          <a:lstStyle/>
          <a:p>
            <a:pPr>
              <a:lnSpc>
                <a:spcPct val="150000"/>
              </a:lnSpc>
              <a:spcBef>
                <a:spcPts val="600"/>
              </a:spcBef>
            </a:pP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   事件</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的最</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迟发生时间</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：定义在不影响整个工程进度的前提下，事件</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必须发生的时间称为</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的最</a:t>
            </a:r>
            <a:r>
              <a:rPr kumimoji="1"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迟发生时间</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le(v)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应等于</a:t>
            </a:r>
            <a:r>
              <a:rPr kumimoji="1"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(y)</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与</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到汇点的最长路径长度之差： </a:t>
            </a:r>
          </a:p>
        </p:txBody>
      </p:sp>
    </p:spTree>
    <p:extLst>
      <p:ext uri="{BB962C8B-B14F-4D97-AF65-F5344CB8AC3E}">
        <p14:creationId xmlns:p14="http://schemas.microsoft.com/office/powerpoint/2010/main" val="2215136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566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65" grpId="0" bldLvl="0" animBg="1"/>
      <p:bldP spid="25" grpId="0"/>
      <p:bldP spid="26"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卡通人物&#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0557" y="849780"/>
            <a:ext cx="3500438" cy="3490913"/>
          </a:xfrm>
          <a:prstGeom prst="rect">
            <a:avLst/>
          </a:prstGeom>
        </p:spPr>
      </p:pic>
      <p:sp>
        <p:nvSpPr>
          <p:cNvPr id="226310" name="Text Box 6"/>
          <p:cNvSpPr txBox="1">
            <a:spLocks noChangeArrowheads="1"/>
          </p:cNvSpPr>
          <p:nvPr/>
        </p:nvSpPr>
        <p:spPr bwMode="auto">
          <a:xfrm>
            <a:off x="857709" y="1139250"/>
            <a:ext cx="5072098" cy="398780"/>
          </a:xfrm>
          <a:prstGeom prst="rect">
            <a:avLst/>
          </a:prstGeom>
          <a:noFill/>
          <a:ln w="19050" algn="ctr">
            <a:noFill/>
            <a:miter lim="800000"/>
            <a:tailEnd type="none" w="med" len="lg"/>
          </a:ln>
          <a:effectLst/>
        </p:spPr>
        <p:txBody>
          <a:bodyPr wrap="square">
            <a:spAutoFit/>
          </a:bodyPr>
          <a:lstStyle/>
          <a:p>
            <a:pPr algn="l">
              <a:lnSpc>
                <a:spcPct val="100000"/>
              </a:lnSpc>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2</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）活动的最早开始时间和最迟开始时间</a:t>
            </a:r>
          </a:p>
        </p:txBody>
      </p:sp>
      <p:sp>
        <p:nvSpPr>
          <p:cNvPr id="226311" name="Text Box 7"/>
          <p:cNvSpPr txBox="1">
            <a:spLocks noChangeArrowheads="1"/>
          </p:cNvSpPr>
          <p:nvPr/>
        </p:nvSpPr>
        <p:spPr bwMode="auto">
          <a:xfrm>
            <a:off x="1073369" y="3931277"/>
            <a:ext cx="8072494" cy="814705"/>
          </a:xfrm>
          <a:prstGeom prst="rect">
            <a:avLst/>
          </a:prstGeom>
          <a:noFill/>
          <a:ln w="19050" algn="ctr">
            <a:noFill/>
            <a:miter lim="800000"/>
            <a:tailEnd type="none" w="med" len="lg"/>
          </a:ln>
          <a:effectLst/>
        </p:spPr>
        <p:txBody>
          <a:bodyPr wrap="square">
            <a:spAutoFit/>
          </a:bodyPr>
          <a:lstStyle/>
          <a:p>
            <a:pPr algn="l">
              <a:lnSpc>
                <a:spcPct val="100000"/>
              </a:lnSpc>
              <a:spcBef>
                <a:spcPct val="500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活动</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的最早开始时间</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e</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指该活动起点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x</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事件的</a:t>
            </a:r>
            <a:r>
              <a:rPr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最早发生时间</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，即：</a:t>
            </a:r>
          </a:p>
          <a:p>
            <a:pPr algn="l">
              <a:lnSpc>
                <a:spcPct val="100000"/>
              </a:lnSpc>
              <a:spcBef>
                <a:spcPct val="50000"/>
              </a:spcBef>
            </a:pP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    e</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x</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p>
        </p:txBody>
      </p:sp>
      <p:grpSp>
        <p:nvGrpSpPr>
          <p:cNvPr id="2" name="Group 15"/>
          <p:cNvGrpSpPr/>
          <p:nvPr/>
        </p:nvGrpSpPr>
        <p:grpSpPr bwMode="auto">
          <a:xfrm>
            <a:off x="2314258" y="2014212"/>
            <a:ext cx="3025775" cy="1025525"/>
            <a:chOff x="929" y="2746"/>
            <a:chExt cx="1906" cy="646"/>
          </a:xfrm>
        </p:grpSpPr>
        <p:sp>
          <p:nvSpPr>
            <p:cNvPr id="226312" name="Oval 8"/>
            <p:cNvSpPr>
              <a:spLocks noChangeArrowheads="1"/>
            </p:cNvSpPr>
            <p:nvPr>
              <p:custDataLst>
                <p:tags r:id="rId1"/>
              </p:custDataLst>
            </p:nvPr>
          </p:nvSpPr>
          <p:spPr bwMode="auto">
            <a:xfrm>
              <a:off x="1111" y="2953"/>
              <a:ext cx="272" cy="31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i="1" dirty="0">
                  <a:solidFill>
                    <a:srgbClr val="FFFFFF"/>
                  </a:solidFill>
                  <a:latin typeface="微软雅黑" panose="020B0503020204020204" charset="-122"/>
                  <a:ea typeface="微软雅黑" panose="020B0503020204020204" charset="-122"/>
                  <a:cs typeface="Consolas" panose="020B0609020204030204" pitchFamily="49" charset="0"/>
                </a:rPr>
                <a:t>x</a:t>
              </a:r>
            </a:p>
          </p:txBody>
        </p:sp>
        <p:sp>
          <p:nvSpPr>
            <p:cNvPr id="226313" name="Oval 9"/>
            <p:cNvSpPr>
              <a:spLocks noChangeArrowheads="1"/>
            </p:cNvSpPr>
            <p:nvPr>
              <p:custDataLst>
                <p:tags r:id="rId2"/>
              </p:custDataLst>
            </p:nvPr>
          </p:nvSpPr>
          <p:spPr bwMode="auto">
            <a:xfrm>
              <a:off x="2517" y="2953"/>
              <a:ext cx="272" cy="31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l"/>
              <a:r>
                <a:rPr lang="en-US" altLang="zh-CN" sz="1600" i="1">
                  <a:solidFill>
                    <a:srgbClr val="FFFFFF"/>
                  </a:solidFill>
                  <a:latin typeface="微软雅黑" panose="020B0503020204020204" charset="-122"/>
                  <a:ea typeface="微软雅黑" panose="020B0503020204020204" charset="-122"/>
                  <a:cs typeface="Consolas" panose="020B0609020204030204" pitchFamily="49" charset="0"/>
                </a:rPr>
                <a:t>y</a:t>
              </a:r>
            </a:p>
          </p:txBody>
        </p:sp>
        <p:sp>
          <p:nvSpPr>
            <p:cNvPr id="226314" name="Line 10"/>
            <p:cNvSpPr>
              <a:spLocks noChangeShapeType="1"/>
            </p:cNvSpPr>
            <p:nvPr/>
          </p:nvSpPr>
          <p:spPr bwMode="auto">
            <a:xfrm>
              <a:off x="1383" y="3102"/>
              <a:ext cx="1134" cy="0"/>
            </a:xfrm>
            <a:prstGeom prst="line">
              <a:avLst/>
            </a:prstGeom>
            <a:noFill/>
            <a:ln w="19050">
              <a:solidFill>
                <a:srgbClr val="C0262E"/>
              </a:solidFill>
              <a:round/>
              <a:tailEnd type="stealth" w="med" len="lg"/>
            </a:ln>
            <a:effectLst/>
          </p:spPr>
          <p:txBody>
            <a:bodyPr wrap="none"/>
            <a:lstStyle/>
            <a:p>
              <a:pPr algn="l"/>
              <a:endParaRPr lang="zh-CN" altLang="en-US" sz="1600">
                <a:solidFill>
                  <a:srgbClr val="525252"/>
                </a:solidFill>
                <a:latin typeface="Consolas" panose="020B0609020204030204" pitchFamily="49" charset="0"/>
                <a:ea typeface="楷体" panose="02010609060101010101" pitchFamily="49" charset="-122"/>
                <a:cs typeface="Consolas" panose="020B0609020204030204" pitchFamily="49" charset="0"/>
              </a:endParaRPr>
            </a:p>
          </p:txBody>
        </p:sp>
        <p:sp>
          <p:nvSpPr>
            <p:cNvPr id="226315" name="Text Box 11"/>
            <p:cNvSpPr txBox="1">
              <a:spLocks noChangeArrowheads="1"/>
            </p:cNvSpPr>
            <p:nvPr/>
          </p:nvSpPr>
          <p:spPr bwMode="auto">
            <a:xfrm>
              <a:off x="1609" y="2881"/>
              <a:ext cx="461" cy="212"/>
            </a:xfrm>
            <a:prstGeom prst="rect">
              <a:avLst/>
            </a:prstGeom>
            <a:noFill/>
            <a:ln w="19050" algn="ctr">
              <a:noFill/>
              <a:miter lim="800000"/>
              <a:tailEnd type="none" w="med" len="lg"/>
            </a:ln>
            <a:effectLst/>
          </p:spPr>
          <p:txBody>
            <a:bodyPr wrap="square">
              <a:spAutoFit/>
            </a:bodyPr>
            <a:lstStyle/>
            <a:p>
              <a:pPr algn="l">
                <a:spcBef>
                  <a:spcPct val="50000"/>
                </a:spcBef>
              </a:pPr>
              <a:r>
                <a:rPr lang="zh-CN" altLang="en-US" sz="1600" dirty="0">
                  <a:solidFill>
                    <a:srgbClr val="000000"/>
                  </a:solidFill>
                  <a:latin typeface="微软雅黑" panose="020B0503020204020204" charset="-122"/>
                  <a:ea typeface="微软雅黑" panose="020B0503020204020204" charset="-122"/>
                  <a:cs typeface="Consolas" panose="020B0609020204030204" pitchFamily="49" charset="0"/>
                </a:rPr>
                <a:t>活动</a:t>
              </a:r>
              <a:r>
                <a:rPr lang="en-US" altLang="zh-CN" sz="1600" i="1" dirty="0">
                  <a:solidFill>
                    <a:srgbClr val="000000"/>
                  </a:solidFill>
                  <a:latin typeface="微软雅黑" panose="020B0503020204020204" charset="-122"/>
                  <a:ea typeface="微软雅黑" panose="020B0503020204020204" charset="-122"/>
                  <a:cs typeface="Consolas" panose="020B0609020204030204" pitchFamily="49" charset="0"/>
                </a:rPr>
                <a:t>a</a:t>
              </a:r>
            </a:p>
          </p:txBody>
        </p:sp>
        <p:sp>
          <p:nvSpPr>
            <p:cNvPr id="226316" name="Text Box 12"/>
            <p:cNvSpPr txBox="1">
              <a:spLocks noChangeArrowheads="1"/>
            </p:cNvSpPr>
            <p:nvPr/>
          </p:nvSpPr>
          <p:spPr bwMode="auto">
            <a:xfrm>
              <a:off x="1575" y="3180"/>
              <a:ext cx="596" cy="212"/>
            </a:xfrm>
            <a:prstGeom prst="rect">
              <a:avLst/>
            </a:prstGeom>
            <a:noFill/>
            <a:ln w="19050" algn="ctr">
              <a:noFill/>
              <a:miter lim="800000"/>
              <a:tailEnd type="none" w="med" len="lg"/>
            </a:ln>
            <a:effectLst/>
          </p:spPr>
          <p:txBody>
            <a:bodyPr wrap="square">
              <a:spAutoFit/>
            </a:bodyPr>
            <a:lstStyle/>
            <a:p>
              <a:pPr algn="l">
                <a:spcBef>
                  <a:spcPct val="50000"/>
                </a:spcBef>
              </a:pPr>
              <a:r>
                <a:rPr lang="zh-CN" altLang="en-US" sz="1600">
                  <a:solidFill>
                    <a:srgbClr val="000000"/>
                  </a:solidFill>
                  <a:latin typeface="微软雅黑" panose="020B0503020204020204" charset="-122"/>
                  <a:ea typeface="微软雅黑" panose="020B0503020204020204" charset="-122"/>
                  <a:cs typeface="Consolas" panose="020B0609020204030204" pitchFamily="49" charset="0"/>
                </a:rPr>
                <a:t>时间为</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c</a:t>
              </a:r>
            </a:p>
          </p:txBody>
        </p:sp>
        <p:sp>
          <p:nvSpPr>
            <p:cNvPr id="226317" name="Text Box 13"/>
            <p:cNvSpPr txBox="1">
              <a:spLocks noChangeArrowheads="1"/>
            </p:cNvSpPr>
            <p:nvPr/>
          </p:nvSpPr>
          <p:spPr bwMode="auto">
            <a:xfrm>
              <a:off x="929" y="2746"/>
              <a:ext cx="454"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ee(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x</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sp>
          <p:nvSpPr>
            <p:cNvPr id="226318" name="Text Box 14"/>
            <p:cNvSpPr txBox="1">
              <a:spLocks noChangeArrowheads="1"/>
            </p:cNvSpPr>
            <p:nvPr/>
          </p:nvSpPr>
          <p:spPr bwMode="auto">
            <a:xfrm>
              <a:off x="2381" y="2746"/>
              <a:ext cx="454" cy="212"/>
            </a:xfrm>
            <a:prstGeom prst="rect">
              <a:avLst/>
            </a:prstGeom>
            <a:noFill/>
            <a:ln w="19050" algn="ctr">
              <a:noFill/>
              <a:miter lim="800000"/>
              <a:tailEnd type="none" w="med" len="lg"/>
            </a:ln>
            <a:effectLst/>
          </p:spPr>
          <p:txBody>
            <a:bodyPr>
              <a:spAutoFit/>
            </a:bodyPr>
            <a:lstStyle/>
            <a:p>
              <a:pPr algn="l">
                <a:spcBef>
                  <a:spcPct val="50000"/>
                </a:spcBef>
              </a:pP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sz="1600" i="1">
                  <a:solidFill>
                    <a:srgbClr val="000000"/>
                  </a:solidFill>
                  <a:latin typeface="微软雅黑" panose="020B0503020204020204" charset="-122"/>
                  <a:ea typeface="微软雅黑" panose="020B0503020204020204" charset="-122"/>
                  <a:cs typeface="Consolas" panose="020B0609020204030204" pitchFamily="49" charset="0"/>
                </a:rPr>
                <a:t>y</a:t>
              </a:r>
              <a:r>
                <a:rPr lang="en-US" altLang="zh-CN" sz="1600">
                  <a:solidFill>
                    <a:srgbClr val="000000"/>
                  </a:solidFill>
                  <a:latin typeface="微软雅黑" panose="020B0503020204020204" charset="-122"/>
                  <a:ea typeface="微软雅黑" panose="020B0503020204020204" charset="-122"/>
                  <a:cs typeface="Consolas" panose="020B0609020204030204" pitchFamily="49" charset="0"/>
                </a:rPr>
                <a:t>)</a:t>
              </a:r>
            </a:p>
          </p:txBody>
        </p:sp>
      </p:grpSp>
      <p:sp>
        <p:nvSpPr>
          <p:cNvPr id="12" name="TextBox 11"/>
          <p:cNvSpPr txBox="1"/>
          <p:nvPr/>
        </p:nvSpPr>
        <p:spPr>
          <a:xfrm>
            <a:off x="1073369" y="5273179"/>
            <a:ext cx="9625994" cy="911860"/>
          </a:xfrm>
          <a:prstGeom prst="rect">
            <a:avLst/>
          </a:prstGeom>
          <a:noFill/>
        </p:spPr>
        <p:txBody>
          <a:bodyPr wrap="square" rtlCol="0">
            <a:spAutoFit/>
          </a:bodyPr>
          <a:lstStyle/>
          <a:p>
            <a:pPr>
              <a:lnSpc>
                <a:spcPts val="2600"/>
              </a:lnSpc>
              <a:spcBef>
                <a:spcPts val="12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活动</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的最迟开始时间</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l</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指终点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y</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事件的最</a:t>
            </a:r>
            <a:r>
              <a:rPr lang="zh-CN" altLang="en-US" sz="2000" dirty="0" smtClean="0">
                <a:solidFill>
                  <a:srgbClr val="000000"/>
                </a:solidFill>
                <a:latin typeface="微软雅黑" panose="020B0503020204020204" charset="-122"/>
                <a:ea typeface="微软雅黑" panose="020B0503020204020204" charset="-122"/>
                <a:cs typeface="Consolas" panose="020B0609020204030204" pitchFamily="49" charset="0"/>
              </a:rPr>
              <a:t>迟发生时间</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与该活动所需时间之差，即：</a:t>
            </a:r>
          </a:p>
          <a:p>
            <a:pPr>
              <a:lnSpc>
                <a:spcPts val="2600"/>
              </a:lnSpc>
              <a:spcBef>
                <a:spcPts val="1200"/>
              </a:spcBef>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l</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y</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p>
        </p:txBody>
      </p:sp>
      <p:sp>
        <p:nvSpPr>
          <p:cNvPr id="15" name="文本框 14"/>
          <p:cNvSpPr txBox="1"/>
          <p:nvPr/>
        </p:nvSpPr>
        <p:spPr>
          <a:xfrm>
            <a:off x="1073369" y="144242"/>
            <a:ext cx="315849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7.8 AOE</a:t>
            </a:r>
            <a:r>
              <a:rPr lang="zh-CN" altLang="en-US" sz="2400">
                <a:solidFill>
                  <a:schemeClr val="accent1"/>
                </a:solidFill>
                <a:latin typeface="微软雅黑" panose="020B0503020204020204" charset="-122"/>
                <a:ea typeface="微软雅黑" panose="020B0503020204020204" charset="-122"/>
                <a:cs typeface="Arial" panose="020B0604020202020204"/>
              </a:rPr>
              <a:t>网与关键路径</a:t>
            </a:r>
          </a:p>
        </p:txBody>
      </p:sp>
    </p:spTree>
    <p:extLst>
      <p:ext uri="{BB962C8B-B14F-4D97-AF65-F5344CB8AC3E}">
        <p14:creationId xmlns:p14="http://schemas.microsoft.com/office/powerpoint/2010/main" val="2681595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6310"/>
                                        </p:tgtEl>
                                        <p:attrNameLst>
                                          <p:attrName>style.visibility</p:attrName>
                                        </p:attrNameLst>
                                      </p:cBhvr>
                                      <p:to>
                                        <p:strVal val="visible"/>
                                      </p:to>
                                    </p:set>
                                    <p:animEffect transition="in" filter="fade">
                                      <p:cBhvr>
                                        <p:cTn id="11" dur="500"/>
                                        <p:tgtEl>
                                          <p:spTgt spid="2263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63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0" grpId="0" bldLvl="0" animBg="1"/>
      <p:bldP spid="226311" grpId="0" bldLvl="0" animBg="1"/>
      <p:bldP spid="12"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17247" y="2568813"/>
            <a:ext cx="2679409" cy="3698873"/>
          </a:xfrm>
          <a:prstGeom prst="rect">
            <a:avLst/>
          </a:prstGeom>
        </p:spPr>
      </p:pic>
      <p:sp>
        <p:nvSpPr>
          <p:cNvPr id="227330" name="Text Box 2"/>
          <p:cNvSpPr txBox="1">
            <a:spLocks noChangeArrowheads="1"/>
          </p:cNvSpPr>
          <p:nvPr/>
        </p:nvSpPr>
        <p:spPr bwMode="auto">
          <a:xfrm>
            <a:off x="990022" y="1604303"/>
            <a:ext cx="9879570" cy="1322070"/>
          </a:xfrm>
          <a:prstGeom prst="rect">
            <a:avLst/>
          </a:prstGeom>
          <a:noFill/>
          <a:ln w="9525">
            <a:noFill/>
            <a:miter lim="800000"/>
          </a:ln>
          <a:effectLst/>
        </p:spPr>
        <p:txBody>
          <a:bodyPr wrap="square">
            <a:spAutoFit/>
          </a:bodyPr>
          <a:lstStyle/>
          <a:p>
            <a:pPr algn="just">
              <a:lnSpc>
                <a:spcPct val="200000"/>
              </a:lnSpc>
            </a:pPr>
            <a:r>
              <a:rPr kumimoji="1" lang="zh-CN" altLang="en-US" sz="2000">
                <a:solidFill>
                  <a:srgbClr val="000000"/>
                </a:solidFill>
                <a:latin typeface="微软雅黑" panose="020B0503020204020204" charset="-122"/>
                <a:ea typeface="微软雅黑" panose="020B0503020204020204" charset="-122"/>
                <a:cs typeface="Consolas" panose="020B0609020204030204" pitchFamily="49" charset="0"/>
              </a:rPr>
              <a:t>    对于</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每个活动</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，求出</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l</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，若</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为</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0</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，则称活动</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为关键活动</a:t>
            </a:r>
            <a:r>
              <a:rPr kumimoji="1" lang="zh-CN" altLang="en-US" sz="2000">
                <a:solidFill>
                  <a:srgbClr val="000000"/>
                </a:solidFill>
                <a:latin typeface="微软雅黑" panose="020B0503020204020204" charset="-122"/>
                <a:ea typeface="微软雅黑" panose="020B0503020204020204" charset="-122"/>
                <a:cs typeface="Consolas" panose="020B0609020204030204" pitchFamily="49" charset="0"/>
              </a:rPr>
              <a:t>。 对</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关键活动来说，不存在富余时间。</a:t>
            </a:r>
          </a:p>
        </p:txBody>
      </p:sp>
      <p:grpSp>
        <p:nvGrpSpPr>
          <p:cNvPr id="37" name="组合 36"/>
          <p:cNvGrpSpPr/>
          <p:nvPr/>
        </p:nvGrpSpPr>
        <p:grpSpPr>
          <a:xfrm>
            <a:off x="4915198" y="3429000"/>
            <a:ext cx="5572164" cy="2143140"/>
            <a:chOff x="1000100" y="2714620"/>
            <a:chExt cx="5572164" cy="2143140"/>
          </a:xfrm>
        </p:grpSpPr>
        <p:sp>
          <p:nvSpPr>
            <p:cNvPr id="6" name="椭圆 5"/>
            <p:cNvSpPr/>
            <p:nvPr>
              <p:custDataLst>
                <p:tags r:id="rId1"/>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7" name="椭圆 6"/>
            <p:cNvSpPr/>
            <p:nvPr>
              <p:custDataLst>
                <p:tags r:id="rId2"/>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8" name="椭圆 7"/>
            <p:cNvSpPr/>
            <p:nvPr>
              <p:custDataLst>
                <p:tags r:id="rId3"/>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9" name="椭圆 8"/>
            <p:cNvSpPr/>
            <p:nvPr>
              <p:custDataLst>
                <p:tags r:id="rId4"/>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10" name="直接箭头连接符 9"/>
            <p:cNvCxnSpPr>
              <a:stCxn id="6" idx="7"/>
              <a:endCxn id="7"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1" name="直接箭头连接符 10"/>
            <p:cNvCxnSpPr>
              <a:stCxn id="6" idx="6"/>
              <a:endCxn id="8" idx="2"/>
            </p:cNvCxnSpPr>
            <p:nvPr>
              <p:custDataLst>
                <p:tags r:id="rId5"/>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 name="直接箭头连接符 11"/>
            <p:cNvCxnSpPr>
              <a:stCxn id="6" idx="5"/>
              <a:endCxn id="9" idx="2"/>
            </p:cNvCxnSpPr>
            <p:nvPr>
              <p:custDataLst>
                <p:tags r:id="rId6"/>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14" name="TextBox 13"/>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15" name="TextBox 14"/>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16" name="TextBox 15"/>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17" name="椭圆 16"/>
            <p:cNvSpPr/>
            <p:nvPr>
              <p:custDataLst>
                <p:tags r:id="rId7"/>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18" name="椭圆 17"/>
            <p:cNvSpPr/>
            <p:nvPr>
              <p:custDataLst>
                <p:tags r:id="rId8"/>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19" name="椭圆 18"/>
            <p:cNvSpPr/>
            <p:nvPr>
              <p:custDataLst>
                <p:tags r:id="rId9"/>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20" name="椭圆 19"/>
            <p:cNvSpPr/>
            <p:nvPr>
              <p:custDataLst>
                <p:tags r:id="rId10"/>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21" name="椭圆 20"/>
            <p:cNvSpPr/>
            <p:nvPr>
              <p:custDataLst>
                <p:tags r:id="rId11"/>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22" name="直接箭头连接符 21"/>
            <p:cNvCxnSpPr>
              <a:stCxn id="7" idx="6"/>
              <a:endCxn id="17"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接箭头连接符 22"/>
            <p:cNvCxnSpPr>
              <a:stCxn id="8" idx="6"/>
              <a:endCxn id="17" idx="3"/>
            </p:cNvCxnSpPr>
            <p:nvPr>
              <p:custDataLst>
                <p:tags r:id="rId12"/>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4" name="直接箭头连接符 23"/>
            <p:cNvCxnSpPr>
              <a:stCxn id="17" idx="7"/>
              <a:endCxn id="20"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17" idx="5"/>
              <a:endCxn id="21"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9" idx="6"/>
              <a:endCxn id="18" idx="2"/>
            </p:cNvCxnSpPr>
            <p:nvPr>
              <p:custDataLst>
                <p:tags r:id="rId13"/>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直接箭头连接符 26"/>
            <p:cNvCxnSpPr>
              <a:stCxn id="20" idx="6"/>
              <a:endCxn id="19"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6"/>
              <a:endCxn id="19"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18" idx="6"/>
              <a:endCxn id="19" idx="3"/>
            </p:cNvCxnSpPr>
            <p:nvPr>
              <p:custDataLst>
                <p:tags r:id="rId14"/>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31" name="TextBox 30"/>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32" name="TextBox 31"/>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33" name="TextBox 32"/>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34" name="TextBox 33"/>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35" name="TextBox 34"/>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36" name="TextBox 35"/>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39" name="文本框 38"/>
          <p:cNvSpPr txBox="1"/>
          <p:nvPr/>
        </p:nvSpPr>
        <p:spPr>
          <a:xfrm>
            <a:off x="1073369" y="144242"/>
            <a:ext cx="3158490" cy="460375"/>
          </a:xfrm>
          <a:prstGeom prst="rect">
            <a:avLst/>
          </a:prstGeom>
          <a:noFill/>
        </p:spPr>
        <p:txBody>
          <a:bodyPr wrap="none" rtlCol="0" anchor="ctr">
            <a:spAutoFit/>
          </a:bodyPr>
          <a:lstStyle/>
          <a:p>
            <a:r>
              <a:rPr lang="en-US" altLang="zh-CN" sz="2400">
                <a:solidFill>
                  <a:schemeClr val="accent1"/>
                </a:solidFill>
                <a:latin typeface="微软雅黑" panose="020B0503020204020204" charset="-122"/>
                <a:ea typeface="微软雅黑" panose="020B0503020204020204" charset="-122"/>
                <a:cs typeface="Arial" panose="020B0604020202020204"/>
              </a:rPr>
              <a:t>7.8 AOE</a:t>
            </a:r>
            <a:r>
              <a:rPr lang="zh-CN" altLang="en-US" sz="2400">
                <a:solidFill>
                  <a:schemeClr val="accent1"/>
                </a:solidFill>
                <a:latin typeface="微软雅黑" panose="020B0503020204020204" charset="-122"/>
                <a:ea typeface="微软雅黑" panose="020B0503020204020204" charset="-122"/>
                <a:cs typeface="Arial" panose="020B0604020202020204"/>
              </a:rPr>
              <a:t>网与关键路径</a:t>
            </a:r>
          </a:p>
        </p:txBody>
      </p:sp>
      <p:sp>
        <p:nvSpPr>
          <p:cNvPr id="41" name="Text Box 6"/>
          <p:cNvSpPr txBox="1">
            <a:spLocks noChangeArrowheads="1"/>
          </p:cNvSpPr>
          <p:nvPr/>
        </p:nvSpPr>
        <p:spPr bwMode="auto">
          <a:xfrm>
            <a:off x="857709" y="1139250"/>
            <a:ext cx="5072098" cy="398780"/>
          </a:xfrm>
          <a:prstGeom prst="rect">
            <a:avLst/>
          </a:prstGeom>
          <a:noFill/>
          <a:ln w="19050" algn="ctr">
            <a:noFill/>
            <a:miter lim="800000"/>
            <a:tailEnd type="none" w="med" len="lg"/>
          </a:ln>
          <a:effectLst/>
        </p:spPr>
        <p:txBody>
          <a:bodyPr wrap="square">
            <a:spAutoFit/>
          </a:bodyPr>
          <a:lstStyle/>
          <a:p>
            <a:pPr>
              <a:spcBef>
                <a:spcPct val="50000"/>
              </a:spcBef>
            </a:pP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rPr>
              <a:t>3</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rPr>
              <a:t>）求关键活动</a:t>
            </a:r>
          </a:p>
        </p:txBody>
      </p:sp>
    </p:spTree>
    <p:extLst>
      <p:ext uri="{BB962C8B-B14F-4D97-AF65-F5344CB8AC3E}">
        <p14:creationId xmlns:p14="http://schemas.microsoft.com/office/powerpoint/2010/main" val="1630225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7330"/>
                                        </p:tgtEl>
                                        <p:attrNameLst>
                                          <p:attrName>style.visibility</p:attrName>
                                        </p:attrNameLst>
                                      </p:cBhvr>
                                      <p:to>
                                        <p:strVal val="visible"/>
                                      </p:to>
                                    </p:set>
                                    <p:animEffect transition="in" filter="fade">
                                      <p:cBhvr>
                                        <p:cTn id="15" dur="500"/>
                                        <p:tgtEl>
                                          <p:spTgt spid="2273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bldLvl="0" animBg="1"/>
      <p:bldP spid="39" grpId="0"/>
      <p:bldP spid="41"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p:cNvSpPr txBox="1">
            <a:spLocks noChangeArrowheads="1"/>
          </p:cNvSpPr>
          <p:nvPr>
            <p:custDataLst>
              <p:tags r:id="rId1"/>
            </p:custDataLst>
          </p:nvPr>
        </p:nvSpPr>
        <p:spPr bwMode="auto">
          <a:xfrm>
            <a:off x="4683433" y="4590535"/>
            <a:ext cx="6746894" cy="201358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16000" tIns="108000" bIns="108000">
            <a:spAutoFit/>
          </a:bodyPr>
          <a:lstStyle/>
          <a:p>
            <a:pPr algn="just">
              <a:lnSpc>
                <a:spcPct val="90000"/>
              </a:lnSpc>
              <a:spcBef>
                <a:spcPct val="50000"/>
              </a:spcBef>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a:t>
            </a:r>
          </a:p>
          <a:p>
            <a:pPr algn="just">
              <a:lnSpc>
                <a:spcPct val="90000"/>
              </a:lnSpc>
              <a:spcBef>
                <a:spcPct val="50000"/>
              </a:spcBef>
            </a:pP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B</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)=6</a:t>
            </a:r>
          </a:p>
          <a:p>
            <a:pPr algn="just">
              <a:lnSpc>
                <a:spcPct val="90000"/>
              </a:lnSpc>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)=4</a:t>
            </a:r>
          </a:p>
          <a:p>
            <a:pPr algn="just">
              <a:lnSpc>
                <a:spcPct val="90000"/>
              </a:lnSpc>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)=5</a:t>
            </a:r>
          </a:p>
          <a:p>
            <a:pPr algn="just">
              <a:lnSpc>
                <a:spcPct val="90000"/>
              </a:lnSpc>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)=MAX(</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)}=MAX{7</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5}=7</a:t>
            </a:r>
          </a:p>
        </p:txBody>
      </p:sp>
      <p:sp>
        <p:nvSpPr>
          <p:cNvPr id="171012" name="Text Box 4"/>
          <p:cNvSpPr txBox="1">
            <a:spLocks noChangeArrowheads="1"/>
          </p:cNvSpPr>
          <p:nvPr/>
        </p:nvSpPr>
        <p:spPr bwMode="auto">
          <a:xfrm>
            <a:off x="1128710" y="944199"/>
            <a:ext cx="1428728" cy="398780"/>
          </a:xfrm>
          <a:prstGeom prst="rect">
            <a:avLst/>
          </a:prstGeom>
          <a:noFill/>
        </p:spPr>
        <p:txBody>
          <a:bodyPr wrap="square">
            <a:spAutoFit/>
          </a:bodyPr>
          <a:lstStyle>
            <a:defPPr>
              <a:defRPr lang="zh-CN"/>
            </a:defPPr>
            <a:lvl1pPr>
              <a:defRPr sz="2000">
                <a:solidFill>
                  <a:srgbClr val="C0262E"/>
                </a:solidFill>
                <a:latin typeface="思源黑体 CN Medium" panose="020B0600000000000000" pitchFamily="34" charset="-122"/>
                <a:ea typeface="思源黑体 CN Medium" panose="020B0600000000000000" pitchFamily="34" charset="-122"/>
                <a:cs typeface="Consolas" panose="020B0609020204030204" pitchFamily="49" charset="0"/>
              </a:defRPr>
            </a:lvl1pPr>
          </a:lstStyle>
          <a:p>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例</a:t>
            </a:r>
            <a:r>
              <a:rPr lang="en-US" altLang="zh-CN">
                <a:solidFill>
                  <a:srgbClr val="000000"/>
                </a:solidFill>
                <a:latin typeface="微软雅黑" panose="020B0503020204020204" charset="-122"/>
                <a:ea typeface="微软雅黑" panose="020B0503020204020204" charset="-122"/>
              </a:rPr>
              <a:t>7.13】</a:t>
            </a:r>
            <a:endParaRPr lang="en-US" altLang="zh-CN" dirty="0">
              <a:solidFill>
                <a:srgbClr val="000000"/>
              </a:solidFill>
              <a:latin typeface="微软雅黑" panose="020B0503020204020204" charset="-122"/>
              <a:ea typeface="微软雅黑" panose="020B0503020204020204" charset="-122"/>
            </a:endParaRPr>
          </a:p>
        </p:txBody>
      </p:sp>
      <p:sp>
        <p:nvSpPr>
          <p:cNvPr id="171014" name="Text Box 6"/>
          <p:cNvSpPr txBox="1">
            <a:spLocks noChangeArrowheads="1"/>
          </p:cNvSpPr>
          <p:nvPr/>
        </p:nvSpPr>
        <p:spPr bwMode="auto">
          <a:xfrm>
            <a:off x="4650394" y="3671831"/>
            <a:ext cx="6779934" cy="860425"/>
          </a:xfrm>
          <a:prstGeom prst="rect">
            <a:avLst/>
          </a:prstGeom>
          <a:noFill/>
          <a:ln w="19050" algn="ctr">
            <a:noFill/>
            <a:miter lim="800000"/>
            <a:tailEnd type="none" w="med" len="lg"/>
          </a:ln>
          <a:effectLst/>
        </p:spPr>
        <p:txBody>
          <a:bodyPr wrap="square">
            <a:spAutoFit/>
          </a:bodyPr>
          <a:lstStyle/>
          <a:p>
            <a:pPr algn="l">
              <a:lnSpc>
                <a:spcPct val="100000"/>
              </a:lnSpc>
              <a:spcBef>
                <a:spcPct val="50000"/>
              </a:spcBef>
            </a:pP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先进行拓扑排序，假设拓扑序列为：</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ABCDEFGHI</a:t>
            </a:r>
            <a:endPar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00000"/>
              </a:lnSpc>
              <a:spcBef>
                <a:spcPct val="50000"/>
              </a:spcBef>
            </a:pP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计算各事件的</a:t>
            </a:r>
            <a:r>
              <a:rPr kumimoji="1"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如下：</a:t>
            </a:r>
          </a:p>
        </p:txBody>
      </p:sp>
      <p:sp>
        <p:nvSpPr>
          <p:cNvPr id="38" name="右箭头 37"/>
          <p:cNvSpPr/>
          <p:nvPr>
            <p:custDataLst>
              <p:tags r:id="rId2"/>
            </p:custDataLst>
          </p:nvPr>
        </p:nvSpPr>
        <p:spPr>
          <a:xfrm>
            <a:off x="5485309" y="3223189"/>
            <a:ext cx="5357850" cy="306310"/>
          </a:xfrm>
          <a:prstGeom prst="rightArrow">
            <a:avLst>
              <a:gd name="adj1" fmla="val 50000"/>
              <a:gd name="adj2" fmla="val 99754"/>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latin typeface="Consolas" panose="020B0609020204030204" pitchFamily="49" charset="0"/>
              <a:cs typeface="Consolas" panose="020B0609020204030204" pitchFamily="49" charset="0"/>
            </a:endParaRPr>
          </a:p>
        </p:txBody>
      </p:sp>
      <p:grpSp>
        <p:nvGrpSpPr>
          <p:cNvPr id="39" name="组合 38"/>
          <p:cNvGrpSpPr/>
          <p:nvPr/>
        </p:nvGrpSpPr>
        <p:grpSpPr>
          <a:xfrm>
            <a:off x="5254326" y="944199"/>
            <a:ext cx="5572164" cy="2143140"/>
            <a:chOff x="1000100" y="2714620"/>
            <a:chExt cx="5572164" cy="2143140"/>
          </a:xfrm>
        </p:grpSpPr>
        <p:sp>
          <p:nvSpPr>
            <p:cNvPr id="41" name="椭圆 40"/>
            <p:cNvSpPr/>
            <p:nvPr>
              <p:custDataLst>
                <p:tags r:id="rId3"/>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42" name="椭圆 41"/>
            <p:cNvSpPr/>
            <p:nvPr>
              <p:custDataLst>
                <p:tags r:id="rId4"/>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3" name="椭圆 42"/>
            <p:cNvSpPr/>
            <p:nvPr>
              <p:custDataLst>
                <p:tags r:id="rId5"/>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4" name="椭圆 43"/>
            <p:cNvSpPr/>
            <p:nvPr>
              <p:custDataLst>
                <p:tags r:id="rId6"/>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5" name="直接箭头连接符 44"/>
            <p:cNvCxnSpPr>
              <a:stCxn id="41" idx="7"/>
              <a:endCxn id="42"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41" idx="6"/>
              <a:endCxn id="43" idx="2"/>
            </p:cNvCxnSpPr>
            <p:nvPr>
              <p:custDataLst>
                <p:tags r:id="rId7"/>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7" name="直接箭头连接符 46"/>
            <p:cNvCxnSpPr>
              <a:stCxn id="41" idx="5"/>
              <a:endCxn id="44" idx="2"/>
            </p:cNvCxnSpPr>
            <p:nvPr>
              <p:custDataLst>
                <p:tags r:id="rId8"/>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9" name="TextBox 48"/>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50" name="TextBox 49"/>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1" name="TextBox 50"/>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2" name="椭圆 51"/>
            <p:cNvSpPr/>
            <p:nvPr>
              <p:custDataLst>
                <p:tags r:id="rId9"/>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3" name="椭圆 52"/>
            <p:cNvSpPr/>
            <p:nvPr>
              <p:custDataLst>
                <p:tags r:id="rId10"/>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4" name="椭圆 53"/>
            <p:cNvSpPr/>
            <p:nvPr>
              <p:custDataLst>
                <p:tags r:id="rId11"/>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5" name="椭圆 54"/>
            <p:cNvSpPr/>
            <p:nvPr>
              <p:custDataLst>
                <p:tags r:id="rId12"/>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6" name="椭圆 55"/>
            <p:cNvSpPr/>
            <p:nvPr>
              <p:custDataLst>
                <p:tags r:id="rId13"/>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7" name="直接箭头连接符 56"/>
            <p:cNvCxnSpPr>
              <a:stCxn id="42" idx="6"/>
              <a:endCxn id="52"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43" idx="6"/>
              <a:endCxn id="52" idx="3"/>
            </p:cNvCxnSpPr>
            <p:nvPr>
              <p:custDataLst>
                <p:tags r:id="rId14"/>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52" idx="7"/>
              <a:endCxn id="55"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52" idx="5"/>
              <a:endCxn id="56"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44" idx="6"/>
              <a:endCxn id="53" idx="2"/>
            </p:cNvCxnSpPr>
            <p:nvPr>
              <p:custDataLst>
                <p:tags r:id="rId15"/>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p:cNvCxnSpPr>
              <a:stCxn id="55" idx="6"/>
              <a:endCxn id="54"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3" name="直接箭头连接符 62"/>
            <p:cNvCxnSpPr>
              <a:stCxn id="56" idx="6"/>
              <a:endCxn id="54"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4" name="直接箭头连接符 63"/>
            <p:cNvCxnSpPr>
              <a:stCxn id="53" idx="6"/>
              <a:endCxn id="54" idx="3"/>
            </p:cNvCxnSpPr>
            <p:nvPr>
              <p:custDataLst>
                <p:tags r:id="rId16"/>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6" name="TextBox 65"/>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7" name="TextBox 66"/>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8" name="TextBox 67"/>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9" name="TextBox 68"/>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70" name="TextBox 69"/>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71" name="TextBox 70"/>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72" name="文本框 71"/>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4" name="图片 3" descr="卡通人物&#10;&#10;描述已自动生成"/>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6916" y="2176496"/>
            <a:ext cx="3733800" cy="3886200"/>
          </a:xfrm>
          <a:prstGeom prst="rect">
            <a:avLst/>
          </a:prstGeom>
        </p:spPr>
      </p:pic>
    </p:spTree>
    <p:extLst>
      <p:ext uri="{BB962C8B-B14F-4D97-AF65-F5344CB8AC3E}">
        <p14:creationId xmlns:p14="http://schemas.microsoft.com/office/powerpoint/2010/main" val="1668390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1012"/>
                                        </p:tgtEl>
                                        <p:attrNameLst>
                                          <p:attrName>style.visibility</p:attrName>
                                        </p:attrNameLst>
                                      </p:cBhvr>
                                      <p:to>
                                        <p:strVal val="visible"/>
                                      </p:to>
                                    </p:set>
                                    <p:animEffect transition="in" filter="fade">
                                      <p:cBhvr>
                                        <p:cTn id="11" dur="500"/>
                                        <p:tgtEl>
                                          <p:spTgt spid="1710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1014"/>
                                        </p:tgtEl>
                                        <p:attrNameLst>
                                          <p:attrName>style.visibility</p:attrName>
                                        </p:attrNameLst>
                                      </p:cBhvr>
                                      <p:to>
                                        <p:strVal val="visible"/>
                                      </p:to>
                                    </p:set>
                                    <p:animEffect transition="in" filter="fade">
                                      <p:cBhvr>
                                        <p:cTn id="23" dur="500"/>
                                        <p:tgtEl>
                                          <p:spTgt spid="1710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1010"/>
                                        </p:tgtEl>
                                        <p:attrNameLst>
                                          <p:attrName>style.visibility</p:attrName>
                                        </p:attrNameLst>
                                      </p:cBhvr>
                                      <p:to>
                                        <p:strVal val="visible"/>
                                      </p:to>
                                    </p:set>
                                    <p:animEffect transition="in" filter="fade">
                                      <p:cBhvr>
                                        <p:cTn id="27" dur="500"/>
                                        <p:tgtEl>
                                          <p:spTgt spid="17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bldLvl="0" animBg="1"/>
      <p:bldP spid="171012" grpId="0"/>
      <p:bldP spid="171014" grpId="0" bldLvl="0" animBg="1"/>
      <p:bldP spid="38" grpId="0" bldLvl="0" animBg="1"/>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A2E52638-BCBD-4679-9D06-3C2DB95EC76A}"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100355"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r>
              <a:rPr lang="zh-CN" altLang="zh-CN" sz="1600" b="1">
                <a:solidFill>
                  <a:srgbClr val="00B050"/>
                </a:solidFill>
                <a:latin typeface="华文行楷" pitchFamily="2" charset="-122"/>
                <a:ea typeface="华文行楷" pitchFamily="2" charset="-122"/>
              </a:rPr>
              <a:t>北京林业大学信息学院</a:t>
            </a:r>
            <a:endParaRPr lang="zh-CN" altLang="zh-CN" sz="1400" b="1">
              <a:solidFill>
                <a:srgbClr val="00B050"/>
              </a:solidFill>
              <a:latin typeface="华文行楷" pitchFamily="2" charset="-122"/>
              <a:ea typeface="华文行楷" pitchFamily="2" charset="-122"/>
            </a:endParaRPr>
          </a:p>
        </p:txBody>
      </p:sp>
      <p:pic>
        <p:nvPicPr>
          <p:cNvPr id="100356" name="Picture 4" descr="1410501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836614"/>
            <a:ext cx="7273925" cy="590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0357" name="Rectangle 5"/>
          <p:cNvSpPr>
            <a:spLocks noChangeArrowheads="1"/>
          </p:cNvSpPr>
          <p:nvPr/>
        </p:nvSpPr>
        <p:spPr bwMode="auto">
          <a:xfrm>
            <a:off x="1563688" y="1"/>
            <a:ext cx="8204200" cy="765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3200" b="1">
                <a:solidFill>
                  <a:srgbClr val="CC00CC"/>
                </a:solidFill>
                <a:latin typeface="楷体_GB2312" charset="-122"/>
                <a:ea typeface="楷体_GB2312" charset="-122"/>
              </a:rPr>
              <a:t>最短路算法典型应用--计算机网络路由</a:t>
            </a:r>
          </a:p>
        </p:txBody>
      </p:sp>
    </p:spTree>
    <p:extLst>
      <p:ext uri="{BB962C8B-B14F-4D97-AF65-F5344CB8AC3E}">
        <p14:creationId xmlns:p14="http://schemas.microsoft.com/office/powerpoint/2010/main" val="149035630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custDataLst>
              <p:tags r:id="rId1"/>
            </p:custDataLst>
          </p:nvPr>
        </p:nvSpPr>
        <p:spPr bwMode="auto">
          <a:xfrm>
            <a:off x="5440656" y="4198221"/>
            <a:ext cx="6426224" cy="215455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algn="just">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)=16</a:t>
            </a:r>
          </a:p>
          <a:p>
            <a:pPr algn="just">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)=14</a:t>
            </a:r>
          </a:p>
          <a:p>
            <a:pPr algn="just">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H</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a:t>
            </a:r>
          </a:p>
          <a:p>
            <a:pPr algn="just">
              <a:spcBef>
                <a:spcPct val="50000"/>
              </a:spcBef>
            </a:pP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)=MAX{</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H</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p>
          <a:p>
            <a:pPr algn="just">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            =MAX(18</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18</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11}=18</a:t>
            </a:r>
          </a:p>
        </p:txBody>
      </p:sp>
      <p:sp>
        <p:nvSpPr>
          <p:cNvPr id="37" name="右箭头 36"/>
          <p:cNvSpPr/>
          <p:nvPr>
            <p:custDataLst>
              <p:tags r:id="rId2"/>
            </p:custDataLst>
          </p:nvPr>
        </p:nvSpPr>
        <p:spPr>
          <a:xfrm>
            <a:off x="5809914" y="3429000"/>
            <a:ext cx="5400000" cy="342037"/>
          </a:xfrm>
          <a:prstGeom prst="right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latin typeface="Consolas" panose="020B0609020204030204" pitchFamily="49" charset="0"/>
            </a:endParaRPr>
          </a:p>
        </p:txBody>
      </p:sp>
      <p:grpSp>
        <p:nvGrpSpPr>
          <p:cNvPr id="39" name="组合 38"/>
          <p:cNvGrpSpPr/>
          <p:nvPr/>
        </p:nvGrpSpPr>
        <p:grpSpPr>
          <a:xfrm>
            <a:off x="5595600" y="1214423"/>
            <a:ext cx="5572164" cy="2143140"/>
            <a:chOff x="1000100" y="2714620"/>
            <a:chExt cx="5572164" cy="2143140"/>
          </a:xfrm>
        </p:grpSpPr>
        <p:sp>
          <p:nvSpPr>
            <p:cNvPr id="40" name="椭圆 39"/>
            <p:cNvSpPr/>
            <p:nvPr>
              <p:custDataLst>
                <p:tags r:id="rId3"/>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41" name="椭圆 40"/>
            <p:cNvSpPr/>
            <p:nvPr>
              <p:custDataLst>
                <p:tags r:id="rId4"/>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2" name="椭圆 41"/>
            <p:cNvSpPr/>
            <p:nvPr>
              <p:custDataLst>
                <p:tags r:id="rId5"/>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3" name="椭圆 42"/>
            <p:cNvSpPr/>
            <p:nvPr>
              <p:custDataLst>
                <p:tags r:id="rId6"/>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4" name="直接箭头连接符 43"/>
            <p:cNvCxnSpPr>
              <a:stCxn id="40" idx="7"/>
              <a:endCxn id="41"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5" name="直接箭头连接符 44"/>
            <p:cNvCxnSpPr>
              <a:stCxn id="40" idx="6"/>
              <a:endCxn id="42" idx="2"/>
            </p:cNvCxnSpPr>
            <p:nvPr>
              <p:custDataLst>
                <p:tags r:id="rId7"/>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40" idx="5"/>
              <a:endCxn id="43" idx="2"/>
            </p:cNvCxnSpPr>
            <p:nvPr>
              <p:custDataLst>
                <p:tags r:id="rId8"/>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Box 47"/>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9" name="TextBox 48"/>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TextBox 49"/>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1" name="椭圆 50"/>
            <p:cNvSpPr/>
            <p:nvPr>
              <p:custDataLst>
                <p:tags r:id="rId9"/>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2" name="椭圆 51"/>
            <p:cNvSpPr/>
            <p:nvPr>
              <p:custDataLst>
                <p:tags r:id="rId10"/>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3" name="椭圆 52"/>
            <p:cNvSpPr/>
            <p:nvPr>
              <p:custDataLst>
                <p:tags r:id="rId11"/>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4" name="椭圆 53"/>
            <p:cNvSpPr/>
            <p:nvPr>
              <p:custDataLst>
                <p:tags r:id="rId12"/>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5" name="椭圆 54"/>
            <p:cNvSpPr/>
            <p:nvPr>
              <p:custDataLst>
                <p:tags r:id="rId13"/>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6" name="直接箭头连接符 55"/>
            <p:cNvCxnSpPr>
              <a:stCxn id="41" idx="6"/>
              <a:endCxn id="51"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42" idx="6"/>
              <a:endCxn id="51" idx="3"/>
            </p:cNvCxnSpPr>
            <p:nvPr>
              <p:custDataLst>
                <p:tags r:id="rId14"/>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51" idx="7"/>
              <a:endCxn id="54"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51" idx="5"/>
              <a:endCxn id="55"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43" idx="6"/>
              <a:endCxn id="52" idx="2"/>
            </p:cNvCxnSpPr>
            <p:nvPr>
              <p:custDataLst>
                <p:tags r:id="rId15"/>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54" idx="6"/>
              <a:endCxn id="53"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p:cNvCxnSpPr>
              <a:stCxn id="55" idx="6"/>
              <a:endCxn id="53"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3" name="直接箭头连接符 62"/>
            <p:cNvCxnSpPr>
              <a:stCxn id="52" idx="6"/>
              <a:endCxn id="53" idx="3"/>
            </p:cNvCxnSpPr>
            <p:nvPr>
              <p:custDataLst>
                <p:tags r:id="rId16"/>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5" name="TextBox 64"/>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6" name="TextBox 65"/>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7" name="TextBox 66"/>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8" name="TextBox 67"/>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9" name="TextBox 68"/>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70" name="TextBox 69"/>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71" name="文本框 7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170423" y="1419808"/>
            <a:ext cx="4494343" cy="4825145"/>
          </a:xfrm>
          <a:prstGeom prst="rect">
            <a:avLst/>
          </a:prstGeom>
        </p:spPr>
      </p:pic>
    </p:spTree>
    <p:extLst>
      <p:ext uri="{BB962C8B-B14F-4D97-AF65-F5344CB8AC3E}">
        <p14:creationId xmlns:p14="http://schemas.microsoft.com/office/powerpoint/2010/main" val="4100905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2034"/>
                                        </p:tgtEl>
                                        <p:attrNameLst>
                                          <p:attrName>style.visibility</p:attrName>
                                        </p:attrNameLst>
                                      </p:cBhvr>
                                      <p:to>
                                        <p:strVal val="visible"/>
                                      </p:to>
                                    </p:set>
                                    <p:animEffect transition="in" filter="fade">
                                      <p:cBhvr>
                                        <p:cTn id="19" dur="500"/>
                                        <p:tgtEl>
                                          <p:spTgt spid="172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ldLvl="0" animBg="1"/>
      <p:bldP spid="37" grpId="0" bldLvl="0" animBg="1"/>
      <p:bldP spid="7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p:cNvPicPr>
            <a:picLocks noChangeAspect="1"/>
          </p:cNvPicPr>
          <p:nvPr/>
        </p:nvPicPr>
        <p:blipFill rotWithShape="1">
          <a:blip r:embed="rId18">
            <a:extLst>
              <a:ext uri="{28A0092B-C50C-407E-A947-70E740481C1C}">
                <a14:useLocalDpi xmlns:a14="http://schemas.microsoft.com/office/drawing/2010/main" val="0"/>
              </a:ext>
            </a:extLst>
          </a:blip>
          <a:srcRect l="14498"/>
          <a:stretch>
            <a:fillRect/>
          </a:stretch>
        </p:blipFill>
        <p:spPr>
          <a:xfrm flipH="1">
            <a:off x="8616740" y="2023518"/>
            <a:ext cx="3575259" cy="4352925"/>
          </a:xfrm>
          <a:prstGeom prst="rect">
            <a:avLst/>
          </a:prstGeom>
        </p:spPr>
      </p:pic>
      <p:sp>
        <p:nvSpPr>
          <p:cNvPr id="173058" name="Text Box 2"/>
          <p:cNvSpPr txBox="1">
            <a:spLocks noChangeArrowheads="1"/>
          </p:cNvSpPr>
          <p:nvPr>
            <p:custDataLst>
              <p:tags r:id="rId1"/>
            </p:custDataLst>
          </p:nvPr>
        </p:nvSpPr>
        <p:spPr bwMode="auto">
          <a:xfrm>
            <a:off x="1034835" y="4652319"/>
            <a:ext cx="5929354" cy="173926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)=18</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H</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)=14</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)=14</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)=16</a:t>
            </a:r>
          </a:p>
        </p:txBody>
      </p:sp>
      <p:sp>
        <p:nvSpPr>
          <p:cNvPr id="173061" name="Text Box 5"/>
          <p:cNvSpPr txBox="1">
            <a:spLocks noChangeArrowheads="1"/>
          </p:cNvSpPr>
          <p:nvPr/>
        </p:nvSpPr>
        <p:spPr bwMode="auto">
          <a:xfrm>
            <a:off x="1034835" y="3875746"/>
            <a:ext cx="8389968" cy="706755"/>
          </a:xfrm>
          <a:prstGeom prst="rect">
            <a:avLst/>
          </a:prstGeom>
          <a:noFill/>
          <a:ln w="19050" algn="ctr">
            <a:noFill/>
            <a:miter lim="800000"/>
            <a:tailEnd type="none" w="med" len="lg"/>
          </a:ln>
          <a:effectLst/>
        </p:spPr>
        <p:txBody>
          <a:bodyPr wrap="square">
            <a:spAutoFit/>
          </a:bodyPr>
          <a:lstStyle/>
          <a:p>
            <a:pPr algn="l">
              <a:lnSpc>
                <a:spcPct val="100000"/>
              </a:lnSpc>
              <a:spcBef>
                <a:spcPct val="50000"/>
              </a:spcBef>
            </a:pPr>
            <a:r>
              <a:rPr kumimoji="1" lang="zh-CN" altLang="en-US" sz="2000">
                <a:solidFill>
                  <a:srgbClr val="000000"/>
                </a:solidFill>
                <a:latin typeface="微软雅黑" panose="020B0503020204020204" charset="-122"/>
                <a:ea typeface="微软雅黑" panose="020B0503020204020204" charset="-122"/>
                <a:cs typeface="Consolas" panose="020B0609020204030204" pitchFamily="49" charset="0"/>
              </a:rPr>
              <a:t>拓</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扑序列为</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ABCDEFGHI</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，按拓扑逆序</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IHGFEDCBA</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计算各事件的</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v</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如下：</a:t>
            </a:r>
          </a:p>
        </p:txBody>
      </p:sp>
      <p:sp>
        <p:nvSpPr>
          <p:cNvPr id="37" name="左箭头 36"/>
          <p:cNvSpPr/>
          <p:nvPr>
            <p:custDataLst>
              <p:tags r:id="rId2"/>
            </p:custDataLst>
          </p:nvPr>
        </p:nvSpPr>
        <p:spPr>
          <a:xfrm>
            <a:off x="1100703" y="3280993"/>
            <a:ext cx="5400000" cy="296013"/>
          </a:xfrm>
          <a:prstGeom prst="leftArrow">
            <a:avLst>
              <a:gd name="adj1" fmla="val 50000"/>
              <a:gd name="adj2" fmla="val 60297"/>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latin typeface="Consolas" panose="020B0609020204030204" pitchFamily="49" charset="0"/>
            </a:endParaRPr>
          </a:p>
        </p:txBody>
      </p:sp>
      <p:grpSp>
        <p:nvGrpSpPr>
          <p:cNvPr id="38" name="组合 37"/>
          <p:cNvGrpSpPr/>
          <p:nvPr/>
        </p:nvGrpSpPr>
        <p:grpSpPr>
          <a:xfrm>
            <a:off x="957827" y="1066416"/>
            <a:ext cx="5572164" cy="2143140"/>
            <a:chOff x="1000100" y="2714620"/>
            <a:chExt cx="5572164" cy="2143140"/>
          </a:xfrm>
        </p:grpSpPr>
        <p:sp>
          <p:nvSpPr>
            <p:cNvPr id="40" name="椭圆 39"/>
            <p:cNvSpPr/>
            <p:nvPr>
              <p:custDataLst>
                <p:tags r:id="rId3"/>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41" name="椭圆 40"/>
            <p:cNvSpPr/>
            <p:nvPr>
              <p:custDataLst>
                <p:tags r:id="rId4"/>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2" name="椭圆 41"/>
            <p:cNvSpPr/>
            <p:nvPr>
              <p:custDataLst>
                <p:tags r:id="rId5"/>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3" name="椭圆 42"/>
            <p:cNvSpPr/>
            <p:nvPr>
              <p:custDataLst>
                <p:tags r:id="rId6"/>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4" name="直接箭头连接符 43"/>
            <p:cNvCxnSpPr>
              <a:stCxn id="40" idx="7"/>
              <a:endCxn id="41"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5" name="直接箭头连接符 44"/>
            <p:cNvCxnSpPr>
              <a:stCxn id="40" idx="6"/>
              <a:endCxn id="42" idx="2"/>
            </p:cNvCxnSpPr>
            <p:nvPr>
              <p:custDataLst>
                <p:tags r:id="rId7"/>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40" idx="5"/>
              <a:endCxn id="43" idx="2"/>
            </p:cNvCxnSpPr>
            <p:nvPr>
              <p:custDataLst>
                <p:tags r:id="rId8"/>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Box 47"/>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9" name="TextBox 48"/>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TextBox 49"/>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1" name="椭圆 50"/>
            <p:cNvSpPr/>
            <p:nvPr>
              <p:custDataLst>
                <p:tags r:id="rId9"/>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2" name="椭圆 51"/>
            <p:cNvSpPr/>
            <p:nvPr>
              <p:custDataLst>
                <p:tags r:id="rId10"/>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3" name="椭圆 52"/>
            <p:cNvSpPr/>
            <p:nvPr>
              <p:custDataLst>
                <p:tags r:id="rId11"/>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4" name="椭圆 53"/>
            <p:cNvSpPr/>
            <p:nvPr>
              <p:custDataLst>
                <p:tags r:id="rId12"/>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5" name="椭圆 54"/>
            <p:cNvSpPr/>
            <p:nvPr>
              <p:custDataLst>
                <p:tags r:id="rId13"/>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6" name="直接箭头连接符 55"/>
            <p:cNvCxnSpPr>
              <a:stCxn id="41" idx="6"/>
              <a:endCxn id="51"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42" idx="6"/>
              <a:endCxn id="51" idx="3"/>
            </p:cNvCxnSpPr>
            <p:nvPr>
              <p:custDataLst>
                <p:tags r:id="rId14"/>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51" idx="7"/>
              <a:endCxn id="54"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51" idx="5"/>
              <a:endCxn id="55"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43" idx="6"/>
              <a:endCxn id="52" idx="2"/>
            </p:cNvCxnSpPr>
            <p:nvPr>
              <p:custDataLst>
                <p:tags r:id="rId15"/>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54" idx="6"/>
              <a:endCxn id="53"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p:cNvCxnSpPr>
              <a:stCxn id="55" idx="6"/>
              <a:endCxn id="53"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3" name="直接箭头连接符 62"/>
            <p:cNvCxnSpPr>
              <a:stCxn id="52" idx="6"/>
              <a:endCxn id="53" idx="3"/>
            </p:cNvCxnSpPr>
            <p:nvPr>
              <p:custDataLst>
                <p:tags r:id="rId16"/>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5" name="TextBox 64"/>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6" name="TextBox 65"/>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7" name="TextBox 66"/>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8" name="TextBox 67"/>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9" name="TextBox 68"/>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70" name="TextBox 69"/>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71" name="文本框 7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extLst>
      <p:ext uri="{BB962C8B-B14F-4D97-AF65-F5344CB8AC3E}">
        <p14:creationId xmlns:p14="http://schemas.microsoft.com/office/powerpoint/2010/main" val="1229898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3061"/>
                                        </p:tgtEl>
                                        <p:attrNameLst>
                                          <p:attrName>style.visibility</p:attrName>
                                        </p:attrNameLst>
                                      </p:cBhvr>
                                      <p:to>
                                        <p:strVal val="visible"/>
                                      </p:to>
                                    </p:set>
                                    <p:animEffect transition="in" filter="fade">
                                      <p:cBhvr>
                                        <p:cTn id="19" dur="500"/>
                                        <p:tgtEl>
                                          <p:spTgt spid="17306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3058"/>
                                        </p:tgtEl>
                                        <p:attrNameLst>
                                          <p:attrName>style.visibility</p:attrName>
                                        </p:attrNameLst>
                                      </p:cBhvr>
                                      <p:to>
                                        <p:strVal val="visible"/>
                                      </p:to>
                                    </p:set>
                                    <p:animEffect transition="in" filter="fade">
                                      <p:cBhvr>
                                        <p:cTn id="23" dur="500"/>
                                        <p:tgtEl>
                                          <p:spTgt spid="173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bldLvl="0" animBg="1"/>
      <p:bldP spid="173061" grpId="0" bldLvl="0" animBg="1"/>
      <p:bldP spid="37" grpId="0" bldLvl="0" animBg="1"/>
      <p:bldP spid="7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卡通人物&#10;&#10;描述已自动生成"/>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8675325" y="954051"/>
            <a:ext cx="3367088" cy="4648200"/>
          </a:xfrm>
          <a:prstGeom prst="rect">
            <a:avLst/>
          </a:prstGeom>
        </p:spPr>
      </p:pic>
      <p:sp>
        <p:nvSpPr>
          <p:cNvPr id="174082" name="Text Box 2"/>
          <p:cNvSpPr txBox="1">
            <a:spLocks noChangeArrowheads="1"/>
          </p:cNvSpPr>
          <p:nvPr>
            <p:custDataLst>
              <p:tags r:id="rId1"/>
            </p:custDataLst>
          </p:nvPr>
        </p:nvSpPr>
        <p:spPr bwMode="auto">
          <a:xfrm>
            <a:off x="886540" y="4140727"/>
            <a:ext cx="7819777" cy="215455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)=MIN(le(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7}=7</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H</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)=12</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)=6</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)=6</a:t>
            </a:r>
          </a:p>
          <a:p>
            <a:pPr algn="just">
              <a:lnSpc>
                <a:spcPct val="100000"/>
              </a:lnSpc>
              <a:spcBef>
                <a:spcPct val="50000"/>
              </a:spcBef>
            </a:pP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)=MIN(le(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2</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7}=0</a:t>
            </a:r>
          </a:p>
        </p:txBody>
      </p:sp>
      <p:sp>
        <p:nvSpPr>
          <p:cNvPr id="37" name="左箭头 36"/>
          <p:cNvSpPr/>
          <p:nvPr>
            <p:custDataLst>
              <p:tags r:id="rId2"/>
            </p:custDataLst>
          </p:nvPr>
        </p:nvSpPr>
        <p:spPr>
          <a:xfrm>
            <a:off x="1100703" y="3278151"/>
            <a:ext cx="5400000" cy="301698"/>
          </a:xfrm>
          <a:prstGeom prst="leftArrow">
            <a:avLst/>
          </a:prstGeom>
          <a:gradFill>
            <a:gsLst>
              <a:gs pos="0">
                <a:srgbClr val="C0262E"/>
              </a:gs>
              <a:gs pos="100000">
                <a:srgbClr val="CD5158"/>
              </a:gs>
            </a:gsLst>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latin typeface="Consolas" panose="020B0609020204030204" pitchFamily="49" charset="0"/>
            </a:endParaRPr>
          </a:p>
        </p:txBody>
      </p:sp>
      <p:grpSp>
        <p:nvGrpSpPr>
          <p:cNvPr id="39" name="组合 38"/>
          <p:cNvGrpSpPr/>
          <p:nvPr/>
        </p:nvGrpSpPr>
        <p:grpSpPr>
          <a:xfrm>
            <a:off x="957827" y="1063573"/>
            <a:ext cx="5572164" cy="2143140"/>
            <a:chOff x="1000100" y="2714620"/>
            <a:chExt cx="5572164" cy="2143140"/>
          </a:xfrm>
        </p:grpSpPr>
        <p:sp>
          <p:nvSpPr>
            <p:cNvPr id="40" name="椭圆 39"/>
            <p:cNvSpPr/>
            <p:nvPr>
              <p:custDataLst>
                <p:tags r:id="rId3"/>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41" name="椭圆 40"/>
            <p:cNvSpPr/>
            <p:nvPr>
              <p:custDataLst>
                <p:tags r:id="rId4"/>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2" name="椭圆 41"/>
            <p:cNvSpPr/>
            <p:nvPr>
              <p:custDataLst>
                <p:tags r:id="rId5"/>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3" name="椭圆 42"/>
            <p:cNvSpPr/>
            <p:nvPr>
              <p:custDataLst>
                <p:tags r:id="rId6"/>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4" name="直接箭头连接符 43"/>
            <p:cNvCxnSpPr>
              <a:stCxn id="40" idx="7"/>
              <a:endCxn id="41"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5" name="直接箭头连接符 44"/>
            <p:cNvCxnSpPr>
              <a:stCxn id="40" idx="6"/>
              <a:endCxn id="42" idx="2"/>
            </p:cNvCxnSpPr>
            <p:nvPr>
              <p:custDataLst>
                <p:tags r:id="rId7"/>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40" idx="5"/>
              <a:endCxn id="43" idx="2"/>
            </p:cNvCxnSpPr>
            <p:nvPr>
              <p:custDataLst>
                <p:tags r:id="rId8"/>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8" name="TextBox 47"/>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9" name="TextBox 48"/>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50" name="TextBox 49"/>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1" name="椭圆 50"/>
            <p:cNvSpPr/>
            <p:nvPr>
              <p:custDataLst>
                <p:tags r:id="rId9"/>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2" name="椭圆 51"/>
            <p:cNvSpPr/>
            <p:nvPr>
              <p:custDataLst>
                <p:tags r:id="rId10"/>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3" name="椭圆 52"/>
            <p:cNvSpPr/>
            <p:nvPr>
              <p:custDataLst>
                <p:tags r:id="rId11"/>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4" name="椭圆 53"/>
            <p:cNvSpPr/>
            <p:nvPr>
              <p:custDataLst>
                <p:tags r:id="rId12"/>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5" name="椭圆 54"/>
            <p:cNvSpPr/>
            <p:nvPr>
              <p:custDataLst>
                <p:tags r:id="rId13"/>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6" name="直接箭头连接符 55"/>
            <p:cNvCxnSpPr>
              <a:stCxn id="41" idx="6"/>
              <a:endCxn id="51"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42" idx="6"/>
              <a:endCxn id="51" idx="3"/>
            </p:cNvCxnSpPr>
            <p:nvPr>
              <p:custDataLst>
                <p:tags r:id="rId14"/>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51" idx="7"/>
              <a:endCxn id="54"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51" idx="5"/>
              <a:endCxn id="55"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43" idx="6"/>
              <a:endCxn id="52" idx="2"/>
            </p:cNvCxnSpPr>
            <p:nvPr>
              <p:custDataLst>
                <p:tags r:id="rId15"/>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54" idx="6"/>
              <a:endCxn id="53"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p:cNvCxnSpPr>
              <a:stCxn id="55" idx="6"/>
              <a:endCxn id="53"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3" name="直接箭头连接符 62"/>
            <p:cNvCxnSpPr>
              <a:stCxn id="52" idx="6"/>
              <a:endCxn id="53" idx="3"/>
            </p:cNvCxnSpPr>
            <p:nvPr>
              <p:custDataLst>
                <p:tags r:id="rId16"/>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5" name="TextBox 64"/>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6" name="TextBox 65"/>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7" name="TextBox 66"/>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8" name="TextBox 67"/>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9" name="TextBox 68"/>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70" name="TextBox 69"/>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71" name="文本框 70"/>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extLst>
      <p:ext uri="{BB962C8B-B14F-4D97-AF65-F5344CB8AC3E}">
        <p14:creationId xmlns:p14="http://schemas.microsoft.com/office/powerpoint/2010/main" val="423694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4082"/>
                                        </p:tgtEl>
                                        <p:attrNameLst>
                                          <p:attrName>style.visibility</p:attrName>
                                        </p:attrNameLst>
                                      </p:cBhvr>
                                      <p:to>
                                        <p:strVal val="visible"/>
                                      </p:to>
                                    </p:set>
                                    <p:animEffect transition="in" filter="fade">
                                      <p:cBhvr>
                                        <p:cTn id="19" dur="500"/>
                                        <p:tgtEl>
                                          <p:spTgt spid="174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ldLvl="0" animBg="1"/>
      <p:bldP spid="37" grpId="0" bldLvl="0" animBg="1"/>
      <p:bldP spid="7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26362" y="1061708"/>
            <a:ext cx="2397456" cy="2390932"/>
          </a:xfrm>
          <a:prstGeom prst="rect">
            <a:avLst/>
          </a:prstGeom>
        </p:spPr>
      </p:pic>
      <p:sp>
        <p:nvSpPr>
          <p:cNvPr id="175106" name="Text Box 2"/>
          <p:cNvSpPr txBox="1">
            <a:spLocks noChangeArrowheads="1"/>
          </p:cNvSpPr>
          <p:nvPr>
            <p:custDataLst>
              <p:tags r:id="rId1"/>
            </p:custDataLst>
          </p:nvPr>
        </p:nvSpPr>
        <p:spPr bwMode="auto">
          <a:xfrm>
            <a:off x="2166910" y="4043148"/>
            <a:ext cx="7858180" cy="260096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gn="just">
              <a:lnSpc>
                <a:spcPct val="100000"/>
              </a:lnSpc>
              <a:spcBef>
                <a:spcPct val="50000"/>
              </a:spcBef>
            </a:pP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计算各活动的</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l(</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和</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如下：</a:t>
            </a:r>
          </a:p>
          <a:p>
            <a:pPr algn="just">
              <a:lnSpc>
                <a:spcPct val="100000"/>
              </a:lnSpc>
              <a:spcBef>
                <a:spcPct val="50000"/>
              </a:spcBef>
            </a:pP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活</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0</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6=0</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d(</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a:t>
            </a:r>
          </a:p>
          <a:p>
            <a:pPr algn="just">
              <a:lnSpc>
                <a:spcPct val="100000"/>
              </a:lnSpc>
              <a:spcBef>
                <a:spcPct val="50000"/>
              </a:spcBef>
            </a:pP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活</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0</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4=2</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d(</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2</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)=2</a:t>
            </a:r>
          </a:p>
          <a:p>
            <a:pPr algn="just">
              <a:lnSpc>
                <a:spcPct val="100000"/>
              </a:lnSpc>
              <a:spcBef>
                <a:spcPct val="50000"/>
              </a:spcBef>
            </a:pP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活</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0</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5=7</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d(</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3</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a:t>
            </a:r>
          </a:p>
          <a:p>
            <a:pPr algn="just">
              <a:lnSpc>
                <a:spcPct val="100000"/>
              </a:lnSpc>
              <a:spcBef>
                <a:spcPct val="50000"/>
              </a:spcBef>
            </a:pP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活</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6</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1=6</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d(</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4</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a:t>
            </a:r>
          </a:p>
          <a:p>
            <a:pPr algn="just">
              <a:lnSpc>
                <a:spcPct val="100000"/>
              </a:lnSpc>
              <a:spcBef>
                <a:spcPct val="50000"/>
              </a:spcBef>
            </a:pP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活</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C</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4</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5</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1=6</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d(</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5</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)=2</a:t>
            </a:r>
          </a:p>
        </p:txBody>
      </p:sp>
      <p:grpSp>
        <p:nvGrpSpPr>
          <p:cNvPr id="37" name="组合 36"/>
          <p:cNvGrpSpPr/>
          <p:nvPr/>
        </p:nvGrpSpPr>
        <p:grpSpPr>
          <a:xfrm>
            <a:off x="1277600" y="1285860"/>
            <a:ext cx="5572164" cy="2143140"/>
            <a:chOff x="1000100" y="2714620"/>
            <a:chExt cx="5572164" cy="2143140"/>
          </a:xfrm>
        </p:grpSpPr>
        <p:sp>
          <p:nvSpPr>
            <p:cNvPr id="39" name="椭圆 38"/>
            <p:cNvSpPr/>
            <p:nvPr>
              <p:custDataLst>
                <p:tags r:id="rId2"/>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40" name="椭圆 39"/>
            <p:cNvSpPr/>
            <p:nvPr>
              <p:custDataLst>
                <p:tags r:id="rId3"/>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1" name="椭圆 40"/>
            <p:cNvSpPr/>
            <p:nvPr>
              <p:custDataLst>
                <p:tags r:id="rId4"/>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2" name="椭圆 41"/>
            <p:cNvSpPr/>
            <p:nvPr>
              <p:custDataLst>
                <p:tags r:id="rId5"/>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3" name="直接箭头连接符 42"/>
            <p:cNvCxnSpPr>
              <a:stCxn id="39" idx="7"/>
              <a:endCxn id="40"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4" name="直接箭头连接符 43"/>
            <p:cNvCxnSpPr>
              <a:stCxn id="39" idx="6"/>
              <a:endCxn id="41" idx="2"/>
            </p:cNvCxnSpPr>
            <p:nvPr>
              <p:custDataLst>
                <p:tags r:id="rId6"/>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5" name="直接箭头连接符 44"/>
            <p:cNvCxnSpPr>
              <a:stCxn id="39" idx="5"/>
              <a:endCxn id="42" idx="2"/>
            </p:cNvCxnSpPr>
            <p:nvPr>
              <p:custDataLst>
                <p:tags r:id="rId7"/>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7" name="TextBox 46"/>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8" name="TextBox 47"/>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9" name="TextBox 48"/>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50" name="椭圆 49"/>
            <p:cNvSpPr/>
            <p:nvPr>
              <p:custDataLst>
                <p:tags r:id="rId8"/>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1" name="椭圆 50"/>
            <p:cNvSpPr/>
            <p:nvPr>
              <p:custDataLst>
                <p:tags r:id="rId9"/>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2" name="椭圆 51"/>
            <p:cNvSpPr/>
            <p:nvPr>
              <p:custDataLst>
                <p:tags r:id="rId10"/>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3" name="椭圆 52"/>
            <p:cNvSpPr/>
            <p:nvPr>
              <p:custDataLst>
                <p:tags r:id="rId11"/>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4" name="椭圆 53"/>
            <p:cNvSpPr/>
            <p:nvPr>
              <p:custDataLst>
                <p:tags r:id="rId12"/>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5" name="直接箭头连接符 54"/>
            <p:cNvCxnSpPr>
              <a:stCxn id="40" idx="6"/>
              <a:endCxn id="50"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41" idx="6"/>
              <a:endCxn id="50" idx="3"/>
            </p:cNvCxnSpPr>
            <p:nvPr>
              <p:custDataLst>
                <p:tags r:id="rId13"/>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50" idx="7"/>
              <a:endCxn id="53"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50" idx="5"/>
              <a:endCxn id="54"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42" idx="6"/>
              <a:endCxn id="51" idx="2"/>
            </p:cNvCxnSpPr>
            <p:nvPr>
              <p:custDataLst>
                <p:tags r:id="rId14"/>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53" idx="6"/>
              <a:endCxn id="52"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54" idx="6"/>
              <a:endCxn id="52"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p:cNvCxnSpPr>
              <a:stCxn id="51" idx="6"/>
              <a:endCxn id="52" idx="3"/>
            </p:cNvCxnSpPr>
            <p:nvPr>
              <p:custDataLst>
                <p:tags r:id="rId15"/>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4" name="TextBox 63"/>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5" name="TextBox 64"/>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6" name="TextBox 65"/>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7" name="TextBox 66"/>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8" name="TextBox 67"/>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69" name="TextBox 68"/>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36" name="文本框 35"/>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extLst>
      <p:ext uri="{BB962C8B-B14F-4D97-AF65-F5344CB8AC3E}">
        <p14:creationId xmlns:p14="http://schemas.microsoft.com/office/powerpoint/2010/main" val="2056989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5106"/>
                                        </p:tgtEl>
                                        <p:attrNameLst>
                                          <p:attrName>style.visibility</p:attrName>
                                        </p:attrNameLst>
                                      </p:cBhvr>
                                      <p:to>
                                        <p:strVal val="visible"/>
                                      </p:to>
                                    </p:set>
                                    <p:animEffect transition="in" filter="fade">
                                      <p:cBhvr>
                                        <p:cTn id="19" dur="500"/>
                                        <p:tgtEl>
                                          <p:spTgt spid="175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ldLvl="0" animBg="1"/>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白板&#10;&#10;描述已自动生成"/>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8840" y="1249841"/>
            <a:ext cx="3680546" cy="3560139"/>
          </a:xfrm>
          <a:prstGeom prst="rect">
            <a:avLst/>
          </a:prstGeom>
        </p:spPr>
      </p:pic>
      <p:sp>
        <p:nvSpPr>
          <p:cNvPr id="176130" name="Text Box 2"/>
          <p:cNvSpPr txBox="1">
            <a:spLocks noChangeArrowheads="1"/>
          </p:cNvSpPr>
          <p:nvPr>
            <p:custDataLst>
              <p:tags r:id="rId1"/>
            </p:custDataLst>
          </p:nvPr>
        </p:nvSpPr>
        <p:spPr bwMode="auto">
          <a:xfrm>
            <a:off x="2068326" y="3976612"/>
            <a:ext cx="8215370" cy="230632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algn="just">
              <a:lnSpc>
                <a:spcPct val="80000"/>
              </a:lnSpc>
              <a:spcBef>
                <a:spcPct val="50000"/>
              </a:spcBef>
            </a:pP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活动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i="1"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)=5</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6</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H</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)-2=12</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a:t>
            </a:r>
          </a:p>
          <a:p>
            <a:pPr algn="just">
              <a:lnSpc>
                <a:spcPct val="80000"/>
              </a:lnSpc>
              <a:spcBef>
                <a:spcPct val="50000"/>
              </a:spcBef>
            </a:pP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活动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)-9=7</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a:t>
            </a:r>
          </a:p>
          <a:p>
            <a:pPr algn="just">
              <a:lnSpc>
                <a:spcPct val="80000"/>
              </a:lnSpc>
              <a:spcBef>
                <a:spcPct val="50000"/>
              </a:spcBef>
            </a:pP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活动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7</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)-7=7</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8</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)=0</a:t>
            </a:r>
          </a:p>
          <a:p>
            <a:pPr algn="just">
              <a:lnSpc>
                <a:spcPct val="80000"/>
              </a:lnSpc>
              <a:spcBef>
                <a:spcPct val="50000"/>
              </a:spcBef>
            </a:pP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活动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H</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)=7</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9</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)=le(</a:t>
            </a:r>
            <a:r>
              <a:rPr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)-4=14</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i="1"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err="1">
                <a:solidFill>
                  <a:srgbClr val="000000"/>
                </a:solidFill>
                <a:latin typeface="微软雅黑" panose="020B0503020204020204" charset="-122"/>
                <a:ea typeface="微软雅黑" panose="020B0503020204020204" charset="-122"/>
                <a:cs typeface="Consolas" panose="020B0609020204030204" pitchFamily="49" charset="0"/>
              </a:rPr>
              <a:t>9</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)=7</a:t>
            </a:r>
            <a:endPar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endParaRPr>
          </a:p>
          <a:p>
            <a:pPr algn="just">
              <a:lnSpc>
                <a:spcPct val="80000"/>
              </a:lnSpc>
              <a:spcBef>
                <a:spcPct val="50000"/>
              </a:spcBef>
            </a:pP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活动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16</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10</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)-2=16</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a:t>
            </a:r>
          </a:p>
          <a:p>
            <a:pPr algn="just">
              <a:lnSpc>
                <a:spcPct val="80000"/>
              </a:lnSpc>
              <a:spcBef>
                <a:spcPct val="50000"/>
              </a:spcBef>
            </a:pP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活动</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dirty="0" err="1">
                <a:solidFill>
                  <a:srgbClr val="000000"/>
                </a:solidFill>
                <a:latin typeface="微软雅黑" panose="020B0503020204020204" charset="-122"/>
                <a:ea typeface="微软雅黑" panose="020B0503020204020204" charset="-122"/>
                <a:cs typeface="Consolas" panose="020B0609020204030204" pitchFamily="49" charset="0"/>
              </a:rPr>
              <a:t>ee</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14</a:t>
            </a:r>
            <a:r>
              <a:rPr kumimoji="1" lang="zh-CN" altLang="en-US">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a:solidFill>
                  <a:srgbClr val="000000"/>
                </a:solidFill>
                <a:latin typeface="微软雅黑" panose="020B0503020204020204" charset="-122"/>
                <a:ea typeface="微软雅黑" panose="020B0503020204020204" charset="-122"/>
                <a:cs typeface="Consolas" panose="020B0609020204030204" pitchFamily="49" charset="0"/>
              </a:rPr>
              <a:t>	l(</a:t>
            </a:r>
            <a:r>
              <a:rPr kumimoji="1" lang="en-US" altLang="zh-CN" i="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a:solidFill>
                  <a:srgbClr val="000000"/>
                </a:solidFill>
                <a:latin typeface="微软雅黑" panose="020B0503020204020204" charset="-122"/>
                <a:ea typeface="微软雅黑" panose="020B0503020204020204" charset="-122"/>
                <a:cs typeface="Consolas" panose="020B0609020204030204" pitchFamily="49" charset="0"/>
              </a:rPr>
              <a:t>11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)=le(</a:t>
            </a:r>
            <a:r>
              <a:rPr kumimoji="1" lang="en-US" altLang="zh-CN"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)-4=14</a:t>
            </a:r>
            <a:r>
              <a:rPr kumimoji="1" lang="zh-CN" altLang="en-US" dirty="0">
                <a:solidFill>
                  <a:srgbClr val="000000"/>
                </a:solidFill>
                <a:latin typeface="微软雅黑" panose="020B0503020204020204" charset="-122"/>
                <a:ea typeface="微软雅黑" panose="020B0503020204020204" charset="-122"/>
                <a:cs typeface="Consolas" panose="020B0609020204030204" pitchFamily="49" charset="0"/>
              </a:rPr>
              <a:t>，	</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d(</a:t>
            </a:r>
            <a:r>
              <a:rPr kumimoji="1" lang="en-US" altLang="zh-CN"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kumimoji="1" lang="en-US" altLang="zh-CN" dirty="0">
                <a:solidFill>
                  <a:srgbClr val="000000"/>
                </a:solidFill>
                <a:latin typeface="微软雅黑" panose="020B0503020204020204" charset="-122"/>
                <a:ea typeface="微软雅黑" panose="020B0503020204020204" charset="-122"/>
                <a:cs typeface="Consolas" panose="020B0609020204030204" pitchFamily="49" charset="0"/>
              </a:rPr>
              <a:t>)=0    </a:t>
            </a:r>
          </a:p>
        </p:txBody>
      </p:sp>
      <p:grpSp>
        <p:nvGrpSpPr>
          <p:cNvPr id="36" name="组合 35"/>
          <p:cNvGrpSpPr/>
          <p:nvPr/>
        </p:nvGrpSpPr>
        <p:grpSpPr>
          <a:xfrm>
            <a:off x="5402878" y="1285860"/>
            <a:ext cx="5572164" cy="2143140"/>
            <a:chOff x="1000100" y="2714620"/>
            <a:chExt cx="5572164" cy="2143140"/>
          </a:xfrm>
        </p:grpSpPr>
        <p:sp>
          <p:nvSpPr>
            <p:cNvPr id="38" name="椭圆 37"/>
            <p:cNvSpPr/>
            <p:nvPr>
              <p:custDataLst>
                <p:tags r:id="rId2"/>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39" name="椭圆 38"/>
            <p:cNvSpPr/>
            <p:nvPr>
              <p:custDataLst>
                <p:tags r:id="rId3"/>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0" name="椭圆 39"/>
            <p:cNvSpPr/>
            <p:nvPr>
              <p:custDataLst>
                <p:tags r:id="rId4"/>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1" name="椭圆 40"/>
            <p:cNvSpPr/>
            <p:nvPr>
              <p:custDataLst>
                <p:tags r:id="rId5"/>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2" name="直接箭头连接符 41"/>
            <p:cNvCxnSpPr>
              <a:stCxn id="38" idx="7"/>
              <a:endCxn id="39"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直接箭头连接符 42"/>
            <p:cNvCxnSpPr>
              <a:stCxn id="38" idx="6"/>
              <a:endCxn id="40" idx="2"/>
            </p:cNvCxnSpPr>
            <p:nvPr>
              <p:custDataLst>
                <p:tags r:id="rId6"/>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4" name="直接箭头连接符 43"/>
            <p:cNvCxnSpPr>
              <a:stCxn id="38" idx="5"/>
              <a:endCxn id="41" idx="2"/>
            </p:cNvCxnSpPr>
            <p:nvPr>
              <p:custDataLst>
                <p:tags r:id="rId7"/>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6" name="TextBox 45"/>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7" name="TextBox 46"/>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8" name="TextBox 47"/>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9" name="椭圆 48"/>
            <p:cNvSpPr/>
            <p:nvPr>
              <p:custDataLst>
                <p:tags r:id="rId8"/>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0" name="椭圆 49"/>
            <p:cNvSpPr/>
            <p:nvPr>
              <p:custDataLst>
                <p:tags r:id="rId9"/>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1" name="椭圆 50"/>
            <p:cNvSpPr/>
            <p:nvPr>
              <p:custDataLst>
                <p:tags r:id="rId10"/>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2" name="椭圆 51"/>
            <p:cNvSpPr/>
            <p:nvPr>
              <p:custDataLst>
                <p:tags r:id="rId11"/>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3" name="椭圆 52"/>
            <p:cNvSpPr/>
            <p:nvPr>
              <p:custDataLst>
                <p:tags r:id="rId12"/>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4" name="直接箭头连接符 53"/>
            <p:cNvCxnSpPr>
              <a:stCxn id="39" idx="6"/>
              <a:endCxn id="49"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5" name="直接箭头连接符 54"/>
            <p:cNvCxnSpPr>
              <a:stCxn id="40" idx="6"/>
              <a:endCxn id="49" idx="3"/>
            </p:cNvCxnSpPr>
            <p:nvPr>
              <p:custDataLst>
                <p:tags r:id="rId13"/>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49" idx="7"/>
              <a:endCxn id="52"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49" idx="5"/>
              <a:endCxn id="53"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41" idx="6"/>
              <a:endCxn id="50" idx="2"/>
            </p:cNvCxnSpPr>
            <p:nvPr>
              <p:custDataLst>
                <p:tags r:id="rId14"/>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52" idx="6"/>
              <a:endCxn id="51"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53" idx="6"/>
              <a:endCxn id="51"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50" idx="6"/>
              <a:endCxn id="51" idx="3"/>
            </p:cNvCxnSpPr>
            <p:nvPr>
              <p:custDataLst>
                <p:tags r:id="rId15"/>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3" name="TextBox 62"/>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4" name="TextBox 63"/>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5" name="TextBox 64"/>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6" name="TextBox 65"/>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7" name="TextBox 66"/>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68" name="TextBox 67"/>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69" name="文本框 68"/>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spTree>
    <p:extLst>
      <p:ext uri="{BB962C8B-B14F-4D97-AF65-F5344CB8AC3E}">
        <p14:creationId xmlns:p14="http://schemas.microsoft.com/office/powerpoint/2010/main" val="1859565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6130"/>
                                        </p:tgtEl>
                                        <p:attrNameLst>
                                          <p:attrName>style.visibility</p:attrName>
                                        </p:attrNameLst>
                                      </p:cBhvr>
                                      <p:to>
                                        <p:strVal val="visible"/>
                                      </p:to>
                                    </p:set>
                                    <p:animEffect transition="in" filter="fade">
                                      <p:cBhvr>
                                        <p:cTn id="19" dur="500"/>
                                        <p:tgtEl>
                                          <p:spTgt spid="17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ldLvl="0" animBg="1"/>
      <p:bldP spid="6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4485264" y="4527379"/>
            <a:ext cx="6531090" cy="1322070"/>
          </a:xfrm>
          <a:prstGeom prst="rect">
            <a:avLst/>
          </a:prstGeom>
          <a:noFill/>
          <a:ln w="9525">
            <a:noFill/>
            <a:miter lim="800000"/>
          </a:ln>
          <a:effectLst/>
        </p:spPr>
        <p:txBody>
          <a:bodyPr wrap="square">
            <a:spAutoFit/>
          </a:bodyPr>
          <a:lstStyle/>
          <a:p>
            <a:pPr>
              <a:lnSpc>
                <a:spcPct val="200000"/>
              </a:lnSpc>
            </a:pPr>
            <a:r>
              <a:rPr kumimoji="1" lang="en-US" altLang="zh-CN" sz="2000">
                <a:solidFill>
                  <a:srgbClr val="000000"/>
                </a:solidFill>
                <a:latin typeface="微软雅黑" panose="020B0503020204020204" charset="-122"/>
                <a:ea typeface="微软雅黑" panose="020B0503020204020204" charset="-122"/>
                <a:cs typeface="Consolas" panose="020B0609020204030204" pitchFamily="49" charset="0"/>
              </a:rPr>
              <a:t>   </a:t>
            </a:r>
            <a:r>
              <a:rPr kumimoji="1" lang="zh-CN" altLang="en-US" sz="2000">
                <a:solidFill>
                  <a:srgbClr val="000000"/>
                </a:solidFill>
                <a:latin typeface="微软雅黑" panose="020B0503020204020204" charset="-122"/>
                <a:ea typeface="微软雅黑" panose="020B0503020204020204" charset="-122"/>
                <a:cs typeface="Consolas" panose="020B0609020204030204" pitchFamily="49" charset="0"/>
              </a:rPr>
              <a:t>由此可知</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，关键活动有</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kumimoji="1" lang="en-US" altLang="zh-CN" sz="20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，因此关键路径有两条：</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F</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和</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A</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B</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E</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G</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a:t>
            </a:r>
            <a:r>
              <a:rPr kumimoji="1"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rPr>
              <a:t>I</a:t>
            </a:r>
            <a:r>
              <a:rPr kumimoji="1" lang="zh-CN" altLang="en-US" sz="2000" dirty="0">
                <a:solidFill>
                  <a:srgbClr val="000000"/>
                </a:solidFill>
                <a:latin typeface="微软雅黑" panose="020B0503020204020204" charset="-122"/>
                <a:ea typeface="微软雅黑" panose="020B0503020204020204" charset="-122"/>
                <a:cs typeface="Consolas" panose="020B0609020204030204" pitchFamily="49" charset="0"/>
              </a:rPr>
              <a:t>。 </a:t>
            </a:r>
          </a:p>
        </p:txBody>
      </p:sp>
      <p:grpSp>
        <p:nvGrpSpPr>
          <p:cNvPr id="36" name="组合 35"/>
          <p:cNvGrpSpPr/>
          <p:nvPr/>
        </p:nvGrpSpPr>
        <p:grpSpPr>
          <a:xfrm>
            <a:off x="5026640" y="1734802"/>
            <a:ext cx="5572164" cy="2143140"/>
            <a:chOff x="1000100" y="2714620"/>
            <a:chExt cx="5572164" cy="2143140"/>
          </a:xfrm>
        </p:grpSpPr>
        <p:sp>
          <p:nvSpPr>
            <p:cNvPr id="38" name="椭圆 37"/>
            <p:cNvSpPr/>
            <p:nvPr>
              <p:custDataLst>
                <p:tags r:id="rId1"/>
              </p:custDataLst>
            </p:nvPr>
          </p:nvSpPr>
          <p:spPr>
            <a:xfrm>
              <a:off x="1000100" y="3502602"/>
              <a:ext cx="433391" cy="454605"/>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A</a:t>
              </a:r>
            </a:p>
          </p:txBody>
        </p:sp>
        <p:sp>
          <p:nvSpPr>
            <p:cNvPr id="39" name="椭圆 38"/>
            <p:cNvSpPr/>
            <p:nvPr>
              <p:custDataLst>
                <p:tags r:id="rId2"/>
              </p:custDataLst>
            </p:nvPr>
          </p:nvSpPr>
          <p:spPr>
            <a:xfrm>
              <a:off x="2176446" y="2779564"/>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B</a:t>
              </a:r>
            </a:p>
          </p:txBody>
        </p:sp>
        <p:sp>
          <p:nvSpPr>
            <p:cNvPr id="40" name="椭圆 39"/>
            <p:cNvSpPr/>
            <p:nvPr>
              <p:custDataLst>
                <p:tags r:id="rId3"/>
              </p:custDataLst>
            </p:nvPr>
          </p:nvSpPr>
          <p:spPr>
            <a:xfrm>
              <a:off x="2176446" y="3502602"/>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C</a:t>
              </a:r>
            </a:p>
          </p:txBody>
        </p:sp>
        <p:sp>
          <p:nvSpPr>
            <p:cNvPr id="41" name="椭圆 40"/>
            <p:cNvSpPr/>
            <p:nvPr>
              <p:custDataLst>
                <p:tags r:id="rId4"/>
              </p:custDataLst>
            </p:nvPr>
          </p:nvSpPr>
          <p:spPr>
            <a:xfrm>
              <a:off x="2176446" y="427326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D</a:t>
              </a:r>
            </a:p>
          </p:txBody>
        </p:sp>
        <p:cxnSp>
          <p:nvCxnSpPr>
            <p:cNvPr id="42" name="直接箭头连接符 41"/>
            <p:cNvCxnSpPr>
              <a:stCxn id="38" idx="7"/>
              <a:endCxn id="39" idx="2"/>
            </p:cNvCxnSpPr>
            <p:nvPr/>
          </p:nvCxnSpPr>
          <p:spPr>
            <a:xfrm rot="5400000" flipH="1" flipV="1">
              <a:off x="1492078" y="2884810"/>
              <a:ext cx="562311" cy="80642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直接箭头连接符 42"/>
            <p:cNvCxnSpPr>
              <a:stCxn id="38" idx="6"/>
              <a:endCxn id="40" idx="2"/>
            </p:cNvCxnSpPr>
            <p:nvPr>
              <p:custDataLst>
                <p:tags r:id="rId5"/>
              </p:custDataLst>
            </p:nvPr>
          </p:nvCxnSpPr>
          <p:spPr>
            <a:xfrm>
              <a:off x="1433491" y="3729905"/>
              <a:ext cx="742955" cy="144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4" name="直接箭头连接符 43"/>
            <p:cNvCxnSpPr>
              <a:stCxn id="38" idx="5"/>
              <a:endCxn id="41" idx="2"/>
            </p:cNvCxnSpPr>
            <p:nvPr>
              <p:custDataLst>
                <p:tags r:id="rId6"/>
              </p:custDataLst>
            </p:nvPr>
          </p:nvCxnSpPr>
          <p:spPr>
            <a:xfrm rot="16200000" flipH="1">
              <a:off x="1468264" y="3792389"/>
              <a:ext cx="609938" cy="806424"/>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rot="1068795">
              <a:off x="2733662"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4</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46" name="TextBox 45"/>
            <p:cNvSpPr txBox="1"/>
            <p:nvPr/>
          </p:nvSpPr>
          <p:spPr>
            <a:xfrm rot="19638790">
              <a:off x="1301621" y="2976207"/>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=6</a:t>
              </a:r>
            </a:p>
          </p:txBody>
        </p:sp>
        <p:sp>
          <p:nvSpPr>
            <p:cNvPr id="47" name="TextBox 46"/>
            <p:cNvSpPr txBox="1"/>
            <p:nvPr/>
          </p:nvSpPr>
          <p:spPr>
            <a:xfrm>
              <a:off x="1433491" y="34290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2</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48" name="TextBox 47"/>
            <p:cNvSpPr txBox="1"/>
            <p:nvPr/>
          </p:nvSpPr>
          <p:spPr>
            <a:xfrm rot="2111226">
              <a:off x="1185839" y="415613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3</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=5</a:t>
              </a:r>
            </a:p>
          </p:txBody>
        </p:sp>
        <p:sp>
          <p:nvSpPr>
            <p:cNvPr id="49" name="椭圆 48"/>
            <p:cNvSpPr/>
            <p:nvPr>
              <p:custDataLst>
                <p:tags r:id="rId7"/>
              </p:custDataLst>
            </p:nvPr>
          </p:nvSpPr>
          <p:spPr>
            <a:xfrm>
              <a:off x="3476617" y="316922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E</a:t>
              </a:r>
            </a:p>
          </p:txBody>
        </p:sp>
        <p:sp>
          <p:nvSpPr>
            <p:cNvPr id="50" name="椭圆 49"/>
            <p:cNvSpPr/>
            <p:nvPr>
              <p:custDataLst>
                <p:tags r:id="rId8"/>
              </p:custDataLst>
            </p:nvPr>
          </p:nvSpPr>
          <p:spPr>
            <a:xfrm>
              <a:off x="4838702" y="4403155"/>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H</a:t>
              </a:r>
            </a:p>
          </p:txBody>
        </p:sp>
        <p:sp>
          <p:nvSpPr>
            <p:cNvPr id="51" name="椭圆 50"/>
            <p:cNvSpPr/>
            <p:nvPr>
              <p:custDataLst>
                <p:tags r:id="rId9"/>
              </p:custDataLst>
            </p:nvPr>
          </p:nvSpPr>
          <p:spPr>
            <a:xfrm>
              <a:off x="6138873"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I</a:t>
              </a:r>
            </a:p>
          </p:txBody>
        </p:sp>
        <p:sp>
          <p:nvSpPr>
            <p:cNvPr id="52" name="椭圆 51"/>
            <p:cNvSpPr/>
            <p:nvPr>
              <p:custDataLst>
                <p:tags r:id="rId10"/>
              </p:custDataLst>
            </p:nvPr>
          </p:nvSpPr>
          <p:spPr>
            <a:xfrm>
              <a:off x="4838702" y="2714620"/>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F</a:t>
              </a:r>
            </a:p>
          </p:txBody>
        </p:sp>
        <p:sp>
          <p:nvSpPr>
            <p:cNvPr id="53" name="椭圆 52"/>
            <p:cNvSpPr/>
            <p:nvPr>
              <p:custDataLst>
                <p:tags r:id="rId11"/>
              </p:custDataLst>
            </p:nvPr>
          </p:nvSpPr>
          <p:spPr>
            <a:xfrm>
              <a:off x="4838702" y="3558887"/>
              <a:ext cx="433391" cy="454605"/>
            </a:xfrm>
            <a:prstGeom prst="ellipse">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a:solidFill>
                    <a:srgbClr val="FFFFFF"/>
                  </a:solidFill>
                  <a:latin typeface="微软雅黑" panose="020B0503020204020204" charset="-122"/>
                  <a:ea typeface="微软雅黑" panose="020B0503020204020204" charset="-122"/>
                  <a:cs typeface="Consolas" panose="020B0609020204030204" pitchFamily="49" charset="0"/>
                </a:rPr>
                <a:t>G</a:t>
              </a:r>
            </a:p>
          </p:txBody>
        </p:sp>
        <p:cxnSp>
          <p:nvCxnSpPr>
            <p:cNvPr id="54" name="直接箭头连接符 53"/>
            <p:cNvCxnSpPr>
              <a:stCxn id="39" idx="6"/>
              <a:endCxn id="49" idx="1"/>
            </p:cNvCxnSpPr>
            <p:nvPr/>
          </p:nvCxnSpPr>
          <p:spPr>
            <a:xfrm>
              <a:off x="2609836" y="3006866"/>
              <a:ext cx="930250" cy="228935"/>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5" name="直接箭头连接符 54"/>
            <p:cNvCxnSpPr>
              <a:stCxn id="40" idx="6"/>
              <a:endCxn id="49" idx="3"/>
            </p:cNvCxnSpPr>
            <p:nvPr>
              <p:custDataLst>
                <p:tags r:id="rId12"/>
              </p:custDataLst>
            </p:nvPr>
          </p:nvCxnSpPr>
          <p:spPr>
            <a:xfrm flipV="1">
              <a:off x="2609836" y="3557255"/>
              <a:ext cx="930250" cy="172649"/>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49" idx="7"/>
              <a:endCxn id="52" idx="2"/>
            </p:cNvCxnSpPr>
            <p:nvPr/>
          </p:nvCxnSpPr>
          <p:spPr>
            <a:xfrm rot="5400000" flipH="1" flipV="1">
              <a:off x="4195681" y="2592781"/>
              <a:ext cx="293878"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49" idx="5"/>
              <a:endCxn id="53" idx="2"/>
            </p:cNvCxnSpPr>
            <p:nvPr/>
          </p:nvCxnSpPr>
          <p:spPr>
            <a:xfrm rot="16200000" flipH="1">
              <a:off x="4228153" y="3175641"/>
              <a:ext cx="228935" cy="992163"/>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41" idx="6"/>
              <a:endCxn id="50" idx="2"/>
            </p:cNvCxnSpPr>
            <p:nvPr>
              <p:custDataLst>
                <p:tags r:id="rId13"/>
              </p:custDataLst>
            </p:nvPr>
          </p:nvCxnSpPr>
          <p:spPr>
            <a:xfrm>
              <a:off x="2609836" y="4500570"/>
              <a:ext cx="2228866" cy="129887"/>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p:cNvCxnSpPr>
              <a:stCxn id="52" idx="6"/>
              <a:endCxn id="51" idx="1"/>
            </p:cNvCxnSpPr>
            <p:nvPr/>
          </p:nvCxnSpPr>
          <p:spPr>
            <a:xfrm>
              <a:off x="5272092" y="2941923"/>
              <a:ext cx="930250" cy="683540"/>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p:cNvCxnSpPr>
              <a:stCxn id="53" idx="6"/>
              <a:endCxn id="51" idx="2"/>
            </p:cNvCxnSpPr>
            <p:nvPr/>
          </p:nvCxnSpPr>
          <p:spPr>
            <a:xfrm>
              <a:off x="5272092" y="3786190"/>
              <a:ext cx="866781" cy="1444"/>
            </a:xfrm>
            <a:prstGeom prst="straightConnector1">
              <a:avLst/>
            </a:prstGeom>
            <a:ln w="19050">
              <a:solidFill>
                <a:srgbClr val="C0262E"/>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p:cNvCxnSpPr>
              <a:stCxn id="50" idx="6"/>
              <a:endCxn id="51" idx="3"/>
            </p:cNvCxnSpPr>
            <p:nvPr>
              <p:custDataLst>
                <p:tags r:id="rId14"/>
              </p:custDataLst>
            </p:nvPr>
          </p:nvCxnSpPr>
          <p:spPr>
            <a:xfrm flipV="1">
              <a:off x="5272092" y="3946917"/>
              <a:ext cx="930250" cy="68354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3228966" y="459798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6</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3" name="TextBox 62"/>
            <p:cNvSpPr txBox="1"/>
            <p:nvPr/>
          </p:nvSpPr>
          <p:spPr>
            <a:xfrm rot="20954754">
              <a:off x="2733662"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5</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64" name="TextBox 63"/>
            <p:cNvSpPr txBox="1"/>
            <p:nvPr/>
          </p:nvSpPr>
          <p:spPr>
            <a:xfrm rot="20757423">
              <a:off x="3910008" y="278634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7</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=9</a:t>
              </a:r>
            </a:p>
          </p:txBody>
        </p:sp>
        <p:sp>
          <p:nvSpPr>
            <p:cNvPr id="65" name="TextBox 64"/>
            <p:cNvSpPr txBox="1"/>
            <p:nvPr/>
          </p:nvSpPr>
          <p:spPr>
            <a:xfrm rot="884236">
              <a:off x="3848095" y="3695551"/>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8</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=7</a:t>
              </a:r>
            </a:p>
          </p:txBody>
        </p:sp>
        <p:sp>
          <p:nvSpPr>
            <p:cNvPr id="66" name="TextBox 65"/>
            <p:cNvSpPr txBox="1"/>
            <p:nvPr/>
          </p:nvSpPr>
          <p:spPr>
            <a:xfrm rot="2002685">
              <a:off x="5581657" y="3046115"/>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10</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67" name="TextBox 66"/>
            <p:cNvSpPr txBox="1"/>
            <p:nvPr/>
          </p:nvSpPr>
          <p:spPr>
            <a:xfrm>
              <a:off x="5272092" y="3493944"/>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11</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sp>
          <p:nvSpPr>
            <p:cNvPr id="68" name="TextBox 67"/>
            <p:cNvSpPr txBox="1"/>
            <p:nvPr/>
          </p:nvSpPr>
          <p:spPr>
            <a:xfrm rot="19402789">
              <a:off x="5581657" y="4215100"/>
              <a:ext cx="742956" cy="245745"/>
            </a:xfrm>
            <a:prstGeom prst="rect">
              <a:avLst/>
            </a:prstGeom>
            <a:noFill/>
          </p:spPr>
          <p:txBody>
            <a:bodyPr wrap="square" lIns="0" tIns="0" rIns="0" bIns="0" rtlCol="0">
              <a:spAutoFit/>
            </a:bodyPr>
            <a:lstStyle/>
            <a:p>
              <a:r>
                <a:rPr lang="en-US" altLang="zh-CN" sz="1600" i="1" dirty="0" err="1">
                  <a:solidFill>
                    <a:srgbClr val="000000"/>
                  </a:solidFill>
                  <a:latin typeface="微软雅黑" panose="020B0503020204020204" charset="-122"/>
                  <a:ea typeface="微软雅黑" panose="020B0503020204020204" charset="-122"/>
                  <a:cs typeface="Consolas" panose="020B0609020204030204" pitchFamily="49" charset="0"/>
                </a:rPr>
                <a:t>a</a:t>
              </a:r>
              <a:r>
                <a:rPr lang="en-US" altLang="zh-CN" sz="1600" baseline="-25000" dirty="0" err="1">
                  <a:solidFill>
                    <a:srgbClr val="000000"/>
                  </a:solidFill>
                  <a:latin typeface="微软雅黑" panose="020B0503020204020204" charset="-122"/>
                  <a:ea typeface="微软雅黑" panose="020B0503020204020204" charset="-122"/>
                  <a:cs typeface="Consolas" panose="020B0609020204030204" pitchFamily="49" charset="0"/>
                </a:rPr>
                <a:t>9</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rPr>
                <a:t>=4</a:t>
              </a:r>
            </a:p>
          </p:txBody>
        </p:sp>
      </p:grpSp>
      <p:sp>
        <p:nvSpPr>
          <p:cNvPr id="69" name="文本框 68"/>
          <p:cNvSpPr txBox="1"/>
          <p:nvPr/>
        </p:nvSpPr>
        <p:spPr>
          <a:xfrm>
            <a:off x="1100703" y="166638"/>
            <a:ext cx="792480" cy="460375"/>
          </a:xfrm>
          <a:prstGeom prst="rect">
            <a:avLst/>
          </a:prstGeom>
          <a:noFill/>
        </p:spPr>
        <p:txBody>
          <a:bodyPr wrap="none" rtlCol="0" anchor="ctr">
            <a:spAutoFit/>
          </a:bodyPr>
          <a:lstStyle/>
          <a:p>
            <a:r>
              <a:rPr lang="zh-CN" altLang="en-US" sz="2400">
                <a:solidFill>
                  <a:schemeClr val="accent1"/>
                </a:solidFill>
                <a:latin typeface="微软雅黑" panose="020B0503020204020204" charset="-122"/>
                <a:ea typeface="微软雅黑" panose="020B0503020204020204" charset="-122"/>
                <a:cs typeface="Arial" panose="020B0604020202020204"/>
              </a:rPr>
              <a:t>示例</a:t>
            </a:r>
            <a:endParaRPr lang="zh-CN" altLang="en-US" sz="2400" dirty="0">
              <a:solidFill>
                <a:schemeClr val="accent1"/>
              </a:solidFill>
              <a:latin typeface="微软雅黑" panose="020B0503020204020204" charset="-122"/>
              <a:ea typeface="微软雅黑" panose="020B0503020204020204" charset="-122"/>
              <a:cs typeface="Arial" panose="020B0604020202020204"/>
            </a:endParaRPr>
          </a:p>
        </p:txBody>
      </p:sp>
      <p:pic>
        <p:nvPicPr>
          <p:cNvPr id="3" name="图片 2" descr="卡通人物&#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870" y="1224516"/>
            <a:ext cx="3367088" cy="4648200"/>
          </a:xfrm>
          <a:prstGeom prst="rect">
            <a:avLst/>
          </a:prstGeom>
        </p:spPr>
      </p:pic>
    </p:spTree>
    <p:extLst>
      <p:ext uri="{BB962C8B-B14F-4D97-AF65-F5344CB8AC3E}">
        <p14:creationId xmlns:p14="http://schemas.microsoft.com/office/powerpoint/2010/main" val="468538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77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bldLvl="0" animBg="1"/>
      <p:bldP spid="6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zh-CN" sz="2800" dirty="0"/>
              <a:t>下图所示的AOE网表示一项包含8个活动的工程。活动d的最早开始时间和最迟开始时间分别</a:t>
            </a:r>
            <a:r>
              <a:rPr lang="zh-CN" altLang="zh-CN" sz="2800" dirty="0"/>
              <a:t>是</a:t>
            </a:r>
            <a:r>
              <a:rPr lang="en-US" altLang="zh-CN" sz="2800" dirty="0"/>
              <a:t>:</a:t>
            </a:r>
            <a:endParaRPr lang="zh-CN" altLang="zh-CN" sz="2800" dirty="0"/>
          </a:p>
        </p:txBody>
      </p:sp>
      <p:sp>
        <p:nvSpPr>
          <p:cNvPr id="4" name="TextBox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zh-CN" sz="2400" dirty="0"/>
              <a:t>3和7</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zh-CN" sz="2400" dirty="0"/>
              <a:t>12和12</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zh-CN" sz="2400" dirty="0"/>
              <a:t>12和14</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zh-CN" sz="2400" dirty="0"/>
              <a:t>15和15</a:t>
            </a:r>
            <a:endParaRPr lang="zh-CN" altLang="zh-CN" sz="2400" dirty="0"/>
          </a:p>
        </p:txBody>
      </p:sp>
      <p:sp>
        <p:nvSpPr>
          <p:cNvPr id="8" name="椭圆 7"/>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A</a:t>
            </a:r>
            <a:endParaRPr lang="zh-CN" altLang="en-US" sz="1600" b="1">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B</a:t>
            </a:r>
            <a:endParaRPr lang="zh-CN" altLang="en-US" sz="1600" b="1">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2638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C</a:t>
            </a:r>
            <a:endParaRPr lang="zh-CN" altLang="en-US" sz="1600" b="1">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D</a:t>
            </a:r>
            <a:endParaRPr lang="zh-CN" altLang="en-US" sz="1600" b="1">
              <a:solidFill>
                <a:srgbClr val="FFFFFF"/>
              </a:solidFill>
              <a:latin typeface="Microsoft Yahei"/>
              <a:ea typeface="Microsoft Yahei"/>
              <a:sym typeface="Microsoft Yahei"/>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zh-CN" altLang="en-US" sz="1600" b="1">
                <a:solidFill>
                  <a:srgbClr val="FFFFFF"/>
                </a:solidFill>
                <a:latin typeface="Microsoft Yahei"/>
                <a:ea typeface="Microsoft Yahei"/>
                <a:sym typeface="Microsoft Yahei"/>
              </a:rPr>
              <a:t>提交</a:t>
            </a:r>
          </a:p>
        </p:txBody>
      </p:sp>
      <p:pic>
        <p:nvPicPr>
          <p:cNvPr id="18" name="图片 17"/>
          <p:cNvPicPr>
            <a:picLocks noChangeAspect="1"/>
          </p:cNvPicPr>
          <p:nvPr/>
        </p:nvPicPr>
        <p:blipFill>
          <a:blip r:embed="rId19"/>
          <a:stretch>
            <a:fillRect/>
          </a:stretch>
        </p:blipFill>
        <p:spPr>
          <a:xfrm>
            <a:off x="6096000" y="2850356"/>
            <a:ext cx="4524375" cy="1800225"/>
          </a:xfrm>
          <a:prstGeom prst="rect">
            <a:avLst/>
          </a:prstGeom>
        </p:spPr>
      </p:pic>
      <p:grpSp>
        <p:nvGrpSpPr>
          <p:cNvPr id="17" name="组合 16"/>
          <p:cNvGrpSpPr/>
          <p:nvPr>
            <p:custDataLst>
              <p:tags r:id="rId12"/>
            </p:custDataLst>
          </p:nvPr>
        </p:nvGrpSpPr>
        <p:grpSpPr>
          <a:xfrm>
            <a:off x="0" y="0"/>
            <a:ext cx="9144000" cy="635000"/>
            <a:chOff x="-1524000" y="0"/>
            <a:chExt cx="9144000" cy="635000"/>
          </a:xfrm>
        </p:grpSpPr>
        <p:sp>
          <p:nvSpPr>
            <p:cNvPr id="13"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4"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5"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737266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800" dirty="0"/>
              <a:t>下列</a:t>
            </a:r>
            <a:r>
              <a:rPr lang="en-US" altLang="zh-CN" sz="2800" dirty="0"/>
              <a:t>AOE</a:t>
            </a:r>
            <a:r>
              <a:rPr lang="zh-CN" altLang="en-US" sz="2800" dirty="0"/>
              <a:t>网表示一项包含</a:t>
            </a:r>
            <a:r>
              <a:rPr lang="en-US" altLang="zh-CN" sz="2800" dirty="0"/>
              <a:t>8</a:t>
            </a:r>
            <a:r>
              <a:rPr lang="zh-CN" altLang="en-US" sz="2800" dirty="0"/>
              <a:t>个活动的工程。通过同时加快若干活动的进度可以缩短整个工程的工期。下列选项中，加快其进度就可以缩短工程工期的</a:t>
            </a:r>
            <a:r>
              <a:rPr lang="zh-CN" altLang="en-US" sz="2800" dirty="0"/>
              <a:t>是</a:t>
            </a:r>
            <a:endParaRPr lang="zh-CN" altLang="en-US" sz="2800" dirty="0"/>
          </a:p>
        </p:txBody>
      </p:sp>
      <p:sp>
        <p:nvSpPr>
          <p:cNvPr id="4" name="TextBox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c</a:t>
            </a:r>
            <a:r>
              <a:rPr lang="zh-CN" altLang="en-US" sz="2600" dirty="0">
                <a:solidFill>
                  <a:srgbClr val="000000"/>
                </a:solidFill>
                <a:latin typeface="Microsoft Yahei"/>
                <a:ea typeface="Microsoft Yahei"/>
                <a:sym typeface="Microsoft Yahei"/>
              </a:rPr>
              <a:t>和</a:t>
            </a:r>
            <a:r>
              <a:rPr lang="en-US" altLang="zh-CN" sz="2600" dirty="0">
                <a:solidFill>
                  <a:srgbClr val="000000"/>
                </a:solidFill>
                <a:latin typeface="Microsoft Yahei"/>
                <a:ea typeface="Microsoft Yahei"/>
                <a:sym typeface="Microsoft Yahei"/>
              </a:rPr>
              <a:t>e</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d</a:t>
            </a:r>
            <a:r>
              <a:rPr lang="zh-CN" altLang="en-US" sz="2600" dirty="0">
                <a:solidFill>
                  <a:srgbClr val="000000"/>
                </a:solidFill>
                <a:latin typeface="Microsoft Yahei"/>
                <a:ea typeface="Microsoft Yahei"/>
                <a:sym typeface="Microsoft Yahei"/>
              </a:rPr>
              <a:t>和</a:t>
            </a:r>
            <a:r>
              <a:rPr lang="en-US" altLang="zh-CN" sz="2600" dirty="0">
                <a:solidFill>
                  <a:srgbClr val="000000"/>
                </a:solidFill>
                <a:latin typeface="Microsoft Yahei"/>
                <a:ea typeface="Microsoft Yahei"/>
                <a:sym typeface="Microsoft Yahei"/>
              </a:rPr>
              <a:t>e</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f</a:t>
            </a:r>
            <a:r>
              <a:rPr lang="zh-CN" altLang="en-US" sz="2600" dirty="0">
                <a:solidFill>
                  <a:srgbClr val="000000"/>
                </a:solidFill>
                <a:latin typeface="Microsoft Yahei"/>
                <a:ea typeface="Microsoft Yahei"/>
                <a:sym typeface="Microsoft Yahei"/>
              </a:rPr>
              <a:t>和</a:t>
            </a:r>
            <a:r>
              <a:rPr lang="en-US" altLang="zh-CN" sz="2600" dirty="0">
                <a:solidFill>
                  <a:srgbClr val="000000"/>
                </a:solidFill>
                <a:latin typeface="Microsoft Yahei"/>
                <a:ea typeface="Microsoft Yahei"/>
                <a:sym typeface="Microsoft Yahei"/>
              </a:rPr>
              <a:t>d</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f</a:t>
            </a:r>
            <a:r>
              <a:rPr lang="zh-CN" altLang="en-US" sz="2600" dirty="0">
                <a:solidFill>
                  <a:srgbClr val="000000"/>
                </a:solidFill>
                <a:latin typeface="Microsoft Yahei"/>
                <a:ea typeface="Microsoft Yahei"/>
                <a:sym typeface="Microsoft Yahei"/>
              </a:rPr>
              <a:t>和</a:t>
            </a:r>
            <a:r>
              <a:rPr lang="en-US" altLang="zh-CN" sz="2600" dirty="0">
                <a:solidFill>
                  <a:srgbClr val="000000"/>
                </a:solidFill>
                <a:latin typeface="Microsoft Yahei"/>
                <a:ea typeface="Microsoft Yahei"/>
                <a:sym typeface="Microsoft Yahei"/>
              </a:rPr>
              <a:t>h</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A</a:t>
            </a:r>
            <a:endParaRPr lang="zh-CN" altLang="en-US" sz="1600" b="1">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B</a:t>
            </a:r>
            <a:endParaRPr lang="zh-CN" altLang="en-US" sz="1600" b="1">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2638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C</a:t>
            </a:r>
            <a:endParaRPr lang="zh-CN" altLang="en-US" sz="1600" b="1">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en-US" altLang="zh-CN" sz="1600" b="1">
                <a:solidFill>
                  <a:srgbClr val="FFFFFF"/>
                </a:solidFill>
                <a:latin typeface="Microsoft Yahei"/>
                <a:ea typeface="Microsoft Yahei"/>
                <a:sym typeface="Microsoft Yahei"/>
              </a:rPr>
              <a:t>D</a:t>
            </a:r>
            <a:endParaRPr lang="zh-CN" altLang="en-US" sz="1600" b="1">
              <a:solidFill>
                <a:srgbClr val="FFFFFF"/>
              </a:solidFill>
              <a:latin typeface="Microsoft Yahei"/>
              <a:ea typeface="Microsoft Yahei"/>
              <a:sym typeface="Microsoft Yahei"/>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fontAlgn="base">
              <a:spcBef>
                <a:spcPct val="20000"/>
              </a:spcBef>
              <a:spcAft>
                <a:spcPct val="0"/>
              </a:spcAft>
              <a:buSzPct val="100000"/>
            </a:pPr>
            <a:r>
              <a:rPr lang="zh-CN" altLang="en-US" sz="1600" b="1">
                <a:solidFill>
                  <a:srgbClr val="FFFFFF"/>
                </a:solidFill>
                <a:latin typeface="Microsoft Yahei"/>
                <a:ea typeface="Microsoft Yahei"/>
                <a:sym typeface="Microsoft Yahei"/>
              </a:rPr>
              <a:t>提交</a:t>
            </a:r>
          </a:p>
        </p:txBody>
      </p:sp>
      <p:pic>
        <p:nvPicPr>
          <p:cNvPr id="174082"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8347" y="2422544"/>
            <a:ext cx="3585195" cy="1799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grpSp>
        <p:nvGrpSpPr>
          <p:cNvPr id="17" name="组合 16"/>
          <p:cNvGrpSpPr/>
          <p:nvPr>
            <p:custDataLst>
              <p:tags r:id="rId12"/>
            </p:custDataLst>
          </p:nvPr>
        </p:nvGrpSpPr>
        <p:grpSpPr>
          <a:xfrm>
            <a:off x="0" y="0"/>
            <a:ext cx="9144000" cy="635000"/>
            <a:chOff x="-1524000" y="0"/>
            <a:chExt cx="9144000" cy="635000"/>
          </a:xfrm>
        </p:grpSpPr>
        <p:sp>
          <p:nvSpPr>
            <p:cNvPr id="13" name="TitleBackground"/>
            <p:cNvSpPr/>
            <p:nvPr>
              <p:custDataLst>
                <p:tags r:id="rId14"/>
              </p:custDataLst>
            </p:nvPr>
          </p:nvSpPr>
          <p:spPr bwMode="auto">
            <a:xfrm>
              <a:off x="-152400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4" name="ColorBlock"/>
            <p:cNvSpPr/>
            <p:nvPr>
              <p:custDataLst>
                <p:tags r:id="rId15"/>
              </p:custDataLst>
            </p:nvPr>
          </p:nvSpPr>
          <p:spPr bwMode="auto">
            <a:xfrm>
              <a:off x="-152400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SzPct val="100000"/>
              </a:pPr>
              <a:endParaRPr lang="zh-CN" altLang="en-US" b="1">
                <a:latin typeface="Times New Roman" pitchFamily="18" charset="0"/>
                <a:ea typeface="仿宋_GB2312" charset="-122"/>
              </a:endParaRPr>
            </a:p>
          </p:txBody>
        </p:sp>
        <p:sp>
          <p:nvSpPr>
            <p:cNvPr id="15"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353266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nSpc>
                <a:spcPct val="150000"/>
              </a:lnSpc>
            </a:pPr>
            <a:r>
              <a:rPr lang="zh-CN" altLang="zh-CN" sz="4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以下对于</a:t>
            </a:r>
            <a:r>
              <a:rPr lang="en-US" altLang="zh-CN" sz="4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AOE</a:t>
            </a:r>
            <a:r>
              <a:rPr lang="zh-CN" altLang="zh-CN" sz="4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网的叙述中，错误的是</a:t>
            </a:r>
            <a:r>
              <a:rPr lang="zh-CN" altLang="en-US" sz="4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4000" dirty="0" smtClean="0">
                <a:solidFill>
                  <a:srgbClr val="262626"/>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4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文本框 3"/>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nSpc>
                <a:spcPct val="200000"/>
              </a:lnSpc>
            </a:pPr>
            <a:r>
              <a:rPr lang="zh-CN"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AOE</a:t>
            </a:r>
            <a:r>
              <a:rPr lang="zh-CN"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网中可能存在多条关键路径</a:t>
            </a:r>
            <a:endParaRPr lang="zh-CN"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文本框 4"/>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关键活动不按期完成就会影响整个工程的完成时间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任何一个关键活动提前完成，整个工程也将提前完成</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nSpc>
                <a:spcPct val="200000"/>
              </a:lnSpc>
            </a:pPr>
            <a:r>
              <a:rPr lang="zh-CN" altLang="zh-CN"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所有关键活动都提前完成，整个工程也将提前完成</a:t>
            </a:r>
            <a:endParaRPr lang="zh-CN" altLang="en-US" sz="24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椭圆 7"/>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12192000" cy="635000"/>
            <a:chOff x="0" y="0"/>
            <a:chExt cx="12192000" cy="635000"/>
          </a:xfrm>
        </p:grpSpPr>
        <p:sp>
          <p:nvSpPr>
            <p:cNvPr id="13"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72102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959" y="107921"/>
            <a:ext cx="6103951" cy="58356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zh-CN"/>
            </a:defPPr>
            <a:lvl1pPr marL="457200" indent="-457200" algn="l">
              <a:lnSpc>
                <a:spcPct val="100000"/>
              </a:lnSpc>
              <a:defRPr sz="2200">
                <a:solidFill>
                  <a:srgbClr val="FC9A48"/>
                </a:solidFill>
                <a:ea typeface="楷体" panose="02010609060101010101" pitchFamily="49" charset="-122"/>
                <a:cs typeface="Times New Roman" panose="02020603050405020304" pitchFamily="18" charset="0"/>
              </a:defRPr>
            </a:lvl1pPr>
          </a:lstStyle>
          <a:p>
            <a:r>
              <a:rPr lang="zh-CN" altLang="en-US" sz="3200" spc="50" dirty="0">
                <a:ln w="11430"/>
                <a:solidFill>
                  <a:srgbClr val="FF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小</a:t>
            </a:r>
            <a:r>
              <a:rPr lang="zh-CN" altLang="en-US" sz="3200" dirty="0">
                <a:solidFill>
                  <a:srgbClr val="FF0000"/>
                </a:solidFill>
                <a:latin typeface="微软雅黑" panose="020B0503020204020204" pitchFamily="34" charset="-122"/>
                <a:ea typeface="微软雅黑" panose="020B0503020204020204" pitchFamily="34" charset="-122"/>
              </a:rPr>
              <a:t>算法”解决“大问题”</a:t>
            </a:r>
            <a:endParaRPr lang="zh-CN" altLang="en-US" sz="32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圆角矩形 8"/>
          <p:cNvSpPr/>
          <p:nvPr/>
        </p:nvSpPr>
        <p:spPr>
          <a:xfrm>
            <a:off x="2071575" y="1913303"/>
            <a:ext cx="1728192" cy="637242"/>
          </a:xfrm>
          <a:prstGeom prst="roundRect">
            <a:avLst/>
          </a:prstGeom>
          <a:solidFill>
            <a:srgbClr val="FC9A48"/>
          </a:solidFill>
          <a:ln>
            <a:noFill/>
          </a:ln>
          <a:effectLst/>
          <a:scene3d>
            <a:camera prst="orthographicFront">
              <a:rot lat="0" lon="0" rev="0"/>
            </a:camera>
            <a:lightRig rig="sunrise" dir="t"/>
          </a:scene3d>
          <a:sp3d prstMaterial="clear">
            <a:bevelT h="63500"/>
          </a:sp3d>
        </p:spPr>
        <p:style>
          <a:lnRef idx="1">
            <a:schemeClr val="accent6"/>
          </a:lnRef>
          <a:fillRef idx="3">
            <a:schemeClr val="accent6"/>
          </a:fillRef>
          <a:effectRef idx="2">
            <a:schemeClr val="accent6"/>
          </a:effectRef>
          <a:fontRef idx="minor">
            <a:schemeClr val="lt1"/>
          </a:fontRef>
        </p:style>
        <p:txBody>
          <a:bodyPr tIns="108000" rtlCol="0" anchor="ctr"/>
          <a:lstStyle/>
          <a:p>
            <a:endParaRPr lang="zh-CN" altLang="en-US" sz="2000" dirty="0">
              <a:solidFill>
                <a:schemeClr val="tx1"/>
              </a:solidFill>
            </a:endParaRPr>
          </a:p>
        </p:txBody>
      </p:sp>
      <p:sp>
        <p:nvSpPr>
          <p:cNvPr id="9" name="圆角矩形 8"/>
          <p:cNvSpPr/>
          <p:nvPr/>
        </p:nvSpPr>
        <p:spPr>
          <a:xfrm>
            <a:off x="4805572" y="1913303"/>
            <a:ext cx="1728192" cy="637242"/>
          </a:xfrm>
          <a:prstGeom prst="roundRect">
            <a:avLst/>
          </a:prstGeom>
          <a:solidFill>
            <a:srgbClr val="FC9A48"/>
          </a:solidFill>
          <a:ln>
            <a:noFill/>
          </a:ln>
          <a:effectLst/>
          <a:scene3d>
            <a:camera prst="orthographicFront">
              <a:rot lat="0" lon="0" rev="0"/>
            </a:camera>
            <a:lightRig rig="sunrise" dir="t"/>
          </a:scene3d>
          <a:sp3d prstMaterial="clear">
            <a:bevelT h="63500"/>
          </a:sp3d>
        </p:spPr>
        <p:style>
          <a:lnRef idx="1">
            <a:schemeClr val="accent6"/>
          </a:lnRef>
          <a:fillRef idx="3">
            <a:schemeClr val="accent6"/>
          </a:fillRef>
          <a:effectRef idx="2">
            <a:schemeClr val="accent6"/>
          </a:effectRef>
          <a:fontRef idx="minor">
            <a:schemeClr val="lt1"/>
          </a:fontRef>
        </p:style>
        <p:txBody>
          <a:bodyPr tIns="108000" rtlCol="0" anchor="ctr"/>
          <a:lstStyle/>
          <a:p>
            <a:endParaRPr lang="zh-CN" altLang="en-US" sz="2000" dirty="0">
              <a:solidFill>
                <a:schemeClr val="tx1"/>
              </a:solidFill>
            </a:endParaRPr>
          </a:p>
        </p:txBody>
      </p:sp>
      <p:sp>
        <p:nvSpPr>
          <p:cNvPr id="10" name="圆角矩形 8"/>
          <p:cNvSpPr/>
          <p:nvPr/>
        </p:nvSpPr>
        <p:spPr>
          <a:xfrm>
            <a:off x="7400167" y="1913303"/>
            <a:ext cx="1728192" cy="637242"/>
          </a:xfrm>
          <a:prstGeom prst="roundRect">
            <a:avLst/>
          </a:prstGeom>
          <a:solidFill>
            <a:srgbClr val="FC9A48"/>
          </a:solidFill>
          <a:ln>
            <a:noFill/>
          </a:ln>
          <a:effectLst/>
          <a:scene3d>
            <a:camera prst="orthographicFront">
              <a:rot lat="0" lon="0" rev="0"/>
            </a:camera>
            <a:lightRig rig="sunrise" dir="t"/>
          </a:scene3d>
          <a:sp3d prstMaterial="clear">
            <a:bevelT h="63500"/>
          </a:sp3d>
        </p:spPr>
        <p:style>
          <a:lnRef idx="1">
            <a:schemeClr val="accent6"/>
          </a:lnRef>
          <a:fillRef idx="3">
            <a:schemeClr val="accent6"/>
          </a:fillRef>
          <a:effectRef idx="2">
            <a:schemeClr val="accent6"/>
          </a:effectRef>
          <a:fontRef idx="minor">
            <a:schemeClr val="lt1"/>
          </a:fontRef>
        </p:style>
        <p:txBody>
          <a:bodyPr tIns="108000" rtlCol="0" anchor="ctr"/>
          <a:lstStyle/>
          <a:p>
            <a:endParaRPr lang="zh-CN" altLang="en-US" sz="2000" dirty="0">
              <a:solidFill>
                <a:schemeClr val="tx1"/>
              </a:solidFill>
            </a:endParaRPr>
          </a:p>
        </p:txBody>
      </p:sp>
      <p:sp>
        <p:nvSpPr>
          <p:cNvPr id="3" name="文本框 2"/>
          <p:cNvSpPr txBox="1"/>
          <p:nvPr/>
        </p:nvSpPr>
        <p:spPr>
          <a:xfrm>
            <a:off x="2222437" y="2057319"/>
            <a:ext cx="1402080" cy="386080"/>
          </a:xfrm>
          <a:prstGeom prst="rect">
            <a:avLst/>
          </a:prstGeom>
          <a:noFill/>
        </p:spPr>
        <p:txBody>
          <a:bodyPr wrap="none" rtlCol="0">
            <a:spAutoFit/>
          </a:bodyPr>
          <a:lstStyle/>
          <a:p>
            <a:r>
              <a:rPr lang="zh-CN" altLang="en-US"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线性结构</a:t>
            </a:r>
          </a:p>
        </p:txBody>
      </p:sp>
      <p:sp>
        <p:nvSpPr>
          <p:cNvPr id="12" name="文本框 11"/>
          <p:cNvSpPr txBox="1"/>
          <p:nvPr/>
        </p:nvSpPr>
        <p:spPr>
          <a:xfrm>
            <a:off x="4968631" y="2057319"/>
            <a:ext cx="1402080" cy="386080"/>
          </a:xfrm>
          <a:prstGeom prst="rect">
            <a:avLst/>
          </a:prstGeom>
          <a:noFill/>
        </p:spPr>
        <p:txBody>
          <a:bodyPr wrap="none" rtlCol="0">
            <a:spAutoFit/>
          </a:bodyPr>
          <a:lstStyle/>
          <a:p>
            <a:r>
              <a:rPr lang="zh-CN" altLang="en-US"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树形结构</a:t>
            </a:r>
          </a:p>
        </p:txBody>
      </p:sp>
      <p:sp>
        <p:nvSpPr>
          <p:cNvPr id="13" name="文本框 12"/>
          <p:cNvSpPr txBox="1"/>
          <p:nvPr/>
        </p:nvSpPr>
        <p:spPr>
          <a:xfrm>
            <a:off x="7538379" y="2059626"/>
            <a:ext cx="1402080" cy="386080"/>
          </a:xfrm>
          <a:prstGeom prst="rect">
            <a:avLst/>
          </a:prstGeom>
          <a:noFill/>
        </p:spPr>
        <p:txBody>
          <a:bodyPr wrap="none" rtlCol="0">
            <a:spAutoFit/>
          </a:bodyPr>
          <a:lstStyle/>
          <a:p>
            <a:r>
              <a:rPr lang="zh-CN" altLang="en-US"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图形结构</a:t>
            </a:r>
          </a:p>
        </p:txBody>
      </p:sp>
      <p:sp>
        <p:nvSpPr>
          <p:cNvPr id="14" name="TextBox 9"/>
          <p:cNvSpPr txBox="1"/>
          <p:nvPr/>
        </p:nvSpPr>
        <p:spPr>
          <a:xfrm>
            <a:off x="4159807" y="2049261"/>
            <a:ext cx="428628" cy="294640"/>
          </a:xfrm>
          <a:prstGeom prst="rect">
            <a:avLst/>
          </a:prstGeom>
          <a:noFill/>
        </p:spPr>
        <p:txBody>
          <a:bodyPr wrap="square" lIns="0" tIns="0" rIns="0" bIns="0" rtlCol="0">
            <a:spAutoFit/>
          </a:bodyPr>
          <a:lstStyle/>
          <a:p>
            <a:pPr algn="l"/>
            <a:r>
              <a:rPr lang="zh-CN" altLang="en-US"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a:t>
            </a:r>
          </a:p>
        </p:txBody>
      </p:sp>
      <p:sp>
        <p:nvSpPr>
          <p:cNvPr id="15" name="TextBox 14"/>
          <p:cNvSpPr txBox="1"/>
          <p:nvPr/>
        </p:nvSpPr>
        <p:spPr>
          <a:xfrm>
            <a:off x="6802221" y="2059764"/>
            <a:ext cx="428628" cy="294640"/>
          </a:xfrm>
          <a:prstGeom prst="rect">
            <a:avLst/>
          </a:prstGeom>
          <a:noFill/>
        </p:spPr>
        <p:txBody>
          <a:bodyPr wrap="square" lIns="0" tIns="0" rIns="0" bIns="0" rtlCol="0">
            <a:spAutoFit/>
          </a:bodyPr>
          <a:lstStyle/>
          <a:p>
            <a:pPr algn="l"/>
            <a:r>
              <a:rPr lang="zh-CN" altLang="en-US"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a:t>
            </a:r>
          </a:p>
        </p:txBody>
      </p:sp>
      <p:sp>
        <p:nvSpPr>
          <p:cNvPr id="16" name="圆角矩形 8"/>
          <p:cNvSpPr/>
          <p:nvPr/>
        </p:nvSpPr>
        <p:spPr>
          <a:xfrm>
            <a:off x="1775520" y="3312981"/>
            <a:ext cx="7788361" cy="2269924"/>
          </a:xfrm>
          <a:prstGeom prst="roundRect">
            <a:avLst/>
          </a:prstGeom>
          <a:solidFill>
            <a:srgbClr val="FC9A48"/>
          </a:solidFill>
          <a:ln>
            <a:noFill/>
          </a:ln>
          <a:effectLst/>
          <a:scene3d>
            <a:camera prst="orthographicFront">
              <a:rot lat="0" lon="0" rev="0"/>
            </a:camera>
            <a:lightRig rig="sunrise" dir="t"/>
          </a:scene3d>
          <a:sp3d prstMaterial="clear">
            <a:bevelT h="63500"/>
          </a:sp3d>
        </p:spPr>
        <p:style>
          <a:lnRef idx="1">
            <a:schemeClr val="accent6"/>
          </a:lnRef>
          <a:fillRef idx="3">
            <a:schemeClr val="accent6"/>
          </a:fillRef>
          <a:effectRef idx="2">
            <a:schemeClr val="accent6"/>
          </a:effectRef>
          <a:fontRef idx="minor">
            <a:schemeClr val="lt1"/>
          </a:fontRef>
        </p:style>
        <p:txBody>
          <a:bodyPr tIns="108000" rtlCol="0" anchor="ctr"/>
          <a:lstStyle/>
          <a:p>
            <a:endParaRPr lang="zh-CN" altLang="en-US" sz="2000" dirty="0">
              <a:solidFill>
                <a:schemeClr val="tx1"/>
              </a:solidFill>
            </a:endParaRPr>
          </a:p>
        </p:txBody>
      </p:sp>
      <p:sp>
        <p:nvSpPr>
          <p:cNvPr id="4" name="文本框 3"/>
          <p:cNvSpPr txBox="1"/>
          <p:nvPr/>
        </p:nvSpPr>
        <p:spPr>
          <a:xfrm>
            <a:off x="2054212" y="3533039"/>
            <a:ext cx="7230976" cy="2263775"/>
          </a:xfrm>
          <a:prstGeom prst="rect">
            <a:avLst/>
          </a:prstGeom>
          <a:noFill/>
        </p:spPr>
        <p:txBody>
          <a:bodyPr wrap="square" rtlCol="0">
            <a:spAutoFit/>
          </a:bodyPr>
          <a:lstStyle/>
          <a:p>
            <a:pPr marL="457200" indent="-457200" algn="l">
              <a:lnSpc>
                <a:spcPct val="150000"/>
              </a:lnSpc>
              <a:buBlip>
                <a:blip r:embed="rId3"/>
              </a:buBlip>
            </a:pP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线性结构可以看成是</a:t>
            </a: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树形结构的特殊情况。</a:t>
            </a:r>
            <a:endParaRPr lang="en-US" altLang="zh-CN"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endParaRPr>
          </a:p>
          <a:p>
            <a:pPr marL="457200" indent="-457200" algn="l">
              <a:lnSpc>
                <a:spcPct val="150000"/>
              </a:lnSpc>
              <a:buBlip>
                <a:blip r:embed="rId3"/>
              </a:buBlip>
            </a:pP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树形结构</a:t>
            </a: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可以看成是图</a:t>
            </a: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形结构的特殊情况。</a:t>
            </a:r>
            <a:endParaRPr lang="en-US" altLang="zh-CN"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endParaRPr>
          </a:p>
          <a:p>
            <a:pPr marL="457200" indent="-457200" algn="l">
              <a:lnSpc>
                <a:spcPct val="150000"/>
              </a:lnSpc>
              <a:buBlip>
                <a:blip r:embed="rId3"/>
              </a:buBlip>
            </a:pP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图</a:t>
            </a:r>
            <a:r>
              <a:rPr lang="zh-CN" altLang="en-US"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形结构是最普遍的一类数据结构，具有广泛的实际应用。</a:t>
            </a:r>
            <a:endParaRPr lang="en-US" altLang="zh-CN" sz="20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endParaRPr>
          </a:p>
          <a:p>
            <a:endParaRPr lang="zh-CN" altLang="en-US" dirty="0">
              <a:latin typeface="微软雅黑" panose="020B0503020204020204" pitchFamily="34" charset="-122"/>
              <a:ea typeface="微软雅黑" panose="020B0503020204020204" pitchFamily="34" charset="-122"/>
            </a:endParaRPr>
          </a:p>
        </p:txBody>
      </p:sp>
      <p:pic>
        <p:nvPicPr>
          <p:cNvPr id="6" name="图片 5" descr="卡通人物&#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4152" y="21332"/>
            <a:ext cx="6858000" cy="6858000"/>
          </a:xfrm>
          <a:prstGeom prst="rect">
            <a:avLst/>
          </a:prstGeom>
        </p:spPr>
      </p:pic>
    </p:spTree>
    <p:extLst>
      <p:ext uri="{BB962C8B-B14F-4D97-AF65-F5344CB8AC3E}">
        <p14:creationId xmlns:p14="http://schemas.microsoft.com/office/powerpoint/2010/main" val="2615257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C5237E07-9FAF-4335-B86C-2D6B90942D49}"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101379"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pic>
        <p:nvPicPr>
          <p:cNvPr id="101380" name="Picture 4" descr="95409841114295965256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1125538"/>
            <a:ext cx="6769100" cy="5078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81" name="Rectangle 5"/>
          <p:cNvSpPr>
            <a:spLocks noChangeArrowheads="1"/>
          </p:cNvSpPr>
          <p:nvPr/>
        </p:nvSpPr>
        <p:spPr bwMode="auto">
          <a:xfrm>
            <a:off x="1563688" y="1"/>
            <a:ext cx="8204200" cy="765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3200" b="1">
                <a:solidFill>
                  <a:srgbClr val="CC00CC"/>
                </a:solidFill>
                <a:latin typeface="楷体_GB2312" charset="-122"/>
                <a:ea typeface="楷体_GB2312" charset="-122"/>
              </a:rPr>
              <a:t>最短路算法典型应用</a:t>
            </a:r>
            <a:r>
              <a:rPr lang="zh-CN" altLang="zh-CN" sz="3200" b="1">
                <a:solidFill>
                  <a:srgbClr val="CC00CC"/>
                </a:solidFill>
                <a:latin typeface="Arial" pitchFamily="34" charset="0"/>
                <a:ea typeface="楷体_GB2312" charset="-122"/>
              </a:rPr>
              <a:t>—</a:t>
            </a:r>
            <a:r>
              <a:rPr lang="zh-CN" altLang="zh-CN" sz="3200" b="1">
                <a:solidFill>
                  <a:srgbClr val="CC00CC"/>
                </a:solidFill>
                <a:latin typeface="楷体_GB2312" charset="-122"/>
                <a:ea typeface="楷体_GB2312" charset="-122"/>
              </a:rPr>
              <a:t>机器人探路</a:t>
            </a:r>
          </a:p>
        </p:txBody>
      </p:sp>
    </p:spTree>
    <p:extLst>
      <p:ext uri="{BB962C8B-B14F-4D97-AF65-F5344CB8AC3E}">
        <p14:creationId xmlns:p14="http://schemas.microsoft.com/office/powerpoint/2010/main" val="317783301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312" y="113610"/>
            <a:ext cx="6837584" cy="58356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zh-CN"/>
            </a:defPPr>
            <a:lvl1pPr marL="457200" indent="-457200" algn="l">
              <a:lnSpc>
                <a:spcPct val="100000"/>
              </a:lnSpc>
              <a:defRPr sz="2200">
                <a:solidFill>
                  <a:srgbClr val="FC9A48"/>
                </a:solidFill>
                <a:ea typeface="楷体" panose="02010609060101010101" pitchFamily="49" charset="-122"/>
                <a:cs typeface="Times New Roman" panose="02020603050405020304" pitchFamily="18" charset="0"/>
              </a:defRPr>
            </a:lvl1pPr>
          </a:lstStyle>
          <a:p>
            <a:pPr algn="l"/>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图应用实例</a:t>
            </a:r>
            <a:r>
              <a:rPr lang="en-US" altLang="zh-CN"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1</a:t>
            </a:r>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：机器人路径规划问题</a:t>
            </a:r>
          </a:p>
        </p:txBody>
      </p:sp>
      <p:sp>
        <p:nvSpPr>
          <p:cNvPr id="17" name="Text Box 15"/>
          <p:cNvSpPr txBox="1">
            <a:spLocks noChangeArrowheads="1"/>
          </p:cNvSpPr>
          <p:nvPr/>
        </p:nvSpPr>
        <p:spPr bwMode="auto">
          <a:xfrm>
            <a:off x="5130825" y="1823975"/>
            <a:ext cx="2951162" cy="337185"/>
          </a:xfrm>
          <a:prstGeom prst="rect">
            <a:avLst/>
          </a:prstGeom>
          <a:noFill/>
          <a:ln w="19050" algn="ctr">
            <a:noFill/>
            <a:miter lim="800000"/>
            <a:tailEnd type="none" w="med" len="lg"/>
          </a:ln>
        </p:spPr>
        <p:txBody>
          <a:bodyPr>
            <a:spAutoFit/>
          </a:bodyPr>
          <a:lstStyle/>
          <a:p>
            <a:pPr algn="l" eaLnBrk="1" hangingPunct="1">
              <a:spcBef>
                <a:spcPct val="50000"/>
              </a:spcBef>
            </a:pP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找路径：</a:t>
            </a:r>
            <a:r>
              <a:rPr lang="en-US" altLang="zh-CN" sz="2000" i="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i="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B</a:t>
            </a:r>
            <a:endParaRPr lang="en-US" altLang="zh-CN" sz="20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endParaRPr>
          </a:p>
        </p:txBody>
      </p:sp>
      <p:sp>
        <p:nvSpPr>
          <p:cNvPr id="18" name="Line 64"/>
          <p:cNvSpPr>
            <a:spLocks noChangeShapeType="1"/>
          </p:cNvSpPr>
          <p:nvPr/>
        </p:nvSpPr>
        <p:spPr bwMode="auto">
          <a:xfrm flipH="1" flipV="1">
            <a:off x="3409224" y="5073436"/>
            <a:ext cx="720725" cy="1079500"/>
          </a:xfrm>
          <a:prstGeom prst="line">
            <a:avLst/>
          </a:prstGeom>
          <a:noFill/>
          <a:ln w="38100" cap="rnd">
            <a:solidFill>
              <a:srgbClr val="FF0000"/>
            </a:solidFill>
            <a:prstDash val="sysDot"/>
            <a:round/>
            <a:tailEnd type="stealth"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19" name="Freeform 65"/>
          <p:cNvSpPr/>
          <p:nvPr/>
        </p:nvSpPr>
        <p:spPr bwMode="auto">
          <a:xfrm>
            <a:off x="2791685" y="4982948"/>
            <a:ext cx="617538" cy="90488"/>
          </a:xfrm>
          <a:custGeom>
            <a:avLst/>
            <a:gdLst>
              <a:gd name="T0" fmla="*/ 389 w 389"/>
              <a:gd name="T1" fmla="*/ 57 h 57"/>
              <a:gd name="T2" fmla="*/ 0 w 389"/>
              <a:gd name="T3" fmla="*/ 0 h 57"/>
              <a:gd name="T4" fmla="*/ 0 60000 65536"/>
              <a:gd name="T5" fmla="*/ 0 60000 65536"/>
              <a:gd name="T6" fmla="*/ 0 w 389"/>
              <a:gd name="T7" fmla="*/ 0 h 57"/>
              <a:gd name="T8" fmla="*/ 389 w 389"/>
              <a:gd name="T9" fmla="*/ 57 h 57"/>
            </a:gdLst>
            <a:ahLst/>
            <a:cxnLst>
              <a:cxn ang="T4">
                <a:pos x="T0" y="T1"/>
              </a:cxn>
              <a:cxn ang="T5">
                <a:pos x="T2" y="T3"/>
              </a:cxn>
            </a:cxnLst>
            <a:rect l="T6" t="T7" r="T8" b="T9"/>
            <a:pathLst>
              <a:path w="389" h="57">
                <a:moveTo>
                  <a:pt x="389" y="57"/>
                </a:moveTo>
                <a:lnTo>
                  <a:pt x="0" y="0"/>
                </a:lnTo>
              </a:path>
            </a:pathLst>
          </a:custGeom>
          <a:noFill/>
          <a:ln w="38100" cap="rnd">
            <a:solidFill>
              <a:srgbClr val="FF0000"/>
            </a:solidFill>
            <a:prstDash val="sysDot"/>
            <a:round/>
            <a:tailEnd type="stealth"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20" name="Line 66"/>
          <p:cNvSpPr>
            <a:spLocks noChangeShapeType="1"/>
          </p:cNvSpPr>
          <p:nvPr/>
        </p:nvSpPr>
        <p:spPr bwMode="auto">
          <a:xfrm flipH="1">
            <a:off x="1753461" y="5000411"/>
            <a:ext cx="1008063" cy="144462"/>
          </a:xfrm>
          <a:prstGeom prst="line">
            <a:avLst/>
          </a:prstGeom>
          <a:noFill/>
          <a:ln w="38100" cap="rnd">
            <a:solidFill>
              <a:srgbClr val="FF0000"/>
            </a:solidFill>
            <a:prstDash val="sysDot"/>
            <a:round/>
            <a:tailEnd type="stealth"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21" name="Line 67"/>
          <p:cNvSpPr>
            <a:spLocks noChangeShapeType="1"/>
          </p:cNvSpPr>
          <p:nvPr/>
        </p:nvSpPr>
        <p:spPr bwMode="auto">
          <a:xfrm flipH="1">
            <a:off x="1464536" y="5144874"/>
            <a:ext cx="288925" cy="1008063"/>
          </a:xfrm>
          <a:prstGeom prst="line">
            <a:avLst/>
          </a:prstGeom>
          <a:noFill/>
          <a:ln w="38100" cap="rnd">
            <a:solidFill>
              <a:srgbClr val="FF0000"/>
            </a:solidFill>
            <a:prstDash val="sysDot"/>
            <a:round/>
            <a:tailEnd type="stealth"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22" name="Text Box 68"/>
          <p:cNvSpPr txBox="1">
            <a:spLocks noChangeArrowheads="1"/>
          </p:cNvSpPr>
          <p:nvPr/>
        </p:nvSpPr>
        <p:spPr bwMode="auto">
          <a:xfrm>
            <a:off x="5190728" y="3825170"/>
            <a:ext cx="2741607" cy="337185"/>
          </a:xfrm>
          <a:prstGeom prst="rect">
            <a:avLst/>
          </a:prstGeom>
          <a:noFill/>
          <a:ln w="19050" algn="ctr">
            <a:noFill/>
            <a:miter lim="800000"/>
            <a:tailEnd type="none" w="med" len="lg"/>
          </a:ln>
        </p:spPr>
        <p:txBody>
          <a:bodyPr wrap="square">
            <a:spAutoFit/>
          </a:bodyPr>
          <a:lstStyle/>
          <a:p>
            <a:pPr marL="457200" indent="-457200" algn="l">
              <a:buFontTx/>
              <a:buAutoNum type="circleNumDbPlain"/>
            </a:pPr>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膨胀所有物体。</a:t>
            </a:r>
          </a:p>
        </p:txBody>
      </p:sp>
      <p:grpSp>
        <p:nvGrpSpPr>
          <p:cNvPr id="23" name="组合 81"/>
          <p:cNvGrpSpPr/>
          <p:nvPr/>
        </p:nvGrpSpPr>
        <p:grpSpPr>
          <a:xfrm>
            <a:off x="968375" y="2953048"/>
            <a:ext cx="3254375" cy="1655763"/>
            <a:chOff x="1101725" y="2797175"/>
            <a:chExt cx="3254375" cy="1655763"/>
          </a:xfrm>
          <a:solidFill>
            <a:srgbClr val="7F7F7F"/>
          </a:solidFill>
        </p:grpSpPr>
        <p:sp>
          <p:nvSpPr>
            <p:cNvPr id="24" name="Freeform 16"/>
            <p:cNvSpPr/>
            <p:nvPr/>
          </p:nvSpPr>
          <p:spPr bwMode="auto">
            <a:xfrm>
              <a:off x="1101725" y="2797175"/>
              <a:ext cx="3175" cy="1609725"/>
            </a:xfrm>
            <a:custGeom>
              <a:avLst/>
              <a:gdLst>
                <a:gd name="T0" fmla="*/ 0 w 2"/>
                <a:gd name="T1" fmla="*/ 0 h 1014"/>
                <a:gd name="T2" fmla="*/ 2 w 2"/>
                <a:gd name="T3" fmla="*/ 1014 h 1014"/>
                <a:gd name="T4" fmla="*/ 0 60000 65536"/>
                <a:gd name="T5" fmla="*/ 0 60000 65536"/>
                <a:gd name="T6" fmla="*/ 0 w 2"/>
                <a:gd name="T7" fmla="*/ 0 h 1014"/>
                <a:gd name="T8" fmla="*/ 2 w 2"/>
                <a:gd name="T9" fmla="*/ 1014 h 1014"/>
              </a:gdLst>
              <a:ahLst/>
              <a:cxnLst>
                <a:cxn ang="T4">
                  <a:pos x="T0" y="T1"/>
                </a:cxn>
                <a:cxn ang="T5">
                  <a:pos x="T2" y="T3"/>
                </a:cxn>
              </a:cxnLst>
              <a:rect l="T6" t="T7" r="T8" b="T9"/>
              <a:pathLst>
                <a:path w="2" h="1014">
                  <a:moveTo>
                    <a:pt x="0" y="0"/>
                  </a:moveTo>
                  <a:lnTo>
                    <a:pt x="2" y="1014"/>
                  </a:lnTo>
                </a:path>
              </a:pathLst>
            </a:cu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25" name="Line 17"/>
            <p:cNvSpPr>
              <a:spLocks noChangeShapeType="1"/>
            </p:cNvSpPr>
            <p:nvPr/>
          </p:nvSpPr>
          <p:spPr bwMode="auto">
            <a:xfrm>
              <a:off x="1114425" y="2822575"/>
              <a:ext cx="3241675" cy="0"/>
            </a:xfrm>
            <a:prstGeom prst="line">
              <a:avLst/>
            </a:pr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26" name="Line 18"/>
            <p:cNvSpPr>
              <a:spLocks noChangeShapeType="1"/>
            </p:cNvSpPr>
            <p:nvPr/>
          </p:nvSpPr>
          <p:spPr bwMode="auto">
            <a:xfrm>
              <a:off x="4356100" y="2797175"/>
              <a:ext cx="0" cy="1655763"/>
            </a:xfrm>
            <a:prstGeom prst="line">
              <a:avLst/>
            </a:prstGeom>
            <a:grpFill/>
            <a:ln w="57150">
              <a:solidFill>
                <a:schemeClr val="tx1"/>
              </a:solidFill>
              <a:round/>
              <a:tailEnd type="none" w="med" len="lg"/>
            </a:ln>
          </p:spPr>
          <p:txBody>
            <a:bodyPr wrap="none"/>
            <a:lstStyle/>
            <a:p>
              <a:endParaRPr lang="zh-CN" altLang="en-US" dirty="0">
                <a:latin typeface="Consolas" panose="020B0609020204030204" pitchFamily="49" charset="0"/>
                <a:cs typeface="Consolas" panose="020B0609020204030204" pitchFamily="49" charset="0"/>
              </a:endParaRPr>
            </a:p>
          </p:txBody>
        </p:sp>
        <p:sp>
          <p:nvSpPr>
            <p:cNvPr id="27" name="Line 19"/>
            <p:cNvSpPr>
              <a:spLocks noChangeShapeType="1"/>
            </p:cNvSpPr>
            <p:nvPr/>
          </p:nvSpPr>
          <p:spPr bwMode="auto">
            <a:xfrm>
              <a:off x="1114425" y="4402138"/>
              <a:ext cx="2736850" cy="0"/>
            </a:xfrm>
            <a:prstGeom prst="line">
              <a:avLst/>
            </a:pr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28" name="Oval 20"/>
            <p:cNvSpPr>
              <a:spLocks noChangeArrowheads="1"/>
            </p:cNvSpPr>
            <p:nvPr/>
          </p:nvSpPr>
          <p:spPr bwMode="auto">
            <a:xfrm>
              <a:off x="4213225" y="4056063"/>
              <a:ext cx="71438" cy="71437"/>
            </a:xfrm>
            <a:prstGeom prst="ellipse">
              <a:avLst/>
            </a:prstGeom>
            <a:grpFill/>
            <a:ln w="19050" algn="ctr">
              <a:solidFill>
                <a:schemeClr val="tx1"/>
              </a:solidFill>
              <a:round/>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9" name="Rectangle 21"/>
            <p:cNvSpPr>
              <a:spLocks noChangeArrowheads="1"/>
            </p:cNvSpPr>
            <p:nvPr/>
          </p:nvSpPr>
          <p:spPr bwMode="auto">
            <a:xfrm>
              <a:off x="1906588" y="3084513"/>
              <a:ext cx="503237" cy="792162"/>
            </a:xfrm>
            <a:prstGeom prst="rect">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0" name="AutoShape 22"/>
            <p:cNvSpPr>
              <a:spLocks noChangeArrowheads="1"/>
            </p:cNvSpPr>
            <p:nvPr/>
          </p:nvSpPr>
          <p:spPr bwMode="auto">
            <a:xfrm>
              <a:off x="2411413" y="2949575"/>
              <a:ext cx="1008062" cy="792163"/>
            </a:xfrm>
            <a:prstGeom prst="diamond">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1" name="AutoShape 23"/>
            <p:cNvSpPr>
              <a:spLocks noChangeArrowheads="1"/>
            </p:cNvSpPr>
            <p:nvPr/>
          </p:nvSpPr>
          <p:spPr bwMode="auto">
            <a:xfrm>
              <a:off x="2122488" y="3876675"/>
              <a:ext cx="576262" cy="503238"/>
            </a:xfrm>
            <a:prstGeom prst="pentagon">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2" name="AutoShape 24"/>
            <p:cNvSpPr>
              <a:spLocks noChangeArrowheads="1"/>
            </p:cNvSpPr>
            <p:nvPr/>
          </p:nvSpPr>
          <p:spPr bwMode="auto">
            <a:xfrm>
              <a:off x="3211513" y="3013075"/>
              <a:ext cx="719137" cy="863600"/>
            </a:xfrm>
            <a:prstGeom prst="triangle">
              <a:avLst>
                <a:gd name="adj" fmla="val 50000"/>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3" name="AutoShape 25"/>
            <p:cNvSpPr>
              <a:spLocks noChangeArrowheads="1"/>
            </p:cNvSpPr>
            <p:nvPr/>
          </p:nvSpPr>
          <p:spPr bwMode="auto">
            <a:xfrm>
              <a:off x="1136650" y="3348038"/>
              <a:ext cx="539750" cy="539750"/>
            </a:xfrm>
            <a:prstGeom prst="parallelogram">
              <a:avLst>
                <a:gd name="adj" fmla="val 25000"/>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4" name="Text Box 26"/>
            <p:cNvSpPr txBox="1">
              <a:spLocks noChangeArrowheads="1"/>
            </p:cNvSpPr>
            <p:nvPr/>
          </p:nvSpPr>
          <p:spPr bwMode="auto">
            <a:xfrm>
              <a:off x="3924300" y="3573463"/>
              <a:ext cx="360363" cy="312420"/>
            </a:xfrm>
            <a:prstGeom prst="rect">
              <a:avLst/>
            </a:prstGeom>
            <a:grpFill/>
            <a:ln w="19050" algn="ctr">
              <a:solidFill>
                <a:schemeClr val="tx1"/>
              </a:solidFill>
              <a:miter lim="800000"/>
              <a:tailEnd type="none" w="med" len="lg"/>
            </a:ln>
          </p:spPr>
          <p:txBody>
            <a:bodyPr>
              <a:spAutoFit/>
            </a:bodyPr>
            <a:lstStyle/>
            <a:p>
              <a:pPr eaLnBrk="1" hangingPunct="1">
                <a:spcBef>
                  <a:spcPct val="50000"/>
                </a:spcBef>
              </a:pPr>
              <a:r>
                <a:rPr lang="en-US" altLang="zh-CN" sz="1800" i="1" dirty="0">
                  <a:solidFill>
                    <a:srgbClr val="A5002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35" name="Text Box 27"/>
            <p:cNvSpPr txBox="1">
              <a:spLocks noChangeArrowheads="1"/>
            </p:cNvSpPr>
            <p:nvPr/>
          </p:nvSpPr>
          <p:spPr bwMode="auto">
            <a:xfrm>
              <a:off x="1187450" y="3924300"/>
              <a:ext cx="360363" cy="312420"/>
            </a:xfrm>
            <a:prstGeom prst="rect">
              <a:avLst/>
            </a:prstGeom>
            <a:grpFill/>
            <a:ln w="19050" algn="ctr">
              <a:solidFill>
                <a:schemeClr val="tx1"/>
              </a:solidFill>
              <a:miter lim="800000"/>
              <a:tailEnd type="none" w="med" len="lg"/>
            </a:ln>
          </p:spPr>
          <p:txBody>
            <a:bodyPr>
              <a:spAutoFit/>
            </a:bodyPr>
            <a:lstStyle/>
            <a:p>
              <a:pPr eaLnBrk="1" hangingPunct="1">
                <a:spcBef>
                  <a:spcPct val="50000"/>
                </a:spcBef>
              </a:pPr>
              <a:r>
                <a:rPr lang="en-US" altLang="zh-CN" sz="1800" i="1">
                  <a:solidFill>
                    <a:srgbClr val="A50021"/>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36" name="Oval 28"/>
            <p:cNvSpPr>
              <a:spLocks noChangeArrowheads="1"/>
            </p:cNvSpPr>
            <p:nvPr/>
          </p:nvSpPr>
          <p:spPr bwMode="auto">
            <a:xfrm>
              <a:off x="3876675" y="3843338"/>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37" name="Oval 29"/>
            <p:cNvSpPr>
              <a:spLocks noChangeArrowheads="1"/>
            </p:cNvSpPr>
            <p:nvPr/>
          </p:nvSpPr>
          <p:spPr bwMode="auto">
            <a:xfrm>
              <a:off x="3538538" y="3000375"/>
              <a:ext cx="71437"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38" name="Oval 30"/>
            <p:cNvSpPr>
              <a:spLocks noChangeArrowheads="1"/>
            </p:cNvSpPr>
            <p:nvPr/>
          </p:nvSpPr>
          <p:spPr bwMode="auto">
            <a:xfrm>
              <a:off x="2870200" y="2924175"/>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39" name="Oval 31"/>
            <p:cNvSpPr>
              <a:spLocks noChangeArrowheads="1"/>
            </p:cNvSpPr>
            <p:nvPr/>
          </p:nvSpPr>
          <p:spPr bwMode="auto">
            <a:xfrm>
              <a:off x="2373313" y="3046413"/>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0" name="Oval 32"/>
            <p:cNvSpPr>
              <a:spLocks noChangeArrowheads="1"/>
            </p:cNvSpPr>
            <p:nvPr/>
          </p:nvSpPr>
          <p:spPr bwMode="auto">
            <a:xfrm>
              <a:off x="1882775" y="3025775"/>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1" name="Oval 33"/>
            <p:cNvSpPr>
              <a:spLocks noChangeArrowheads="1"/>
            </p:cNvSpPr>
            <p:nvPr/>
          </p:nvSpPr>
          <p:spPr bwMode="auto">
            <a:xfrm>
              <a:off x="1547813" y="4094163"/>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2" name="Oval 34"/>
            <p:cNvSpPr>
              <a:spLocks noChangeArrowheads="1"/>
            </p:cNvSpPr>
            <p:nvPr/>
          </p:nvSpPr>
          <p:spPr bwMode="auto">
            <a:xfrm>
              <a:off x="2555875" y="4348163"/>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3" name="Oval 35"/>
            <p:cNvSpPr>
              <a:spLocks noChangeArrowheads="1"/>
            </p:cNvSpPr>
            <p:nvPr/>
          </p:nvSpPr>
          <p:spPr bwMode="auto">
            <a:xfrm>
              <a:off x="2674938" y="4021138"/>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4" name="Oval 36"/>
            <p:cNvSpPr>
              <a:spLocks noChangeArrowheads="1"/>
            </p:cNvSpPr>
            <p:nvPr/>
          </p:nvSpPr>
          <p:spPr bwMode="auto">
            <a:xfrm>
              <a:off x="3170238" y="3851275"/>
              <a:ext cx="71437"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5" name="Oval 37"/>
            <p:cNvSpPr>
              <a:spLocks noChangeArrowheads="1"/>
            </p:cNvSpPr>
            <p:nvPr/>
          </p:nvSpPr>
          <p:spPr bwMode="auto">
            <a:xfrm>
              <a:off x="2890838" y="3703638"/>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6" name="Oval 38"/>
            <p:cNvSpPr>
              <a:spLocks noChangeArrowheads="1"/>
            </p:cNvSpPr>
            <p:nvPr/>
          </p:nvSpPr>
          <p:spPr bwMode="auto">
            <a:xfrm>
              <a:off x="1870075" y="3838575"/>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7" name="Oval 39"/>
            <p:cNvSpPr>
              <a:spLocks noChangeArrowheads="1"/>
            </p:cNvSpPr>
            <p:nvPr/>
          </p:nvSpPr>
          <p:spPr bwMode="auto">
            <a:xfrm>
              <a:off x="2373313" y="3851275"/>
              <a:ext cx="71437"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8" name="Oval 69"/>
            <p:cNvSpPr>
              <a:spLocks noChangeArrowheads="1"/>
            </p:cNvSpPr>
            <p:nvPr/>
          </p:nvSpPr>
          <p:spPr bwMode="auto">
            <a:xfrm>
              <a:off x="1654175" y="3309938"/>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49" name="Oval 70"/>
            <p:cNvSpPr>
              <a:spLocks noChangeArrowheads="1"/>
            </p:cNvSpPr>
            <p:nvPr/>
          </p:nvSpPr>
          <p:spPr bwMode="auto">
            <a:xfrm>
              <a:off x="1501775" y="3852863"/>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50" name="Oval 71"/>
            <p:cNvSpPr>
              <a:spLocks noChangeArrowheads="1"/>
            </p:cNvSpPr>
            <p:nvPr/>
          </p:nvSpPr>
          <p:spPr bwMode="auto">
            <a:xfrm>
              <a:off x="1243013" y="3319463"/>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grpSp>
      <p:grpSp>
        <p:nvGrpSpPr>
          <p:cNvPr id="51" name="组合 83"/>
          <p:cNvGrpSpPr/>
          <p:nvPr/>
        </p:nvGrpSpPr>
        <p:grpSpPr>
          <a:xfrm>
            <a:off x="982663" y="4869160"/>
            <a:ext cx="3254375" cy="1668462"/>
            <a:chOff x="1116013" y="4713288"/>
            <a:chExt cx="3254375" cy="1668462"/>
          </a:xfrm>
          <a:solidFill>
            <a:srgbClr val="7F7F7F"/>
          </a:solidFill>
        </p:grpSpPr>
        <p:sp>
          <p:nvSpPr>
            <p:cNvPr id="52" name="Freeform 40"/>
            <p:cNvSpPr/>
            <p:nvPr/>
          </p:nvSpPr>
          <p:spPr bwMode="auto">
            <a:xfrm>
              <a:off x="1116013" y="4725988"/>
              <a:ext cx="1587" cy="1624012"/>
            </a:xfrm>
            <a:custGeom>
              <a:avLst/>
              <a:gdLst>
                <a:gd name="T0" fmla="*/ 0 w 1"/>
                <a:gd name="T1" fmla="*/ 0 h 1023"/>
                <a:gd name="T2" fmla="*/ 1 w 1"/>
                <a:gd name="T3" fmla="*/ 1023 h 1023"/>
                <a:gd name="T4" fmla="*/ 0 60000 65536"/>
                <a:gd name="T5" fmla="*/ 0 60000 65536"/>
                <a:gd name="T6" fmla="*/ 0 w 1"/>
                <a:gd name="T7" fmla="*/ 0 h 1023"/>
                <a:gd name="T8" fmla="*/ 1 w 1"/>
                <a:gd name="T9" fmla="*/ 1023 h 1023"/>
              </a:gdLst>
              <a:ahLst/>
              <a:cxnLst>
                <a:cxn ang="T4">
                  <a:pos x="T0" y="T1"/>
                </a:cxn>
                <a:cxn ang="T5">
                  <a:pos x="T2" y="T3"/>
                </a:cxn>
              </a:cxnLst>
              <a:rect l="T6" t="T7" r="T8" b="T9"/>
              <a:pathLst>
                <a:path w="1" h="1023">
                  <a:moveTo>
                    <a:pt x="0" y="0"/>
                  </a:moveTo>
                  <a:lnTo>
                    <a:pt x="1" y="1023"/>
                  </a:lnTo>
                </a:path>
              </a:pathLst>
            </a:cu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53" name="Line 41"/>
            <p:cNvSpPr>
              <a:spLocks noChangeShapeType="1"/>
            </p:cNvSpPr>
            <p:nvPr/>
          </p:nvSpPr>
          <p:spPr bwMode="auto">
            <a:xfrm>
              <a:off x="1128713" y="4713288"/>
              <a:ext cx="3241675" cy="0"/>
            </a:xfrm>
            <a:prstGeom prst="line">
              <a:avLst/>
            </a:pr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54" name="Line 42"/>
            <p:cNvSpPr>
              <a:spLocks noChangeShapeType="1"/>
            </p:cNvSpPr>
            <p:nvPr/>
          </p:nvSpPr>
          <p:spPr bwMode="auto">
            <a:xfrm>
              <a:off x="4370388" y="4725988"/>
              <a:ext cx="0" cy="1655762"/>
            </a:xfrm>
            <a:prstGeom prst="line">
              <a:avLst/>
            </a:pr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55" name="Line 43"/>
            <p:cNvSpPr>
              <a:spLocks noChangeShapeType="1"/>
            </p:cNvSpPr>
            <p:nvPr/>
          </p:nvSpPr>
          <p:spPr bwMode="auto">
            <a:xfrm>
              <a:off x="1128713" y="6330950"/>
              <a:ext cx="2736850" cy="0"/>
            </a:xfrm>
            <a:prstGeom prst="line">
              <a:avLst/>
            </a:prstGeom>
            <a:grpFill/>
            <a:ln w="571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56" name="Oval 44"/>
            <p:cNvSpPr>
              <a:spLocks noChangeArrowheads="1"/>
            </p:cNvSpPr>
            <p:nvPr/>
          </p:nvSpPr>
          <p:spPr bwMode="auto">
            <a:xfrm>
              <a:off x="4227513" y="5984875"/>
              <a:ext cx="71437" cy="71438"/>
            </a:xfrm>
            <a:prstGeom prst="ellipse">
              <a:avLst/>
            </a:prstGeom>
            <a:grpFill/>
            <a:ln w="19050" algn="ctr">
              <a:solidFill>
                <a:schemeClr val="tx1"/>
              </a:solidFill>
              <a:round/>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7" name="Rectangle 45"/>
            <p:cNvSpPr>
              <a:spLocks noChangeArrowheads="1"/>
            </p:cNvSpPr>
            <p:nvPr/>
          </p:nvSpPr>
          <p:spPr bwMode="auto">
            <a:xfrm>
              <a:off x="1920875" y="5013325"/>
              <a:ext cx="503238" cy="792163"/>
            </a:xfrm>
            <a:prstGeom prst="rect">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8" name="AutoShape 46"/>
            <p:cNvSpPr>
              <a:spLocks noChangeArrowheads="1"/>
            </p:cNvSpPr>
            <p:nvPr/>
          </p:nvSpPr>
          <p:spPr bwMode="auto">
            <a:xfrm>
              <a:off x="2425700" y="4840288"/>
              <a:ext cx="1008063" cy="792162"/>
            </a:xfrm>
            <a:prstGeom prst="diamond">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9" name="AutoShape 47"/>
            <p:cNvSpPr>
              <a:spLocks noChangeArrowheads="1"/>
            </p:cNvSpPr>
            <p:nvPr/>
          </p:nvSpPr>
          <p:spPr bwMode="auto">
            <a:xfrm>
              <a:off x="2136775" y="5805488"/>
              <a:ext cx="576263" cy="503237"/>
            </a:xfrm>
            <a:prstGeom prst="pentagon">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0" name="AutoShape 48"/>
            <p:cNvSpPr>
              <a:spLocks noChangeArrowheads="1"/>
            </p:cNvSpPr>
            <p:nvPr/>
          </p:nvSpPr>
          <p:spPr bwMode="auto">
            <a:xfrm>
              <a:off x="3225800" y="4941888"/>
              <a:ext cx="719138" cy="863600"/>
            </a:xfrm>
            <a:prstGeom prst="triangle">
              <a:avLst>
                <a:gd name="adj" fmla="val 50000"/>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1" name="AutoShape 49"/>
            <p:cNvSpPr>
              <a:spLocks noChangeArrowheads="1"/>
            </p:cNvSpPr>
            <p:nvPr/>
          </p:nvSpPr>
          <p:spPr bwMode="auto">
            <a:xfrm>
              <a:off x="1150938" y="5276850"/>
              <a:ext cx="539750" cy="539750"/>
            </a:xfrm>
            <a:prstGeom prst="parallelogram">
              <a:avLst>
                <a:gd name="adj" fmla="val 25000"/>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2" name="Text Box 50"/>
            <p:cNvSpPr txBox="1">
              <a:spLocks noChangeArrowheads="1"/>
            </p:cNvSpPr>
            <p:nvPr/>
          </p:nvSpPr>
          <p:spPr bwMode="auto">
            <a:xfrm>
              <a:off x="3924300" y="5924550"/>
              <a:ext cx="360363" cy="312420"/>
            </a:xfrm>
            <a:prstGeom prst="rect">
              <a:avLst/>
            </a:prstGeom>
            <a:grpFill/>
            <a:ln w="19050" algn="ctr">
              <a:solidFill>
                <a:schemeClr val="tx1"/>
              </a:solidFill>
              <a:miter lim="800000"/>
              <a:tailEnd type="none" w="med" len="lg"/>
            </a:ln>
          </p:spPr>
          <p:txBody>
            <a:bodyPr>
              <a:spAutoFit/>
            </a:bodyPr>
            <a:lstStyle/>
            <a:p>
              <a:pPr eaLnBrk="1" hangingPunct="1">
                <a:spcBef>
                  <a:spcPct val="50000"/>
                </a:spcBef>
              </a:pPr>
              <a:r>
                <a:rPr lang="en-US" altLang="zh-CN" sz="1800" i="1">
                  <a:solidFill>
                    <a:srgbClr val="A5002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63" name="Text Box 51"/>
            <p:cNvSpPr txBox="1">
              <a:spLocks noChangeArrowheads="1"/>
            </p:cNvSpPr>
            <p:nvPr/>
          </p:nvSpPr>
          <p:spPr bwMode="auto">
            <a:xfrm>
              <a:off x="1201738" y="5853113"/>
              <a:ext cx="360362" cy="312420"/>
            </a:xfrm>
            <a:prstGeom prst="rect">
              <a:avLst/>
            </a:prstGeom>
            <a:grpFill/>
            <a:ln w="19050" algn="ctr">
              <a:solidFill>
                <a:schemeClr val="tx1"/>
              </a:solidFill>
              <a:miter lim="800000"/>
              <a:tailEnd type="none" w="med" len="lg"/>
            </a:ln>
          </p:spPr>
          <p:txBody>
            <a:bodyPr>
              <a:spAutoFit/>
            </a:bodyPr>
            <a:lstStyle/>
            <a:p>
              <a:pPr eaLnBrk="1" hangingPunct="1">
                <a:spcBef>
                  <a:spcPct val="50000"/>
                </a:spcBef>
              </a:pPr>
              <a:r>
                <a:rPr lang="en-US" altLang="zh-CN" sz="1800" i="1" dirty="0">
                  <a:solidFill>
                    <a:srgbClr val="A50021"/>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64" name="Oval 52"/>
            <p:cNvSpPr>
              <a:spLocks noChangeArrowheads="1"/>
            </p:cNvSpPr>
            <p:nvPr/>
          </p:nvSpPr>
          <p:spPr bwMode="auto">
            <a:xfrm>
              <a:off x="3890963" y="5772150"/>
              <a:ext cx="71437"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65" name="Oval 53"/>
            <p:cNvSpPr>
              <a:spLocks noChangeArrowheads="1"/>
            </p:cNvSpPr>
            <p:nvPr/>
          </p:nvSpPr>
          <p:spPr bwMode="auto">
            <a:xfrm>
              <a:off x="3552825" y="4929188"/>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66" name="Oval 54"/>
            <p:cNvSpPr>
              <a:spLocks noChangeArrowheads="1"/>
            </p:cNvSpPr>
            <p:nvPr/>
          </p:nvSpPr>
          <p:spPr bwMode="auto">
            <a:xfrm>
              <a:off x="2884488" y="4814888"/>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67" name="Oval 55"/>
            <p:cNvSpPr>
              <a:spLocks noChangeArrowheads="1"/>
            </p:cNvSpPr>
            <p:nvPr/>
          </p:nvSpPr>
          <p:spPr bwMode="auto">
            <a:xfrm>
              <a:off x="2387600" y="4975225"/>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68" name="Oval 56"/>
            <p:cNvSpPr>
              <a:spLocks noChangeArrowheads="1"/>
            </p:cNvSpPr>
            <p:nvPr/>
          </p:nvSpPr>
          <p:spPr bwMode="auto">
            <a:xfrm>
              <a:off x="1897063" y="4954588"/>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69" name="Oval 57"/>
            <p:cNvSpPr>
              <a:spLocks noChangeArrowheads="1"/>
            </p:cNvSpPr>
            <p:nvPr/>
          </p:nvSpPr>
          <p:spPr bwMode="auto">
            <a:xfrm>
              <a:off x="1562100" y="6022975"/>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0" name="Oval 58"/>
            <p:cNvSpPr>
              <a:spLocks noChangeArrowheads="1"/>
            </p:cNvSpPr>
            <p:nvPr/>
          </p:nvSpPr>
          <p:spPr bwMode="auto">
            <a:xfrm>
              <a:off x="2570163" y="6276975"/>
              <a:ext cx="71437"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1" name="Oval 59"/>
            <p:cNvSpPr>
              <a:spLocks noChangeArrowheads="1"/>
            </p:cNvSpPr>
            <p:nvPr/>
          </p:nvSpPr>
          <p:spPr bwMode="auto">
            <a:xfrm>
              <a:off x="2689225" y="5949950"/>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2" name="Oval 60"/>
            <p:cNvSpPr>
              <a:spLocks noChangeArrowheads="1"/>
            </p:cNvSpPr>
            <p:nvPr/>
          </p:nvSpPr>
          <p:spPr bwMode="auto">
            <a:xfrm>
              <a:off x="3184525" y="5780088"/>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3" name="Oval 61"/>
            <p:cNvSpPr>
              <a:spLocks noChangeArrowheads="1"/>
            </p:cNvSpPr>
            <p:nvPr/>
          </p:nvSpPr>
          <p:spPr bwMode="auto">
            <a:xfrm>
              <a:off x="2905125" y="5619750"/>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4" name="Oval 62"/>
            <p:cNvSpPr>
              <a:spLocks noChangeArrowheads="1"/>
            </p:cNvSpPr>
            <p:nvPr/>
          </p:nvSpPr>
          <p:spPr bwMode="auto">
            <a:xfrm>
              <a:off x="1884363" y="5767388"/>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5" name="Oval 63"/>
            <p:cNvSpPr>
              <a:spLocks noChangeArrowheads="1"/>
            </p:cNvSpPr>
            <p:nvPr/>
          </p:nvSpPr>
          <p:spPr bwMode="auto">
            <a:xfrm>
              <a:off x="2387600" y="5780088"/>
              <a:ext cx="71438"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6" name="Oval 72"/>
            <p:cNvSpPr>
              <a:spLocks noChangeArrowheads="1"/>
            </p:cNvSpPr>
            <p:nvPr/>
          </p:nvSpPr>
          <p:spPr bwMode="auto">
            <a:xfrm>
              <a:off x="1644650" y="5254625"/>
              <a:ext cx="71438"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7" name="Oval 73"/>
            <p:cNvSpPr>
              <a:spLocks noChangeArrowheads="1"/>
            </p:cNvSpPr>
            <p:nvPr/>
          </p:nvSpPr>
          <p:spPr bwMode="auto">
            <a:xfrm>
              <a:off x="1522413" y="5780088"/>
              <a:ext cx="71437" cy="71437"/>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sp>
          <p:nvSpPr>
            <p:cNvPr id="78" name="Oval 74"/>
            <p:cNvSpPr>
              <a:spLocks noChangeArrowheads="1"/>
            </p:cNvSpPr>
            <p:nvPr/>
          </p:nvSpPr>
          <p:spPr bwMode="auto">
            <a:xfrm>
              <a:off x="1258888" y="5229225"/>
              <a:ext cx="71437" cy="71438"/>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rgbClr val="3333FF"/>
                </a:solidFill>
                <a:latin typeface="Consolas" panose="020B0609020204030204" pitchFamily="49" charset="0"/>
                <a:cs typeface="Consolas" panose="020B0609020204030204" pitchFamily="49" charset="0"/>
              </a:endParaRPr>
            </a:p>
          </p:txBody>
        </p:sp>
      </p:grpSp>
      <p:grpSp>
        <p:nvGrpSpPr>
          <p:cNvPr id="79" name="组合 80"/>
          <p:cNvGrpSpPr/>
          <p:nvPr/>
        </p:nvGrpSpPr>
        <p:grpSpPr>
          <a:xfrm>
            <a:off x="981075" y="1063923"/>
            <a:ext cx="3241675" cy="1655763"/>
            <a:chOff x="1114425" y="908050"/>
            <a:chExt cx="3241675" cy="1655763"/>
          </a:xfrm>
          <a:solidFill>
            <a:srgbClr val="7F7F7F"/>
          </a:solidFill>
        </p:grpSpPr>
        <p:sp>
          <p:nvSpPr>
            <p:cNvPr id="80" name="Line 3"/>
            <p:cNvSpPr>
              <a:spLocks noChangeShapeType="1"/>
            </p:cNvSpPr>
            <p:nvPr/>
          </p:nvSpPr>
          <p:spPr bwMode="auto">
            <a:xfrm>
              <a:off x="1114425" y="908050"/>
              <a:ext cx="0" cy="1655763"/>
            </a:xfrm>
            <a:prstGeom prst="line">
              <a:avLst/>
            </a:prstGeom>
            <a:grpFill/>
            <a:ln w="190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81" name="Line 4"/>
            <p:cNvSpPr>
              <a:spLocks noChangeShapeType="1"/>
            </p:cNvSpPr>
            <p:nvPr/>
          </p:nvSpPr>
          <p:spPr bwMode="auto">
            <a:xfrm>
              <a:off x="1114425" y="908050"/>
              <a:ext cx="3241675" cy="0"/>
            </a:xfrm>
            <a:prstGeom prst="line">
              <a:avLst/>
            </a:prstGeom>
            <a:grpFill/>
            <a:ln w="190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82" name="Line 5"/>
            <p:cNvSpPr>
              <a:spLocks noChangeShapeType="1"/>
            </p:cNvSpPr>
            <p:nvPr/>
          </p:nvSpPr>
          <p:spPr bwMode="auto">
            <a:xfrm>
              <a:off x="4356100" y="908050"/>
              <a:ext cx="0" cy="1655763"/>
            </a:xfrm>
            <a:prstGeom prst="line">
              <a:avLst/>
            </a:prstGeom>
            <a:grpFill/>
            <a:ln w="190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83" name="Line 6"/>
            <p:cNvSpPr>
              <a:spLocks noChangeShapeType="1"/>
            </p:cNvSpPr>
            <p:nvPr/>
          </p:nvSpPr>
          <p:spPr bwMode="auto">
            <a:xfrm>
              <a:off x="1114425" y="2563813"/>
              <a:ext cx="2736850" cy="0"/>
            </a:xfrm>
            <a:prstGeom prst="line">
              <a:avLst/>
            </a:prstGeom>
            <a:grpFill/>
            <a:ln w="19050">
              <a:solidFill>
                <a:schemeClr val="tx1"/>
              </a:solidFill>
              <a:round/>
              <a:tailEnd type="none" w="med" len="lg"/>
            </a:ln>
          </p:spPr>
          <p:txBody>
            <a:bodyPr wrap="none"/>
            <a:lstStyle/>
            <a:p>
              <a:endParaRPr lang="zh-CN" altLang="en-US">
                <a:latin typeface="Consolas" panose="020B0609020204030204" pitchFamily="49" charset="0"/>
                <a:cs typeface="Consolas" panose="020B0609020204030204" pitchFamily="49" charset="0"/>
              </a:endParaRPr>
            </a:p>
          </p:txBody>
        </p:sp>
        <p:sp>
          <p:nvSpPr>
            <p:cNvPr id="84" name="Oval 7"/>
            <p:cNvSpPr>
              <a:spLocks noChangeArrowheads="1"/>
            </p:cNvSpPr>
            <p:nvPr/>
          </p:nvSpPr>
          <p:spPr bwMode="auto">
            <a:xfrm>
              <a:off x="4068763" y="2132013"/>
              <a:ext cx="215900" cy="215900"/>
            </a:xfrm>
            <a:prstGeom prst="ellipse">
              <a:avLst/>
            </a:prstGeom>
            <a:grpFill/>
            <a:ln w="19050" algn="ctr">
              <a:solidFill>
                <a:schemeClr val="tx1"/>
              </a:solidFill>
              <a:round/>
              <a:tailEnd type="none" w="med" len="lg"/>
            </a:ln>
          </p:spPr>
          <p:txBody>
            <a:bodyPr wrap="none" anchor="ctr"/>
            <a:lstStyle/>
            <a:p>
              <a:pPr eaLnBrk="1" hangingPunct="1"/>
              <a:endParaRPr lang="zh-CN" altLang="zh-CN">
                <a:solidFill>
                  <a:schemeClr val="hlink"/>
                </a:solidFill>
                <a:latin typeface="Consolas" panose="020B0609020204030204" pitchFamily="49" charset="0"/>
                <a:cs typeface="Consolas" panose="020B0609020204030204" pitchFamily="49" charset="0"/>
              </a:endParaRPr>
            </a:p>
          </p:txBody>
        </p:sp>
        <p:sp>
          <p:nvSpPr>
            <p:cNvPr id="85" name="Rectangle 8"/>
            <p:cNvSpPr>
              <a:spLocks noChangeArrowheads="1"/>
            </p:cNvSpPr>
            <p:nvPr/>
          </p:nvSpPr>
          <p:spPr bwMode="auto">
            <a:xfrm>
              <a:off x="1906588" y="1195388"/>
              <a:ext cx="433387" cy="719137"/>
            </a:xfrm>
            <a:prstGeom prst="rect">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86" name="AutoShape 9"/>
            <p:cNvSpPr>
              <a:spLocks noChangeArrowheads="1"/>
            </p:cNvSpPr>
            <p:nvPr/>
          </p:nvSpPr>
          <p:spPr bwMode="auto">
            <a:xfrm>
              <a:off x="2411413" y="1125538"/>
              <a:ext cx="936625" cy="719137"/>
            </a:xfrm>
            <a:prstGeom prst="diamond">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87" name="AutoShape 10"/>
            <p:cNvSpPr>
              <a:spLocks noChangeArrowheads="1"/>
            </p:cNvSpPr>
            <p:nvPr/>
          </p:nvSpPr>
          <p:spPr bwMode="auto">
            <a:xfrm>
              <a:off x="2122488" y="1987550"/>
              <a:ext cx="504825" cy="431800"/>
            </a:xfrm>
            <a:prstGeom prst="pentagon">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88" name="AutoShape 11"/>
            <p:cNvSpPr>
              <a:spLocks noChangeArrowheads="1"/>
            </p:cNvSpPr>
            <p:nvPr/>
          </p:nvSpPr>
          <p:spPr bwMode="auto">
            <a:xfrm>
              <a:off x="3211513" y="1225550"/>
              <a:ext cx="647700" cy="792163"/>
            </a:xfrm>
            <a:prstGeom prst="triangle">
              <a:avLst>
                <a:gd name="adj" fmla="val 50000"/>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89" name="AutoShape 12"/>
            <p:cNvSpPr>
              <a:spLocks noChangeArrowheads="1"/>
            </p:cNvSpPr>
            <p:nvPr/>
          </p:nvSpPr>
          <p:spPr bwMode="auto">
            <a:xfrm>
              <a:off x="1187450" y="1484313"/>
              <a:ext cx="433388" cy="431800"/>
            </a:xfrm>
            <a:prstGeom prst="parallelogram">
              <a:avLst>
                <a:gd name="adj" fmla="val 25092"/>
              </a:avLst>
            </a:prstGeom>
            <a:grpFill/>
            <a:ln w="19050" algn="ctr">
              <a:solidFill>
                <a:schemeClr val="tx1"/>
              </a:solidFill>
              <a:miter lim="800000"/>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90" name="Text Box 13"/>
            <p:cNvSpPr txBox="1">
              <a:spLocks noChangeArrowheads="1"/>
            </p:cNvSpPr>
            <p:nvPr/>
          </p:nvSpPr>
          <p:spPr bwMode="auto">
            <a:xfrm>
              <a:off x="3922713" y="1700213"/>
              <a:ext cx="360362" cy="312420"/>
            </a:xfrm>
            <a:prstGeom prst="rect">
              <a:avLst/>
            </a:prstGeom>
            <a:grpFill/>
            <a:ln w="19050" algn="ctr">
              <a:solidFill>
                <a:schemeClr val="tx1"/>
              </a:solidFill>
              <a:miter lim="800000"/>
              <a:tailEnd type="none" w="med" len="lg"/>
            </a:ln>
          </p:spPr>
          <p:txBody>
            <a:bodyPr>
              <a:spAutoFit/>
            </a:bodyPr>
            <a:lstStyle/>
            <a:p>
              <a:pPr eaLnBrk="1" hangingPunct="1">
                <a:spcBef>
                  <a:spcPct val="50000"/>
                </a:spcBef>
              </a:pPr>
              <a:r>
                <a:rPr lang="en-US" altLang="zh-CN" sz="1800" i="1" dirty="0">
                  <a:solidFill>
                    <a:srgbClr val="A50021"/>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91" name="Text Box 14"/>
            <p:cNvSpPr txBox="1">
              <a:spLocks noChangeArrowheads="1"/>
            </p:cNvSpPr>
            <p:nvPr/>
          </p:nvSpPr>
          <p:spPr bwMode="auto">
            <a:xfrm>
              <a:off x="1139804" y="2035175"/>
              <a:ext cx="360362" cy="312420"/>
            </a:xfrm>
            <a:prstGeom prst="rect">
              <a:avLst/>
            </a:prstGeom>
            <a:grpFill/>
            <a:ln w="19050" algn="ctr">
              <a:solidFill>
                <a:schemeClr val="tx1"/>
              </a:solidFill>
              <a:miter lim="800000"/>
              <a:tailEnd type="none" w="med" len="lg"/>
            </a:ln>
          </p:spPr>
          <p:txBody>
            <a:bodyPr>
              <a:spAutoFit/>
            </a:bodyPr>
            <a:lstStyle/>
            <a:p>
              <a:pPr eaLnBrk="1" hangingPunct="1">
                <a:spcBef>
                  <a:spcPct val="50000"/>
                </a:spcBef>
              </a:pPr>
              <a:r>
                <a:rPr lang="en-US" altLang="zh-CN" sz="1800" i="1">
                  <a:solidFill>
                    <a:srgbClr val="A50021"/>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92" name="Oval 75"/>
            <p:cNvSpPr>
              <a:spLocks noChangeArrowheads="1"/>
            </p:cNvSpPr>
            <p:nvPr/>
          </p:nvSpPr>
          <p:spPr bwMode="auto">
            <a:xfrm>
              <a:off x="1476375" y="2133600"/>
              <a:ext cx="215900" cy="215900"/>
            </a:xfrm>
            <a:prstGeom prst="ellipse">
              <a:avLst/>
            </a:prstGeom>
            <a:grpFill/>
            <a:ln w="19050" algn="ctr">
              <a:solidFill>
                <a:schemeClr val="tx1"/>
              </a:solidFill>
              <a:round/>
              <a:tailEnd type="none" w="med" len="lg"/>
            </a:ln>
          </p:spPr>
          <p:txBody>
            <a:bodyPr wrap="none" anchor="ctr"/>
            <a:lstStyle/>
            <a:p>
              <a:endParaRPr lang="zh-CN" altLang="en-US">
                <a:latin typeface="Consolas" panose="020B0609020204030204" pitchFamily="49" charset="0"/>
                <a:cs typeface="Consolas" panose="020B0609020204030204" pitchFamily="49" charset="0"/>
              </a:endParaRPr>
            </a:p>
          </p:txBody>
        </p:sp>
      </p:grpSp>
      <p:sp>
        <p:nvSpPr>
          <p:cNvPr id="93" name="Line 76"/>
          <p:cNvSpPr>
            <a:spLocks noChangeShapeType="1"/>
          </p:cNvSpPr>
          <p:nvPr/>
        </p:nvSpPr>
        <p:spPr bwMode="auto">
          <a:xfrm flipH="1">
            <a:off x="4357688" y="2025947"/>
            <a:ext cx="649287" cy="0"/>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wrap="none" lIns="91435" tIns="45718" rIns="91435" bIns="45718" anchor="ctr"/>
          <a:lstStyle/>
          <a:p>
            <a:endParaRPr lang="zh-CN" altLang="en-US">
              <a:latin typeface="Consolas" panose="020B0609020204030204" pitchFamily="49" charset="0"/>
              <a:cs typeface="Consolas" panose="020B0609020204030204" pitchFamily="49" charset="0"/>
            </a:endParaRPr>
          </a:p>
        </p:txBody>
      </p:sp>
      <p:sp>
        <p:nvSpPr>
          <p:cNvPr id="94" name="Freeform 77"/>
          <p:cNvSpPr/>
          <p:nvPr/>
        </p:nvSpPr>
        <p:spPr bwMode="auto">
          <a:xfrm>
            <a:off x="4425949" y="3942066"/>
            <a:ext cx="673100" cy="0"/>
          </a:xfrm>
          <a:custGeom>
            <a:avLst/>
            <a:gdLst>
              <a:gd name="T0" fmla="*/ 424 w 424"/>
              <a:gd name="T1" fmla="*/ 0 h 208"/>
              <a:gd name="T2" fmla="*/ 0 w 424"/>
              <a:gd name="T3" fmla="*/ 208 h 208"/>
              <a:gd name="T4" fmla="*/ 0 60000 65536"/>
              <a:gd name="T5" fmla="*/ 0 60000 65536"/>
              <a:gd name="T6" fmla="*/ 0 w 424"/>
              <a:gd name="T7" fmla="*/ 0 h 208"/>
              <a:gd name="T8" fmla="*/ 424 w 424"/>
              <a:gd name="T9" fmla="*/ 208 h 208"/>
            </a:gdLst>
            <a:ahLst/>
            <a:cxnLst>
              <a:cxn ang="T4">
                <a:pos x="T0" y="T1"/>
              </a:cxn>
              <a:cxn ang="T5">
                <a:pos x="T2" y="T3"/>
              </a:cxn>
            </a:cxnLst>
            <a:rect l="T6" t="T7" r="T8" b="T9"/>
            <a:pathLst>
              <a:path w="424" h="208">
                <a:moveTo>
                  <a:pt x="424" y="0"/>
                </a:moveTo>
                <a:lnTo>
                  <a:pt x="0" y="208"/>
                </a:lnTo>
              </a:path>
            </a:pathLst>
          </a:custGeom>
          <a:ln>
            <a:tailEnd type="triangle" w="med" len="med"/>
          </a:ln>
        </p:spPr>
        <p:style>
          <a:lnRef idx="2">
            <a:schemeClr val="accent5"/>
          </a:lnRef>
          <a:fillRef idx="0">
            <a:schemeClr val="accent5"/>
          </a:fillRef>
          <a:effectRef idx="1">
            <a:schemeClr val="accent5"/>
          </a:effectRef>
          <a:fontRef idx="minor">
            <a:schemeClr val="tx1"/>
          </a:fontRef>
        </p:style>
        <p:txBody>
          <a:bodyPr wrap="none" lIns="91435" tIns="45718" rIns="91435" bIns="45718" anchor="ctr"/>
          <a:lstStyle/>
          <a:p>
            <a:endParaRPr lang="zh-CN" altLang="en-US">
              <a:latin typeface="Consolas" panose="020B0609020204030204" pitchFamily="49" charset="0"/>
              <a:cs typeface="Consolas" panose="020B0609020204030204" pitchFamily="49" charset="0"/>
            </a:endParaRPr>
          </a:p>
        </p:txBody>
      </p:sp>
      <p:sp>
        <p:nvSpPr>
          <p:cNvPr id="95" name="Text Box 68"/>
          <p:cNvSpPr txBox="1">
            <a:spLocks noChangeArrowheads="1"/>
          </p:cNvSpPr>
          <p:nvPr/>
        </p:nvSpPr>
        <p:spPr bwMode="auto">
          <a:xfrm>
            <a:off x="5226051" y="5156498"/>
            <a:ext cx="3527425" cy="829945"/>
          </a:xfrm>
          <a:prstGeom prst="rect">
            <a:avLst/>
          </a:prstGeom>
          <a:noFill/>
          <a:ln w="19050" algn="ctr">
            <a:noFill/>
            <a:miter lim="800000"/>
            <a:tailEnd type="none" w="med" len="lg"/>
          </a:ln>
        </p:spPr>
        <p:txBody>
          <a:bodyPr>
            <a:spAutoFit/>
          </a:bodyPr>
          <a:lstStyle/>
          <a:p>
            <a:pPr marL="457200" indent="-457200" algn="l">
              <a:buFont typeface="+mj-ea"/>
              <a:buAutoNum type="circleNumDbPlain" startAt="2"/>
            </a:pPr>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将路径搜索转换为图的顶点搜索。可采用图遍历算法。</a:t>
            </a:r>
          </a:p>
        </p:txBody>
      </p:sp>
      <p:sp>
        <p:nvSpPr>
          <p:cNvPr id="96" name="Freeform 77"/>
          <p:cNvSpPr/>
          <p:nvPr/>
        </p:nvSpPr>
        <p:spPr bwMode="auto">
          <a:xfrm>
            <a:off x="4438649" y="5266046"/>
            <a:ext cx="673100" cy="0"/>
          </a:xfrm>
          <a:custGeom>
            <a:avLst/>
            <a:gdLst>
              <a:gd name="T0" fmla="*/ 424 w 424"/>
              <a:gd name="T1" fmla="*/ 0 h 208"/>
              <a:gd name="T2" fmla="*/ 0 w 424"/>
              <a:gd name="T3" fmla="*/ 208 h 208"/>
              <a:gd name="T4" fmla="*/ 0 60000 65536"/>
              <a:gd name="T5" fmla="*/ 0 60000 65536"/>
              <a:gd name="T6" fmla="*/ 0 w 424"/>
              <a:gd name="T7" fmla="*/ 0 h 208"/>
              <a:gd name="T8" fmla="*/ 424 w 424"/>
              <a:gd name="T9" fmla="*/ 208 h 208"/>
            </a:gdLst>
            <a:ahLst/>
            <a:cxnLst>
              <a:cxn ang="T4">
                <a:pos x="T0" y="T1"/>
              </a:cxn>
              <a:cxn ang="T5">
                <a:pos x="T2" y="T3"/>
              </a:cxn>
            </a:cxnLst>
            <a:rect l="T6" t="T7" r="T8" b="T9"/>
            <a:pathLst>
              <a:path w="424" h="208">
                <a:moveTo>
                  <a:pt x="424" y="0"/>
                </a:moveTo>
                <a:lnTo>
                  <a:pt x="0" y="208"/>
                </a:lnTo>
              </a:path>
            </a:pathLst>
          </a:custGeom>
          <a:ln>
            <a:tailEnd type="triangle" w="med" len="med"/>
          </a:ln>
        </p:spPr>
        <p:style>
          <a:lnRef idx="2">
            <a:schemeClr val="accent5"/>
          </a:lnRef>
          <a:fillRef idx="0">
            <a:schemeClr val="accent5"/>
          </a:fillRef>
          <a:effectRef idx="1">
            <a:schemeClr val="accent5"/>
          </a:effectRef>
          <a:fontRef idx="minor">
            <a:schemeClr val="tx1"/>
          </a:fontRef>
        </p:style>
        <p:txBody>
          <a:bodyPr wrap="none" lIns="91435" tIns="45718" rIns="91435" bIns="45718" anchor="ctr"/>
          <a:lstStyle/>
          <a:p>
            <a:endParaRPr lang="zh-CN" altLang="en-US">
              <a:latin typeface="Consolas" panose="020B0609020204030204" pitchFamily="49" charset="0"/>
              <a:cs typeface="Consolas" panose="020B0609020204030204" pitchFamily="49" charset="0"/>
            </a:endParaRPr>
          </a:p>
        </p:txBody>
      </p:sp>
      <p:pic>
        <p:nvPicPr>
          <p:cNvPr id="4" name="图片 3" descr="卡通人物&#10;&#10;低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049" y="1300162"/>
            <a:ext cx="5553075" cy="5553075"/>
          </a:xfrm>
          <a:prstGeom prst="rect">
            <a:avLst/>
          </a:prstGeom>
        </p:spPr>
      </p:pic>
    </p:spTree>
    <p:extLst>
      <p:ext uri="{BB962C8B-B14F-4D97-AF65-F5344CB8AC3E}">
        <p14:creationId xmlns:p14="http://schemas.microsoft.com/office/powerpoint/2010/main" val="272244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8" presetClass="entr" presetSubtype="12" fill="hold" grpId="0" nodeType="after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strips(downLeft)">
                                      <p:cBhvr>
                                        <p:cTn id="10" dur="500"/>
                                        <p:tgtEl>
                                          <p:spTgt spid="9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par>
                          <p:cTn id="18" fill="hold">
                            <p:stCondLst>
                              <p:cond delay="0"/>
                            </p:stCondLst>
                            <p:childTnLst>
                              <p:par>
                                <p:cTn id="19" presetID="18" presetClass="entr" presetSubtype="12" fill="hold" grpId="0" nodeType="after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strips(downLeft)">
                                      <p:cBhvr>
                                        <p:cTn id="21" dur="500"/>
                                        <p:tgtEl>
                                          <p:spTgt spid="9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par>
                          <p:cTn id="25" fill="hold">
                            <p:stCondLst>
                              <p:cond delay="500"/>
                            </p:stCondLst>
                            <p:childTnLst>
                              <p:par>
                                <p:cTn id="26" presetID="18" presetClass="entr" presetSubtype="1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Left)">
                                      <p:cBhvr>
                                        <p:cTn id="28" dur="500"/>
                                        <p:tgtEl>
                                          <p:spTgt spid="18"/>
                                        </p:tgtEl>
                                      </p:cBhvr>
                                    </p:animEffect>
                                  </p:childTnLst>
                                </p:cTn>
                              </p:par>
                            </p:childTnLst>
                          </p:cTn>
                        </p:par>
                        <p:par>
                          <p:cTn id="29" fill="hold">
                            <p:stCondLst>
                              <p:cond delay="1000"/>
                            </p:stCondLst>
                            <p:childTnLst>
                              <p:par>
                                <p:cTn id="30" presetID="18" presetClass="entr" presetSubtype="12"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strips(downLeft)">
                                      <p:cBhvr>
                                        <p:cTn id="32" dur="500"/>
                                        <p:tgtEl>
                                          <p:spTgt spid="19"/>
                                        </p:tgtEl>
                                      </p:cBhvr>
                                    </p:animEffect>
                                  </p:childTnLst>
                                </p:cTn>
                              </p:par>
                            </p:childTnLst>
                          </p:cTn>
                        </p:par>
                        <p:par>
                          <p:cTn id="33" fill="hold">
                            <p:stCondLst>
                              <p:cond delay="1500"/>
                            </p:stCondLst>
                            <p:childTnLst>
                              <p:par>
                                <p:cTn id="34" presetID="18" presetClass="entr" presetSubtype="12"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downLeft)">
                                      <p:cBhvr>
                                        <p:cTn id="36" dur="500"/>
                                        <p:tgtEl>
                                          <p:spTgt spid="20"/>
                                        </p:tgtEl>
                                      </p:cBhvr>
                                    </p:animEffect>
                                  </p:childTnLst>
                                </p:cTn>
                              </p:par>
                            </p:childTnLst>
                          </p:cTn>
                        </p:par>
                        <p:par>
                          <p:cTn id="37" fill="hold">
                            <p:stCondLst>
                              <p:cond delay="2000"/>
                            </p:stCondLst>
                            <p:childTnLst>
                              <p:par>
                                <p:cTn id="38" presetID="18" presetClass="entr" presetSubtype="12"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strips(downLeft)">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94" grpId="0" animBg="1"/>
      <p:bldP spid="95" grpId="0"/>
      <p:bldP spid="9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681" y="552873"/>
            <a:ext cx="6303364" cy="6303364"/>
          </a:xfrm>
          <a:prstGeom prst="rect">
            <a:avLst/>
          </a:prstGeom>
        </p:spPr>
      </p:pic>
      <p:sp>
        <p:nvSpPr>
          <p:cNvPr id="2" name="TextBox 1"/>
          <p:cNvSpPr txBox="1"/>
          <p:nvPr/>
        </p:nvSpPr>
        <p:spPr>
          <a:xfrm>
            <a:off x="119858" y="131031"/>
            <a:ext cx="6624735" cy="58356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zh-CN"/>
            </a:defPPr>
            <a:lvl1pPr marL="457200" indent="-457200" algn="l">
              <a:lnSpc>
                <a:spcPct val="100000"/>
              </a:lnSpc>
              <a:defRPr sz="2200">
                <a:solidFill>
                  <a:srgbClr val="FC9A48"/>
                </a:solidFill>
                <a:ea typeface="楷体" panose="02010609060101010101" pitchFamily="49" charset="-122"/>
                <a:cs typeface="Times New Roman" panose="02020603050405020304" pitchFamily="18" charset="0"/>
              </a:defRPr>
            </a:lvl1pPr>
          </a:lstStyle>
          <a:p>
            <a:pPr algn="l"/>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图应用实例</a:t>
            </a:r>
            <a:r>
              <a:rPr lang="en-US" altLang="zh-CN"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2</a:t>
            </a:r>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 </a:t>
            </a:r>
            <a:r>
              <a:rPr lang="en-US" altLang="zh-CN"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GIS</a:t>
            </a:r>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求最短路径问题</a:t>
            </a:r>
          </a:p>
        </p:txBody>
      </p:sp>
      <p:pic>
        <p:nvPicPr>
          <p:cNvPr id="97" name="Picture 5"/>
          <p:cNvPicPr>
            <a:picLocks noChangeAspect="1" noChangeArrowheads="1"/>
          </p:cNvPicPr>
          <p:nvPr/>
        </p:nvPicPr>
        <p:blipFill>
          <a:blip r:embed="rId4" cstate="print"/>
          <a:srcRect/>
          <a:stretch>
            <a:fillRect/>
          </a:stretch>
        </p:blipFill>
        <p:spPr bwMode="auto">
          <a:xfrm>
            <a:off x="898825" y="888360"/>
            <a:ext cx="4814884" cy="3017205"/>
          </a:xfrm>
          <a:prstGeom prst="rect">
            <a:avLst/>
          </a:prstGeom>
          <a:noFill/>
          <a:ln w="9525">
            <a:noFill/>
            <a:miter lim="800000"/>
            <a:headEnd/>
            <a:tailEnd/>
          </a:ln>
        </p:spPr>
      </p:pic>
      <p:grpSp>
        <p:nvGrpSpPr>
          <p:cNvPr id="98" name="Group 27"/>
          <p:cNvGrpSpPr/>
          <p:nvPr/>
        </p:nvGrpSpPr>
        <p:grpSpPr bwMode="auto">
          <a:xfrm>
            <a:off x="539851" y="4857765"/>
            <a:ext cx="2879725" cy="1727200"/>
            <a:chOff x="1882" y="2795"/>
            <a:chExt cx="1814" cy="1088"/>
          </a:xfrm>
          <a:solidFill>
            <a:schemeClr val="tx1">
              <a:lumMod val="50000"/>
              <a:lumOff val="50000"/>
            </a:schemeClr>
          </a:solidFill>
        </p:grpSpPr>
        <p:sp>
          <p:nvSpPr>
            <p:cNvPr id="99" name="Freeform 16"/>
            <p:cNvSpPr/>
            <p:nvPr/>
          </p:nvSpPr>
          <p:spPr bwMode="auto">
            <a:xfrm>
              <a:off x="1956" y="2976"/>
              <a:ext cx="40" cy="380"/>
            </a:xfrm>
            <a:custGeom>
              <a:avLst/>
              <a:gdLst>
                <a:gd name="T0" fmla="*/ 40 w 40"/>
                <a:gd name="T1" fmla="*/ 0 h 380"/>
                <a:gd name="T2" fmla="*/ 0 w 40"/>
                <a:gd name="T3" fmla="*/ 380 h 380"/>
                <a:gd name="T4" fmla="*/ 0 60000 65536"/>
                <a:gd name="T5" fmla="*/ 0 60000 65536"/>
                <a:gd name="T6" fmla="*/ 0 w 40"/>
                <a:gd name="T7" fmla="*/ 0 h 380"/>
                <a:gd name="T8" fmla="*/ 40 w 40"/>
                <a:gd name="T9" fmla="*/ 380 h 380"/>
              </a:gdLst>
              <a:ahLst/>
              <a:cxnLst>
                <a:cxn ang="T4">
                  <a:pos x="T0" y="T1"/>
                </a:cxn>
                <a:cxn ang="T5">
                  <a:pos x="T2" y="T3"/>
                </a:cxn>
              </a:cxnLst>
              <a:rect l="T6" t="T7" r="T8" b="T9"/>
              <a:pathLst>
                <a:path w="40" h="380">
                  <a:moveTo>
                    <a:pt x="40" y="0"/>
                  </a:moveTo>
                  <a:lnTo>
                    <a:pt x="0" y="380"/>
                  </a:lnTo>
                </a:path>
              </a:pathLst>
            </a:cu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0" name="Freeform 18"/>
            <p:cNvSpPr/>
            <p:nvPr/>
          </p:nvSpPr>
          <p:spPr bwMode="auto">
            <a:xfrm>
              <a:off x="2336" y="3324"/>
              <a:ext cx="453" cy="424"/>
            </a:xfrm>
            <a:custGeom>
              <a:avLst/>
              <a:gdLst>
                <a:gd name="T0" fmla="*/ 0 w 453"/>
                <a:gd name="T1" fmla="*/ 0 h 424"/>
                <a:gd name="T2" fmla="*/ 453 w 453"/>
                <a:gd name="T3" fmla="*/ 424 h 424"/>
                <a:gd name="T4" fmla="*/ 0 60000 65536"/>
                <a:gd name="T5" fmla="*/ 0 60000 65536"/>
                <a:gd name="T6" fmla="*/ 0 w 453"/>
                <a:gd name="T7" fmla="*/ 0 h 424"/>
                <a:gd name="T8" fmla="*/ 453 w 453"/>
                <a:gd name="T9" fmla="*/ 424 h 424"/>
              </a:gdLst>
              <a:ahLst/>
              <a:cxnLst>
                <a:cxn ang="T4">
                  <a:pos x="T0" y="T1"/>
                </a:cxn>
                <a:cxn ang="T5">
                  <a:pos x="T2" y="T3"/>
                </a:cxn>
              </a:cxnLst>
              <a:rect l="T6" t="T7" r="T8" b="T9"/>
              <a:pathLst>
                <a:path w="453" h="424">
                  <a:moveTo>
                    <a:pt x="0" y="0"/>
                  </a:moveTo>
                  <a:lnTo>
                    <a:pt x="453" y="424"/>
                  </a:lnTo>
                </a:path>
              </a:pathLst>
            </a:cu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1" name="Line 19"/>
            <p:cNvSpPr>
              <a:spLocks noChangeShapeType="1"/>
            </p:cNvSpPr>
            <p:nvPr/>
          </p:nvSpPr>
          <p:spPr bwMode="auto">
            <a:xfrm flipV="1">
              <a:off x="2836" y="3462"/>
              <a:ext cx="272" cy="318"/>
            </a:xfrm>
            <a:prstGeom prst="line">
              <a:avLst/>
            </a:pr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2" name="Line 21"/>
            <p:cNvSpPr>
              <a:spLocks noChangeShapeType="1"/>
            </p:cNvSpPr>
            <p:nvPr/>
          </p:nvSpPr>
          <p:spPr bwMode="auto">
            <a:xfrm>
              <a:off x="3107" y="2976"/>
              <a:ext cx="453" cy="273"/>
            </a:xfrm>
            <a:prstGeom prst="line">
              <a:avLst/>
            </a:pr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3" name="Freeform 17"/>
            <p:cNvSpPr/>
            <p:nvPr/>
          </p:nvSpPr>
          <p:spPr bwMode="auto">
            <a:xfrm>
              <a:off x="2340" y="3024"/>
              <a:ext cx="160" cy="216"/>
            </a:xfrm>
            <a:custGeom>
              <a:avLst/>
              <a:gdLst>
                <a:gd name="T0" fmla="*/ 0 w 160"/>
                <a:gd name="T1" fmla="*/ 216 h 216"/>
                <a:gd name="T2" fmla="*/ 160 w 160"/>
                <a:gd name="T3" fmla="*/ 0 h 216"/>
                <a:gd name="T4" fmla="*/ 0 60000 65536"/>
                <a:gd name="T5" fmla="*/ 0 60000 65536"/>
                <a:gd name="T6" fmla="*/ 0 w 160"/>
                <a:gd name="T7" fmla="*/ 0 h 216"/>
                <a:gd name="T8" fmla="*/ 160 w 160"/>
                <a:gd name="T9" fmla="*/ 216 h 216"/>
              </a:gdLst>
              <a:ahLst/>
              <a:cxnLst>
                <a:cxn ang="T4">
                  <a:pos x="T0" y="T1"/>
                </a:cxn>
                <a:cxn ang="T5">
                  <a:pos x="T2" y="T3"/>
                </a:cxn>
              </a:cxnLst>
              <a:rect l="T6" t="T7" r="T8" b="T9"/>
              <a:pathLst>
                <a:path w="160" h="216">
                  <a:moveTo>
                    <a:pt x="0" y="216"/>
                  </a:moveTo>
                  <a:lnTo>
                    <a:pt x="160" y="0"/>
                  </a:lnTo>
                </a:path>
              </a:pathLst>
            </a:cu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4" name="Freeform 15"/>
            <p:cNvSpPr/>
            <p:nvPr/>
          </p:nvSpPr>
          <p:spPr bwMode="auto">
            <a:xfrm>
              <a:off x="2044" y="2900"/>
              <a:ext cx="428" cy="76"/>
            </a:xfrm>
            <a:custGeom>
              <a:avLst/>
              <a:gdLst>
                <a:gd name="T0" fmla="*/ 0 w 428"/>
                <a:gd name="T1" fmla="*/ 0 h 76"/>
                <a:gd name="T2" fmla="*/ 428 w 428"/>
                <a:gd name="T3" fmla="*/ 76 h 76"/>
                <a:gd name="T4" fmla="*/ 0 60000 65536"/>
                <a:gd name="T5" fmla="*/ 0 60000 65536"/>
                <a:gd name="T6" fmla="*/ 0 w 428"/>
                <a:gd name="T7" fmla="*/ 0 h 76"/>
                <a:gd name="T8" fmla="*/ 428 w 428"/>
                <a:gd name="T9" fmla="*/ 76 h 76"/>
              </a:gdLst>
              <a:ahLst/>
              <a:cxnLst>
                <a:cxn ang="T4">
                  <a:pos x="T0" y="T1"/>
                </a:cxn>
                <a:cxn ang="T5">
                  <a:pos x="T2" y="T3"/>
                </a:cxn>
              </a:cxnLst>
              <a:rect l="T6" t="T7" r="T8" b="T9"/>
              <a:pathLst>
                <a:path w="428" h="76">
                  <a:moveTo>
                    <a:pt x="0" y="0"/>
                  </a:moveTo>
                  <a:lnTo>
                    <a:pt x="428" y="76"/>
                  </a:lnTo>
                </a:path>
              </a:pathLst>
            </a:cu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5" name="Line 20"/>
            <p:cNvSpPr>
              <a:spLocks noChangeShapeType="1"/>
            </p:cNvSpPr>
            <p:nvPr/>
          </p:nvSpPr>
          <p:spPr bwMode="auto">
            <a:xfrm>
              <a:off x="2562" y="2976"/>
              <a:ext cx="499" cy="0"/>
            </a:xfrm>
            <a:prstGeom prst="line">
              <a:avLst/>
            </a:pr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6" name="Oval 7"/>
            <p:cNvSpPr>
              <a:spLocks noChangeArrowheads="1"/>
            </p:cNvSpPr>
            <p:nvPr/>
          </p:nvSpPr>
          <p:spPr bwMode="auto">
            <a:xfrm>
              <a:off x="1927" y="2795"/>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07" name="Oval 8"/>
            <p:cNvSpPr>
              <a:spLocks noChangeArrowheads="1"/>
            </p:cNvSpPr>
            <p:nvPr/>
          </p:nvSpPr>
          <p:spPr bwMode="auto">
            <a:xfrm>
              <a:off x="1882" y="3339"/>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08" name="Oval 9"/>
            <p:cNvSpPr>
              <a:spLocks noChangeArrowheads="1"/>
            </p:cNvSpPr>
            <p:nvPr/>
          </p:nvSpPr>
          <p:spPr bwMode="auto">
            <a:xfrm>
              <a:off x="2472" y="2886"/>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09" name="Oval 10"/>
            <p:cNvSpPr>
              <a:spLocks noChangeArrowheads="1"/>
            </p:cNvSpPr>
            <p:nvPr/>
          </p:nvSpPr>
          <p:spPr bwMode="auto">
            <a:xfrm>
              <a:off x="2245" y="3203"/>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10" name="Oval 11"/>
            <p:cNvSpPr>
              <a:spLocks noChangeArrowheads="1"/>
            </p:cNvSpPr>
            <p:nvPr/>
          </p:nvSpPr>
          <p:spPr bwMode="auto">
            <a:xfrm>
              <a:off x="3061" y="3339"/>
              <a:ext cx="181" cy="181"/>
            </a:xfrm>
            <a:prstGeom prst="ellipse">
              <a:avLst/>
            </a:prstGeom>
            <a:grpFill/>
            <a:ln w="3175" algn="ctr">
              <a:noFill/>
              <a:round/>
            </a:ln>
          </p:spPr>
          <p:txBody>
            <a:bodyPr wrap="none" lIns="91435" tIns="45718" rIns="91435" bIns="45718" anchor="ctr"/>
            <a:lstStyle/>
            <a:p>
              <a:endParaRPr lang="zh-CN" altLang="en-US" dirty="0">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11" name="Oval 12"/>
            <p:cNvSpPr>
              <a:spLocks noChangeArrowheads="1"/>
            </p:cNvSpPr>
            <p:nvPr/>
          </p:nvSpPr>
          <p:spPr bwMode="auto">
            <a:xfrm>
              <a:off x="2744" y="3702"/>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12" name="Oval 13"/>
            <p:cNvSpPr>
              <a:spLocks noChangeArrowheads="1"/>
            </p:cNvSpPr>
            <p:nvPr/>
          </p:nvSpPr>
          <p:spPr bwMode="auto">
            <a:xfrm>
              <a:off x="3016" y="2886"/>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13" name="Oval 14"/>
            <p:cNvSpPr>
              <a:spLocks noChangeArrowheads="1"/>
            </p:cNvSpPr>
            <p:nvPr/>
          </p:nvSpPr>
          <p:spPr bwMode="auto">
            <a:xfrm>
              <a:off x="3515" y="3158"/>
              <a:ext cx="181" cy="181"/>
            </a:xfrm>
            <a:prstGeom prst="ellipse">
              <a:avLst/>
            </a:prstGeom>
            <a:grpFill/>
            <a:ln w="3175" algn="ctr">
              <a:noFill/>
              <a:round/>
            </a:ln>
          </p:spPr>
          <p:txBody>
            <a:bodyPr wrap="none" lIns="91435" tIns="45718" rIns="91435" bIns="45718" anchor="ctr"/>
            <a:lstStyle/>
            <a:p>
              <a:endParaRPr lang="zh-CN" altLang="en-US">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14" name="Freeform 22"/>
            <p:cNvSpPr/>
            <p:nvPr/>
          </p:nvSpPr>
          <p:spPr bwMode="auto">
            <a:xfrm>
              <a:off x="2372" y="3008"/>
              <a:ext cx="664" cy="284"/>
            </a:xfrm>
            <a:custGeom>
              <a:avLst/>
              <a:gdLst>
                <a:gd name="T0" fmla="*/ 0 w 664"/>
                <a:gd name="T1" fmla="*/ 284 h 284"/>
                <a:gd name="T2" fmla="*/ 664 w 664"/>
                <a:gd name="T3" fmla="*/ 0 h 284"/>
                <a:gd name="T4" fmla="*/ 0 60000 65536"/>
                <a:gd name="T5" fmla="*/ 0 60000 65536"/>
                <a:gd name="T6" fmla="*/ 0 w 664"/>
                <a:gd name="T7" fmla="*/ 0 h 284"/>
                <a:gd name="T8" fmla="*/ 664 w 664"/>
                <a:gd name="T9" fmla="*/ 284 h 284"/>
              </a:gdLst>
              <a:ahLst/>
              <a:cxnLst>
                <a:cxn ang="T4">
                  <a:pos x="T0" y="T1"/>
                </a:cxn>
                <a:cxn ang="T5">
                  <a:pos x="T2" y="T3"/>
                </a:cxn>
              </a:cxnLst>
              <a:rect l="T6" t="T7" r="T8" b="T9"/>
              <a:pathLst>
                <a:path w="664" h="284">
                  <a:moveTo>
                    <a:pt x="0" y="284"/>
                  </a:moveTo>
                  <a:lnTo>
                    <a:pt x="664" y="0"/>
                  </a:lnTo>
                </a:path>
              </a:pathLst>
            </a:custGeom>
            <a:grpFill/>
            <a:ln w="3175">
              <a:solidFill>
                <a:srgbClr val="A50021"/>
              </a:solidFill>
              <a:round/>
            </a:ln>
          </p:spPr>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grpSp>
      <p:grpSp>
        <p:nvGrpSpPr>
          <p:cNvPr id="115" name="组合 26"/>
          <p:cNvGrpSpPr/>
          <p:nvPr/>
        </p:nvGrpSpPr>
        <p:grpSpPr>
          <a:xfrm>
            <a:off x="854142" y="4077494"/>
            <a:ext cx="2322497" cy="504825"/>
            <a:chOff x="3551249" y="3500438"/>
            <a:chExt cx="2322497" cy="504825"/>
          </a:xfrm>
        </p:grpSpPr>
        <p:sp>
          <p:nvSpPr>
            <p:cNvPr id="116" name="AutoShape 6"/>
            <p:cNvSpPr>
              <a:spLocks noChangeArrowheads="1"/>
            </p:cNvSpPr>
            <p:nvPr/>
          </p:nvSpPr>
          <p:spPr bwMode="auto">
            <a:xfrm>
              <a:off x="3551249" y="3500438"/>
              <a:ext cx="306371" cy="504825"/>
            </a:xfrm>
            <a:prstGeom prst="downArrow">
              <a:avLst>
                <a:gd name="adj1" fmla="val 50000"/>
                <a:gd name="adj2" fmla="val 25000"/>
              </a:avLst>
            </a:prstGeom>
          </p:spPr>
          <p:style>
            <a:lnRef idx="1">
              <a:schemeClr val="accent2"/>
            </a:lnRef>
            <a:fillRef idx="3">
              <a:schemeClr val="accent2"/>
            </a:fillRef>
            <a:effectRef idx="2">
              <a:schemeClr val="accent2"/>
            </a:effectRef>
            <a:fontRef idx="minor">
              <a:schemeClr val="lt1"/>
            </a:fontRef>
          </p:style>
          <p:txBody>
            <a:bodyPr wrap="none" lIns="91435" tIns="45718" rIns="91435" bIns="45718"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17" name="Text Box 23"/>
            <p:cNvSpPr txBox="1">
              <a:spLocks noChangeArrowheads="1"/>
            </p:cNvSpPr>
            <p:nvPr/>
          </p:nvSpPr>
          <p:spPr bwMode="auto">
            <a:xfrm>
              <a:off x="3929058" y="3532191"/>
              <a:ext cx="1944688" cy="335915"/>
            </a:xfrm>
            <a:prstGeom prst="rect">
              <a:avLst/>
            </a:prstGeom>
            <a:noFill/>
            <a:ln w="3175" algn="ctr">
              <a:noFill/>
              <a:miter lim="800000"/>
            </a:ln>
          </p:spPr>
          <p:txBody>
            <a:bodyPr lIns="91435" tIns="45718" rIns="91435" bIns="45718">
              <a:spAutoFit/>
            </a:bodyPr>
            <a:lstStyle/>
            <a:p>
              <a:pPr algn="l">
                <a:spcBef>
                  <a:spcPct val="50000"/>
                </a:spcBef>
              </a:pPr>
              <a:r>
                <a:rPr lang="en-US" altLang="zh-CN" sz="2000" dirty="0">
                  <a:solidFill>
                    <a:srgbClr val="26262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①</a:t>
              </a: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26262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地图矢量化</a:t>
              </a:r>
            </a:p>
          </p:txBody>
        </p:sp>
      </p:grpSp>
      <p:grpSp>
        <p:nvGrpSpPr>
          <p:cNvPr id="118" name="组合 28"/>
          <p:cNvGrpSpPr/>
          <p:nvPr/>
        </p:nvGrpSpPr>
        <p:grpSpPr>
          <a:xfrm>
            <a:off x="3717863" y="4376559"/>
            <a:ext cx="1928826" cy="691518"/>
            <a:chOff x="4572001" y="4748224"/>
            <a:chExt cx="1928826" cy="691518"/>
          </a:xfrm>
        </p:grpSpPr>
        <p:sp>
          <p:nvSpPr>
            <p:cNvPr id="119" name="AutoShape 24"/>
            <p:cNvSpPr>
              <a:spLocks noChangeArrowheads="1"/>
            </p:cNvSpPr>
            <p:nvPr/>
          </p:nvSpPr>
          <p:spPr bwMode="auto">
            <a:xfrm>
              <a:off x="4714876" y="4748224"/>
              <a:ext cx="1714512" cy="287338"/>
            </a:xfrm>
            <a:prstGeom prst="rightArrow">
              <a:avLst>
                <a:gd name="adj1" fmla="val 50000"/>
                <a:gd name="adj2" fmla="val 75138"/>
              </a:avLst>
            </a:prstGeom>
          </p:spPr>
          <p:style>
            <a:lnRef idx="1">
              <a:schemeClr val="accent4"/>
            </a:lnRef>
            <a:fillRef idx="3">
              <a:schemeClr val="accent4"/>
            </a:fillRef>
            <a:effectRef idx="2">
              <a:schemeClr val="accent4"/>
            </a:effectRef>
            <a:fontRef idx="minor">
              <a:schemeClr val="lt1"/>
            </a:fontRef>
          </p:style>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20" name="Text Box 25"/>
            <p:cNvSpPr txBox="1">
              <a:spLocks noChangeArrowheads="1"/>
            </p:cNvSpPr>
            <p:nvPr/>
          </p:nvSpPr>
          <p:spPr bwMode="auto">
            <a:xfrm>
              <a:off x="4572001" y="5103827"/>
              <a:ext cx="1928826" cy="335915"/>
            </a:xfrm>
            <a:prstGeom prst="rect">
              <a:avLst/>
            </a:prstGeom>
            <a:noFill/>
            <a:ln w="3175" algn="ctr">
              <a:noFill/>
              <a:miter lim="800000"/>
            </a:ln>
            <a:effectLst/>
          </p:spPr>
          <p:txBody>
            <a:bodyPr wrap="square" lIns="91435" tIns="45718" rIns="91435" bIns="45718">
              <a:spAutoFit/>
            </a:bodyPr>
            <a:lstStyle/>
            <a:p>
              <a:pPr>
                <a:spcBef>
                  <a:spcPct val="50000"/>
                </a:spcBef>
                <a:defRPr/>
              </a:pPr>
              <a:r>
                <a:rPr lang="en-US" altLang="zh-CN"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② </a:t>
              </a:r>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图顶点搜索</a:t>
              </a:r>
            </a:p>
          </p:txBody>
        </p:sp>
      </p:grpSp>
      <p:grpSp>
        <p:nvGrpSpPr>
          <p:cNvPr id="121" name="组合 47"/>
          <p:cNvGrpSpPr/>
          <p:nvPr/>
        </p:nvGrpSpPr>
        <p:grpSpPr>
          <a:xfrm>
            <a:off x="5134592" y="4826816"/>
            <a:ext cx="2765762" cy="1727201"/>
            <a:chOff x="5966165" y="3916377"/>
            <a:chExt cx="2765762" cy="1727201"/>
          </a:xfrm>
        </p:grpSpPr>
        <p:sp>
          <p:nvSpPr>
            <p:cNvPr id="122" name="Text Box 25"/>
            <p:cNvSpPr txBox="1">
              <a:spLocks noChangeArrowheads="1"/>
            </p:cNvSpPr>
            <p:nvPr/>
          </p:nvSpPr>
          <p:spPr bwMode="auto">
            <a:xfrm>
              <a:off x="5966165" y="5305027"/>
              <a:ext cx="1500198" cy="335915"/>
            </a:xfrm>
            <a:prstGeom prst="rect">
              <a:avLst/>
            </a:prstGeom>
            <a:noFill/>
            <a:ln w="3175" algn="ctr">
              <a:noFill/>
              <a:miter lim="800000"/>
            </a:ln>
            <a:effectLst/>
          </p:spPr>
          <p:txBody>
            <a:bodyPr wrap="square" lIns="91435" tIns="45718" rIns="91435" bIns="45718">
              <a:spAutoFit/>
            </a:bodyPr>
            <a:lstStyle/>
            <a:p>
              <a:pPr algn="l">
                <a:spcBef>
                  <a:spcPct val="50000"/>
                </a:spcBef>
                <a:defRPr/>
              </a:pPr>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求最短路径</a:t>
              </a:r>
            </a:p>
          </p:txBody>
        </p:sp>
        <p:grpSp>
          <p:nvGrpSpPr>
            <p:cNvPr id="123" name="组合 46"/>
            <p:cNvGrpSpPr/>
            <p:nvPr/>
          </p:nvGrpSpPr>
          <p:grpSpPr>
            <a:xfrm>
              <a:off x="6572264" y="3916377"/>
              <a:ext cx="2159663" cy="1727201"/>
              <a:chOff x="6572264" y="3916377"/>
              <a:chExt cx="2159663" cy="1727201"/>
            </a:xfrm>
          </p:grpSpPr>
          <p:sp>
            <p:nvSpPr>
              <p:cNvPr id="124" name="Freeform 16"/>
              <p:cNvSpPr/>
              <p:nvPr/>
            </p:nvSpPr>
            <p:spPr bwMode="auto">
              <a:xfrm>
                <a:off x="6689739" y="4203715"/>
                <a:ext cx="63500" cy="603250"/>
              </a:xfrm>
              <a:custGeom>
                <a:avLst/>
                <a:gdLst>
                  <a:gd name="T0" fmla="*/ 40 w 40"/>
                  <a:gd name="T1" fmla="*/ 0 h 380"/>
                  <a:gd name="T2" fmla="*/ 0 w 40"/>
                  <a:gd name="T3" fmla="*/ 380 h 380"/>
                  <a:gd name="T4" fmla="*/ 0 60000 65536"/>
                  <a:gd name="T5" fmla="*/ 0 60000 65536"/>
                  <a:gd name="T6" fmla="*/ 0 w 40"/>
                  <a:gd name="T7" fmla="*/ 0 h 380"/>
                  <a:gd name="T8" fmla="*/ 40 w 40"/>
                  <a:gd name="T9" fmla="*/ 380 h 380"/>
                </a:gdLst>
                <a:ahLst/>
                <a:cxnLst>
                  <a:cxn ang="T4">
                    <a:pos x="T0" y="T1"/>
                  </a:cxn>
                  <a:cxn ang="T5">
                    <a:pos x="T2" y="T3"/>
                  </a:cxn>
                </a:cxnLst>
                <a:rect l="T6" t="T7" r="T8" b="T9"/>
                <a:pathLst>
                  <a:path w="40" h="380">
                    <a:moveTo>
                      <a:pt x="40" y="0"/>
                    </a:moveTo>
                    <a:lnTo>
                      <a:pt x="0" y="380"/>
                    </a:lnTo>
                  </a:path>
                </a:pathLst>
              </a:custGeom>
              <a:noFill/>
              <a:ln w="3175">
                <a:solidFill>
                  <a:srgbClr val="A50021"/>
                </a:solidFill>
                <a:round/>
              </a:ln>
            </p:spPr>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25" name="Freeform 18"/>
              <p:cNvSpPr/>
              <p:nvPr/>
            </p:nvSpPr>
            <p:spPr bwMode="auto">
              <a:xfrm>
                <a:off x="7292989" y="4756165"/>
                <a:ext cx="719138" cy="673100"/>
              </a:xfrm>
              <a:custGeom>
                <a:avLst/>
                <a:gdLst>
                  <a:gd name="T0" fmla="*/ 0 w 453"/>
                  <a:gd name="T1" fmla="*/ 0 h 424"/>
                  <a:gd name="T2" fmla="*/ 453 w 453"/>
                  <a:gd name="T3" fmla="*/ 424 h 424"/>
                  <a:gd name="T4" fmla="*/ 0 60000 65536"/>
                  <a:gd name="T5" fmla="*/ 0 60000 65536"/>
                  <a:gd name="T6" fmla="*/ 0 w 453"/>
                  <a:gd name="T7" fmla="*/ 0 h 424"/>
                  <a:gd name="T8" fmla="*/ 453 w 453"/>
                  <a:gd name="T9" fmla="*/ 424 h 424"/>
                </a:gdLst>
                <a:ahLst/>
                <a:cxnLst>
                  <a:cxn ang="T4">
                    <a:pos x="T0" y="T1"/>
                  </a:cxn>
                  <a:cxn ang="T5">
                    <a:pos x="T2" y="T3"/>
                  </a:cxn>
                </a:cxnLst>
                <a:rect l="T6" t="T7" r="T8" b="T9"/>
                <a:pathLst>
                  <a:path w="453" h="424">
                    <a:moveTo>
                      <a:pt x="0" y="0"/>
                    </a:moveTo>
                    <a:lnTo>
                      <a:pt x="453" y="424"/>
                    </a:lnTo>
                  </a:path>
                </a:pathLst>
              </a:custGeom>
              <a:noFill/>
              <a:ln w="3175">
                <a:solidFill>
                  <a:srgbClr val="A50021"/>
                </a:solidFill>
                <a:round/>
              </a:ln>
            </p:spPr>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26" name="Line 19"/>
              <p:cNvSpPr>
                <a:spLocks noChangeShapeType="1"/>
              </p:cNvSpPr>
              <p:nvPr/>
            </p:nvSpPr>
            <p:spPr bwMode="auto">
              <a:xfrm flipV="1">
                <a:off x="8086739" y="4975240"/>
                <a:ext cx="431800" cy="504825"/>
              </a:xfrm>
              <a:prstGeom prst="line">
                <a:avLst/>
              </a:prstGeom>
              <a:noFill/>
              <a:ln w="3175">
                <a:solidFill>
                  <a:srgbClr val="A50021"/>
                </a:solidFill>
                <a:round/>
              </a:ln>
            </p:spPr>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27" name="Freeform 17"/>
              <p:cNvSpPr/>
              <p:nvPr/>
            </p:nvSpPr>
            <p:spPr bwMode="auto">
              <a:xfrm>
                <a:off x="7299339" y="4279915"/>
                <a:ext cx="254000" cy="342900"/>
              </a:xfrm>
              <a:custGeom>
                <a:avLst/>
                <a:gdLst>
                  <a:gd name="T0" fmla="*/ 0 w 160"/>
                  <a:gd name="T1" fmla="*/ 216 h 216"/>
                  <a:gd name="T2" fmla="*/ 160 w 160"/>
                  <a:gd name="T3" fmla="*/ 0 h 216"/>
                  <a:gd name="T4" fmla="*/ 0 60000 65536"/>
                  <a:gd name="T5" fmla="*/ 0 60000 65536"/>
                  <a:gd name="T6" fmla="*/ 0 w 160"/>
                  <a:gd name="T7" fmla="*/ 0 h 216"/>
                  <a:gd name="T8" fmla="*/ 160 w 160"/>
                  <a:gd name="T9" fmla="*/ 216 h 216"/>
                </a:gdLst>
                <a:ahLst/>
                <a:cxnLst>
                  <a:cxn ang="T4">
                    <a:pos x="T0" y="T1"/>
                  </a:cxn>
                  <a:cxn ang="T5">
                    <a:pos x="T2" y="T3"/>
                  </a:cxn>
                </a:cxnLst>
                <a:rect l="T6" t="T7" r="T8" b="T9"/>
                <a:pathLst>
                  <a:path w="160" h="216">
                    <a:moveTo>
                      <a:pt x="0" y="216"/>
                    </a:moveTo>
                    <a:lnTo>
                      <a:pt x="160" y="0"/>
                    </a:lnTo>
                  </a:path>
                </a:pathLst>
              </a:custGeom>
              <a:noFill/>
              <a:ln w="3175">
                <a:solidFill>
                  <a:srgbClr val="A50021"/>
                </a:solidFill>
                <a:round/>
              </a:ln>
            </p:spPr>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28" name="Freeform 15"/>
              <p:cNvSpPr/>
              <p:nvPr/>
            </p:nvSpPr>
            <p:spPr bwMode="auto">
              <a:xfrm>
                <a:off x="6829439" y="4083065"/>
                <a:ext cx="679450" cy="120650"/>
              </a:xfrm>
              <a:custGeom>
                <a:avLst/>
                <a:gdLst>
                  <a:gd name="T0" fmla="*/ 0 w 428"/>
                  <a:gd name="T1" fmla="*/ 0 h 76"/>
                  <a:gd name="T2" fmla="*/ 428 w 428"/>
                  <a:gd name="T3" fmla="*/ 76 h 76"/>
                  <a:gd name="T4" fmla="*/ 0 60000 65536"/>
                  <a:gd name="T5" fmla="*/ 0 60000 65536"/>
                  <a:gd name="T6" fmla="*/ 0 w 428"/>
                  <a:gd name="T7" fmla="*/ 0 h 76"/>
                  <a:gd name="T8" fmla="*/ 428 w 428"/>
                  <a:gd name="T9" fmla="*/ 76 h 76"/>
                </a:gdLst>
                <a:ahLst/>
                <a:cxnLst>
                  <a:cxn ang="T4">
                    <a:pos x="T0" y="T1"/>
                  </a:cxn>
                  <a:cxn ang="T5">
                    <a:pos x="T2" y="T3"/>
                  </a:cxn>
                </a:cxnLst>
                <a:rect l="T6" t="T7" r="T8" b="T9"/>
                <a:pathLst>
                  <a:path w="428" h="76">
                    <a:moveTo>
                      <a:pt x="0" y="0"/>
                    </a:moveTo>
                    <a:lnTo>
                      <a:pt x="428" y="76"/>
                    </a:lnTo>
                  </a:path>
                </a:pathLst>
              </a:custGeom>
              <a:noFill/>
              <a:ln w="3175">
                <a:solidFill>
                  <a:srgbClr val="A50021"/>
                </a:solidFill>
                <a:round/>
              </a:ln>
            </p:spPr>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29" name="Oval 7"/>
              <p:cNvSpPr>
                <a:spLocks noChangeArrowheads="1"/>
              </p:cNvSpPr>
              <p:nvPr/>
            </p:nvSpPr>
            <p:spPr bwMode="auto">
              <a:xfrm>
                <a:off x="6643702" y="3916377"/>
                <a:ext cx="288000" cy="287338"/>
              </a:xfrm>
              <a:prstGeom prst="ellipse">
                <a:avLst/>
              </a:prstGeom>
              <a:solidFill>
                <a:srgbClr val="7F7F7F"/>
              </a:solidFill>
              <a:ln w="3175" algn="ctr">
                <a:noFill/>
                <a:round/>
              </a:ln>
            </p:spPr>
            <p:txBody>
              <a:bodyPr wrap="none" lIns="91435" tIns="45718" rIns="91435" bIns="45718" anchor="ctr"/>
              <a:lstStyle/>
              <a:p>
                <a:endParaRPr lang="zh-CN" altLang="en-US" sz="2000">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30" name="Oval 8"/>
              <p:cNvSpPr>
                <a:spLocks noChangeArrowheads="1"/>
              </p:cNvSpPr>
              <p:nvPr/>
            </p:nvSpPr>
            <p:spPr bwMode="auto">
              <a:xfrm>
                <a:off x="6572264" y="4779977"/>
                <a:ext cx="288000" cy="287338"/>
              </a:xfrm>
              <a:prstGeom prst="ellipse">
                <a:avLst/>
              </a:prstGeom>
            </p:spPr>
            <p:style>
              <a:lnRef idx="1">
                <a:schemeClr val="accent2"/>
              </a:lnRef>
              <a:fillRef idx="3">
                <a:schemeClr val="accent2"/>
              </a:fillRef>
              <a:effectRef idx="2">
                <a:schemeClr val="accent2"/>
              </a:effectRef>
              <a:fontRef idx="minor">
                <a:schemeClr val="lt1"/>
              </a:fontRef>
            </p:style>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31" name="Oval 9"/>
              <p:cNvSpPr>
                <a:spLocks noChangeArrowheads="1"/>
              </p:cNvSpPr>
              <p:nvPr/>
            </p:nvSpPr>
            <p:spPr bwMode="auto">
              <a:xfrm>
                <a:off x="7508889" y="4060840"/>
                <a:ext cx="288000" cy="287338"/>
              </a:xfrm>
              <a:prstGeom prst="ellipse">
                <a:avLst/>
              </a:prstGeom>
              <a:solidFill>
                <a:srgbClr val="7F7F7F"/>
              </a:solidFill>
              <a:ln w="3175" algn="ctr">
                <a:noFill/>
                <a:round/>
              </a:ln>
            </p:spPr>
            <p:txBody>
              <a:bodyPr wrap="none" lIns="91435" tIns="45718" rIns="91435" bIns="45718" anchor="ctr"/>
              <a:lstStyle/>
              <a:p>
                <a:endParaRPr lang="zh-CN" altLang="en-US" sz="2000">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32" name="Oval 10"/>
              <p:cNvSpPr>
                <a:spLocks noChangeArrowheads="1"/>
              </p:cNvSpPr>
              <p:nvPr/>
            </p:nvSpPr>
            <p:spPr bwMode="auto">
              <a:xfrm>
                <a:off x="7148527" y="4564077"/>
                <a:ext cx="288000" cy="287338"/>
              </a:xfrm>
              <a:prstGeom prst="ellipse">
                <a:avLst/>
              </a:prstGeom>
              <a:solidFill>
                <a:srgbClr val="7F7F7F"/>
              </a:solidFill>
              <a:ln w="3175" algn="ctr">
                <a:noFill/>
                <a:round/>
              </a:ln>
            </p:spPr>
            <p:txBody>
              <a:bodyPr wrap="none" lIns="91435" tIns="45718" rIns="91435" bIns="45718" anchor="ctr"/>
              <a:lstStyle/>
              <a:p>
                <a:endParaRPr lang="zh-CN" altLang="en-US" sz="2000">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sp>
            <p:nvSpPr>
              <p:cNvPr id="133" name="Oval 11"/>
              <p:cNvSpPr>
                <a:spLocks noChangeArrowheads="1"/>
              </p:cNvSpPr>
              <p:nvPr/>
            </p:nvSpPr>
            <p:spPr bwMode="auto">
              <a:xfrm>
                <a:off x="8443927" y="4779977"/>
                <a:ext cx="288000" cy="287338"/>
              </a:xfrm>
              <a:prstGeom prst="ellipse">
                <a:avLst/>
              </a:prstGeom>
            </p:spPr>
            <p:style>
              <a:lnRef idx="0">
                <a:schemeClr val="accent1"/>
              </a:lnRef>
              <a:fillRef idx="3">
                <a:schemeClr val="accent1"/>
              </a:fillRef>
              <a:effectRef idx="3">
                <a:schemeClr val="accent1"/>
              </a:effectRef>
              <a:fontRef idx="minor">
                <a:schemeClr val="lt1"/>
              </a:fontRef>
            </p:style>
            <p:txBody>
              <a:bodyPr wrap="none" lIns="91435" tIns="45718" rIns="91435" bIns="45718" anchor="ctr"/>
              <a:lstStyle/>
              <a:p>
                <a:endParaRPr lang="zh-CN" altLang="en-US" sz="2000">
                  <a:latin typeface="Consolas" panose="020B0609020204030204" pitchFamily="49" charset="0"/>
                  <a:ea typeface="楷体" panose="02010609060101010101" pitchFamily="49" charset="-122"/>
                  <a:cs typeface="Consolas" panose="020B0609020204030204" pitchFamily="49" charset="0"/>
                </a:endParaRPr>
              </a:p>
            </p:txBody>
          </p:sp>
          <p:sp>
            <p:nvSpPr>
              <p:cNvPr id="134" name="Oval 12"/>
              <p:cNvSpPr>
                <a:spLocks noChangeArrowheads="1"/>
              </p:cNvSpPr>
              <p:nvPr/>
            </p:nvSpPr>
            <p:spPr bwMode="auto">
              <a:xfrm>
                <a:off x="7940689" y="5356240"/>
                <a:ext cx="288000" cy="287338"/>
              </a:xfrm>
              <a:prstGeom prst="ellipse">
                <a:avLst/>
              </a:prstGeom>
              <a:solidFill>
                <a:srgbClr val="7F7F7F"/>
              </a:solidFill>
              <a:ln w="3175" algn="ctr">
                <a:noFill/>
                <a:round/>
              </a:ln>
            </p:spPr>
            <p:txBody>
              <a:bodyPr wrap="none" lIns="91435" tIns="45718" rIns="91435" bIns="45718" anchor="ctr"/>
              <a:lstStyle/>
              <a:p>
                <a:endParaRPr lang="zh-CN" altLang="en-US" sz="2000">
                  <a:solidFill>
                    <a:schemeClr val="tx1">
                      <a:lumMod val="85000"/>
                      <a:lumOff val="15000"/>
                    </a:schemeClr>
                  </a:solidFill>
                  <a:latin typeface="Consolas" panose="020B0609020204030204" pitchFamily="49" charset="0"/>
                  <a:ea typeface="楷体" panose="02010609060101010101" pitchFamily="49" charset="-122"/>
                  <a:cs typeface="Consolas" panose="020B0609020204030204" pitchFamily="49" charset="0"/>
                </a:endParaRPr>
              </a:p>
            </p:txBody>
          </p:sp>
        </p:grpSp>
      </p:grpSp>
    </p:spTree>
    <p:extLst>
      <p:ext uri="{BB962C8B-B14F-4D97-AF65-F5344CB8AC3E}">
        <p14:creationId xmlns:p14="http://schemas.microsoft.com/office/powerpoint/2010/main" val="21574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strips(downRight)">
                                      <p:cBhvr>
                                        <p:cTn id="7" dur="1000"/>
                                        <p:tgtEl>
                                          <p:spTgt spid="11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strips(downRight)">
                                      <p:cBhvr>
                                        <p:cTn id="15" dur="1000"/>
                                        <p:tgtEl>
                                          <p:spTgt spid="118"/>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36" y="123224"/>
            <a:ext cx="7056783" cy="58356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zh-CN"/>
            </a:defPPr>
            <a:lvl1pPr marL="457200" indent="-457200" algn="l">
              <a:lnSpc>
                <a:spcPct val="100000"/>
              </a:lnSpc>
              <a:defRPr sz="2200">
                <a:solidFill>
                  <a:srgbClr val="FC9A48"/>
                </a:solidFill>
                <a:ea typeface="楷体" panose="02010609060101010101" pitchFamily="49" charset="-122"/>
                <a:cs typeface="Times New Roman" panose="02020603050405020304" pitchFamily="18" charset="0"/>
              </a:defRPr>
            </a:lvl1pPr>
          </a:lstStyle>
          <a:p>
            <a:pPr algn="l"/>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图应用实例</a:t>
            </a:r>
            <a:r>
              <a:rPr lang="en-US" altLang="zh-CN"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3</a:t>
            </a:r>
            <a:r>
              <a:rPr lang="zh-CN" altLang="en-US" sz="32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Consolas" panose="020B0609020204030204" pitchFamily="49" charset="0"/>
              </a:rPr>
              <a:t>： 城市规划的管网设计</a:t>
            </a:r>
          </a:p>
        </p:txBody>
      </p:sp>
      <p:pic>
        <p:nvPicPr>
          <p:cNvPr id="41" name="Picture 2"/>
          <p:cNvPicPr>
            <a:picLocks noChangeAspect="1" noChangeArrowheads="1"/>
          </p:cNvPicPr>
          <p:nvPr/>
        </p:nvPicPr>
        <p:blipFill>
          <a:blip r:embed="rId3" cstate="print"/>
          <a:srcRect/>
          <a:stretch>
            <a:fillRect/>
          </a:stretch>
        </p:blipFill>
        <p:spPr bwMode="auto">
          <a:xfrm>
            <a:off x="4511824" y="852704"/>
            <a:ext cx="7421185" cy="3518573"/>
          </a:xfrm>
          <a:prstGeom prst="rect">
            <a:avLst/>
          </a:prstGeom>
          <a:ln>
            <a:noFill/>
          </a:ln>
          <a:effectLst>
            <a:softEdge rad="112500"/>
          </a:effectLst>
        </p:spPr>
      </p:pic>
      <p:grpSp>
        <p:nvGrpSpPr>
          <p:cNvPr id="42" name="组合 7"/>
          <p:cNvGrpSpPr/>
          <p:nvPr/>
        </p:nvGrpSpPr>
        <p:grpSpPr>
          <a:xfrm>
            <a:off x="5092249" y="4515982"/>
            <a:ext cx="2643206" cy="2026607"/>
            <a:chOff x="2143108" y="3286124"/>
            <a:chExt cx="2643206" cy="2026607"/>
          </a:xfrm>
        </p:grpSpPr>
        <p:sp>
          <p:nvSpPr>
            <p:cNvPr id="43" name="下箭头 4"/>
            <p:cNvSpPr/>
            <p:nvPr/>
          </p:nvSpPr>
          <p:spPr>
            <a:xfrm>
              <a:off x="3143240" y="3286124"/>
              <a:ext cx="285752" cy="57150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4" name="TextBox 5"/>
            <p:cNvSpPr txBox="1"/>
            <p:nvPr/>
          </p:nvSpPr>
          <p:spPr>
            <a:xfrm>
              <a:off x="2143108" y="3929066"/>
              <a:ext cx="2643206" cy="1383665"/>
            </a:xfrm>
            <a:prstGeom prst="rect">
              <a:avLst/>
            </a:prstGeom>
            <a:noFill/>
          </p:spPr>
          <p:txBody>
            <a:bodyPr wrap="square" rtlCol="0">
              <a:spAutoFit/>
            </a:bodyPr>
            <a:lstStyle/>
            <a:p>
              <a:pPr marL="457200" indent="-457200" algn="l">
                <a:lnSpc>
                  <a:spcPct val="150000"/>
                </a:lnSpc>
                <a:buBlip>
                  <a:blip r:embed="rId4"/>
                </a:buBlip>
              </a:pPr>
              <a:r>
                <a:rPr lang="zh-CN" altLang="en-US"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最小生成树</a:t>
              </a:r>
              <a:endParaRPr lang="en-US" altLang="zh-CN" dirty="0">
                <a:solidFill>
                  <a:srgbClr val="262626"/>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4"/>
                </a:buBlip>
              </a:pPr>
              <a:r>
                <a:rPr lang="zh-CN" altLang="en-US"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最短路径</a:t>
              </a:r>
            </a:p>
          </p:txBody>
        </p:sp>
      </p:grpSp>
      <p:pic>
        <p:nvPicPr>
          <p:cNvPr id="6" name="图片 5" descr="卡通人物&#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5751" y="128929"/>
            <a:ext cx="6858000" cy="6858000"/>
          </a:xfrm>
          <a:prstGeom prst="rect">
            <a:avLst/>
          </a:prstGeom>
        </p:spPr>
      </p:pic>
    </p:spTree>
    <p:extLst>
      <p:ext uri="{BB962C8B-B14F-4D97-AF65-F5344CB8AC3E}">
        <p14:creationId xmlns:p14="http://schemas.microsoft.com/office/powerpoint/2010/main" val="104903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105" y="92366"/>
            <a:ext cx="6103951" cy="58356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zh-CN"/>
            </a:defPPr>
            <a:lvl1pPr marL="457200" indent="-457200" algn="l">
              <a:lnSpc>
                <a:spcPct val="100000"/>
              </a:lnSpc>
              <a:defRPr sz="2200">
                <a:solidFill>
                  <a:srgbClr val="FC9A48"/>
                </a:solidFill>
                <a:ea typeface="楷体" panose="02010609060101010101" pitchFamily="49" charset="-122"/>
                <a:cs typeface="Times New Roman" panose="02020603050405020304" pitchFamily="18" charset="0"/>
              </a:defRPr>
            </a:lvl1pPr>
          </a:lstStyle>
          <a:p>
            <a:pPr algn="l"/>
            <a:r>
              <a:rPr lang="zh-CN" altLang="en-US" sz="3200" dirty="0">
                <a:solidFill>
                  <a:srgbClr val="FF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图应用实例</a:t>
            </a:r>
            <a:r>
              <a:rPr lang="en-US" altLang="zh-CN" sz="3200" dirty="0">
                <a:solidFill>
                  <a:srgbClr val="FF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4</a:t>
            </a:r>
            <a:r>
              <a:rPr lang="zh-CN" altLang="en-US" sz="3200" dirty="0">
                <a:solidFill>
                  <a:srgbClr val="FF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 生产进度的调度</a:t>
            </a:r>
          </a:p>
        </p:txBody>
      </p:sp>
      <p:pic>
        <p:nvPicPr>
          <p:cNvPr id="7" name="Picture 2" descr="http://www.metalinfo.net.cn/webpic/W0201405/W020140528/W020140528399317191520.gif"/>
          <p:cNvPicPr>
            <a:picLocks noChangeAspect="1" noChangeArrowheads="1"/>
          </p:cNvPicPr>
          <p:nvPr/>
        </p:nvPicPr>
        <p:blipFill>
          <a:blip r:embed="rId3" cstate="print"/>
          <a:srcRect/>
          <a:stretch>
            <a:fillRect/>
          </a:stretch>
        </p:blipFill>
        <p:spPr bwMode="auto">
          <a:xfrm>
            <a:off x="1533511" y="1170414"/>
            <a:ext cx="5267325" cy="2886076"/>
          </a:xfrm>
          <a:prstGeom prst="rect">
            <a:avLst/>
          </a:prstGeom>
          <a:noFill/>
        </p:spPr>
      </p:pic>
      <p:grpSp>
        <p:nvGrpSpPr>
          <p:cNvPr id="8" name="组合 8"/>
          <p:cNvGrpSpPr/>
          <p:nvPr/>
        </p:nvGrpSpPr>
        <p:grpSpPr>
          <a:xfrm>
            <a:off x="3428040" y="4209865"/>
            <a:ext cx="2286016" cy="1124589"/>
            <a:chOff x="2643174" y="4214818"/>
            <a:chExt cx="2286016" cy="1124589"/>
          </a:xfrm>
        </p:grpSpPr>
        <p:sp>
          <p:nvSpPr>
            <p:cNvPr id="9" name="下箭头 4"/>
            <p:cNvSpPr/>
            <p:nvPr/>
          </p:nvSpPr>
          <p:spPr>
            <a:xfrm>
              <a:off x="3500430" y="4214818"/>
              <a:ext cx="285752" cy="57150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0" name="TextBox 5"/>
            <p:cNvSpPr txBox="1"/>
            <p:nvPr/>
          </p:nvSpPr>
          <p:spPr>
            <a:xfrm>
              <a:off x="2643174" y="4786322"/>
              <a:ext cx="2286016" cy="553085"/>
            </a:xfrm>
            <a:prstGeom prst="rect">
              <a:avLst/>
            </a:prstGeom>
            <a:noFill/>
          </p:spPr>
          <p:txBody>
            <a:bodyPr wrap="square" rtlCol="0">
              <a:spAutoFit/>
            </a:bodyPr>
            <a:lstStyle/>
            <a:p>
              <a:pPr marL="457200" indent="-457200" algn="l">
                <a:lnSpc>
                  <a:spcPct val="150000"/>
                </a:lnSpc>
                <a:buBlip>
                  <a:blip r:embed="rId4"/>
                </a:buBlip>
              </a:pPr>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求关键路径</a:t>
              </a:r>
            </a:p>
          </p:txBody>
        </p:sp>
      </p:grpSp>
      <p:sp>
        <p:nvSpPr>
          <p:cNvPr id="12" name="灯片编号占位符 9"/>
          <p:cNvSpPr txBox="1"/>
          <p:nvPr/>
        </p:nvSpPr>
        <p:spPr>
          <a:xfrm>
            <a:off x="8077200" y="6356351"/>
            <a:ext cx="2133600" cy="365125"/>
          </a:xfrm>
          <a:prstGeom prst="rect">
            <a:avLst/>
          </a:prstGeom>
        </p:spPr>
        <p:txBody>
          <a:bodyPr/>
          <a:lstStyle>
            <a:defPPr>
              <a:defRPr lang="zh-CN"/>
            </a:defPPr>
            <a:lvl1pPr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9pPr>
          </a:lstStyle>
          <a:p>
            <a:endParaRPr lang="en-US" altLang="zh-CN" dirty="0"/>
          </a:p>
        </p:txBody>
      </p:sp>
      <p:sp>
        <p:nvSpPr>
          <p:cNvPr id="13" name="圆角矩形 8"/>
          <p:cNvSpPr/>
          <p:nvPr/>
        </p:nvSpPr>
        <p:spPr>
          <a:xfrm>
            <a:off x="1033241" y="5440889"/>
            <a:ext cx="6789862" cy="637242"/>
          </a:xfrm>
          <a:prstGeom prst="roundRect">
            <a:avLst/>
          </a:prstGeom>
          <a:solidFill>
            <a:srgbClr val="FC9A48"/>
          </a:solidFill>
          <a:ln>
            <a:noFill/>
          </a:ln>
          <a:effectLst/>
          <a:scene3d>
            <a:camera prst="orthographicFront">
              <a:rot lat="0" lon="0" rev="0"/>
            </a:camera>
            <a:lightRig rig="sunrise" dir="t"/>
          </a:scene3d>
          <a:sp3d prstMaterial="clear">
            <a:bevelT h="63500"/>
          </a:sp3d>
        </p:spPr>
        <p:style>
          <a:lnRef idx="1">
            <a:schemeClr val="accent6"/>
          </a:lnRef>
          <a:fillRef idx="3">
            <a:schemeClr val="accent6"/>
          </a:fillRef>
          <a:effectRef idx="2">
            <a:schemeClr val="accent6"/>
          </a:effectRef>
          <a:fontRef idx="minor">
            <a:schemeClr val="lt1"/>
          </a:fontRef>
        </p:style>
        <p:txBody>
          <a:bodyPr tIns="108000" rtlCol="0" anchor="ctr"/>
          <a:lstStyle/>
          <a:p>
            <a:endParaRPr lang="zh-CN" altLang="en-US" sz="2000" dirty="0">
              <a:solidFill>
                <a:schemeClr val="tx1"/>
              </a:solidFill>
            </a:endParaRPr>
          </a:p>
        </p:txBody>
      </p:sp>
      <p:sp>
        <p:nvSpPr>
          <p:cNvPr id="3" name="文本框 2"/>
          <p:cNvSpPr txBox="1"/>
          <p:nvPr/>
        </p:nvSpPr>
        <p:spPr>
          <a:xfrm>
            <a:off x="1410653" y="5644736"/>
            <a:ext cx="6320790" cy="337185"/>
          </a:xfrm>
          <a:prstGeom prst="rect">
            <a:avLst/>
          </a:prstGeom>
          <a:noFill/>
        </p:spPr>
        <p:txBody>
          <a:bodyPr wrap="none" rtlCol="0">
            <a:spAutoFit/>
          </a:bodyPr>
          <a:lstStyle/>
          <a:p>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rPr>
              <a:t>许多实际问题  </a:t>
            </a:r>
            <a:r>
              <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用图表示数据  用图相关算法求解   </a:t>
            </a:r>
            <a:endParaRPr lang="zh-CN" altLang="en-US" sz="2000" dirty="0">
              <a:solidFill>
                <a:srgbClr val="262626"/>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descr="卡通人物&#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3046" y="365306"/>
            <a:ext cx="6858000" cy="6858000"/>
          </a:xfrm>
          <a:prstGeom prst="rect">
            <a:avLst/>
          </a:prstGeom>
        </p:spPr>
      </p:pic>
    </p:spTree>
    <p:extLst>
      <p:ext uri="{BB962C8B-B14F-4D97-AF65-F5344CB8AC3E}">
        <p14:creationId xmlns:p14="http://schemas.microsoft.com/office/powerpoint/2010/main" val="298755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6461125" y="6240463"/>
            <a:ext cx="441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50000"/>
              </a:spcBef>
              <a:spcAft>
                <a:spcPct val="0"/>
              </a:spcAft>
              <a:buClrTx/>
              <a:buSzPct val="100000"/>
              <a:buNone/>
            </a:pPr>
            <a:r>
              <a:rPr lang="zh-CN" altLang="en-US" sz="1400">
                <a:solidFill>
                  <a:srgbClr val="6D6F71"/>
                </a:solidFill>
                <a:ea typeface="仿宋_GB2312" charset="-122"/>
              </a:rPr>
              <a:t>                    </a:t>
            </a:r>
            <a:fld id="{56DDF680-1F60-493C-B215-7E69FD3A63B2}" type="datetime2">
              <a:rPr lang="zh-CN" altLang="en-US" sz="1400">
                <a:solidFill>
                  <a:srgbClr val="6D6F71"/>
                </a:solidFill>
                <a:ea typeface="仿宋_GB2312" charset="-122"/>
              </a:rPr>
              <a:pPr fontAlgn="base">
                <a:lnSpc>
                  <a:spcPct val="100000"/>
                </a:lnSpc>
                <a:spcBef>
                  <a:spcPct val="50000"/>
                </a:spcBef>
                <a:spcAft>
                  <a:spcPct val="0"/>
                </a:spcAft>
                <a:buClrTx/>
                <a:buSzPct val="100000"/>
                <a:buNone/>
              </a:pPr>
              <a:t>2024年5月20日</a:t>
            </a:fld>
            <a:r>
              <a:rPr lang="zh-CN" altLang="en-US" sz="1400">
                <a:solidFill>
                  <a:srgbClr val="6D6F71"/>
                </a:solidFill>
                <a:ea typeface="仿宋_GB2312" charset="-122"/>
              </a:rPr>
              <a:t>        </a:t>
            </a:r>
          </a:p>
        </p:txBody>
      </p:sp>
      <p:sp>
        <p:nvSpPr>
          <p:cNvPr id="102403" name="Text Box 3"/>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ctr" fontAlgn="base">
              <a:lnSpc>
                <a:spcPct val="100000"/>
              </a:lnSpc>
              <a:spcBef>
                <a:spcPct val="50000"/>
              </a:spcBef>
              <a:spcAft>
                <a:spcPct val="0"/>
              </a:spcAft>
              <a:buClrTx/>
              <a:buSzPct val="100000"/>
              <a:buNone/>
            </a:pPr>
            <a:endParaRPr lang="zh-CN" altLang="zh-CN" sz="1400" b="1">
              <a:solidFill>
                <a:srgbClr val="00B050"/>
              </a:solidFill>
              <a:latin typeface="华文行楷" pitchFamily="2" charset="-122"/>
              <a:ea typeface="华文行楷" pitchFamily="2" charset="-122"/>
            </a:endParaRPr>
          </a:p>
        </p:txBody>
      </p:sp>
      <p:sp>
        <p:nvSpPr>
          <p:cNvPr id="102404" name="Rectangle 4"/>
          <p:cNvSpPr>
            <a:spLocks noChangeArrowheads="1"/>
          </p:cNvSpPr>
          <p:nvPr/>
        </p:nvSpPr>
        <p:spPr bwMode="auto">
          <a:xfrm>
            <a:off x="1563688" y="1"/>
            <a:ext cx="8204200" cy="765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spcBef>
                <a:spcPct val="0"/>
              </a:spcBef>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fontAlgn="base">
              <a:lnSpc>
                <a:spcPct val="100000"/>
              </a:lnSpc>
              <a:spcBef>
                <a:spcPct val="0"/>
              </a:spcBef>
              <a:spcAft>
                <a:spcPct val="0"/>
              </a:spcAft>
              <a:buClrTx/>
              <a:buSzPct val="100000"/>
              <a:buNone/>
            </a:pPr>
            <a:r>
              <a:rPr lang="zh-CN" altLang="zh-CN" sz="3200" b="1">
                <a:solidFill>
                  <a:srgbClr val="CC00CC"/>
                </a:solidFill>
                <a:latin typeface="楷体_GB2312" charset="-122"/>
                <a:ea typeface="楷体_GB2312" charset="-122"/>
              </a:rPr>
              <a:t>最短路算法典型应用</a:t>
            </a:r>
            <a:r>
              <a:rPr lang="zh-CN" altLang="zh-CN" sz="3200" b="1">
                <a:solidFill>
                  <a:srgbClr val="CC00CC"/>
                </a:solidFill>
                <a:latin typeface="Arial" pitchFamily="34" charset="0"/>
                <a:ea typeface="楷体_GB2312" charset="-122"/>
              </a:rPr>
              <a:t>—</a:t>
            </a:r>
            <a:r>
              <a:rPr lang="zh-CN" altLang="zh-CN" sz="3200" b="1">
                <a:solidFill>
                  <a:srgbClr val="CC00CC"/>
                </a:solidFill>
                <a:latin typeface="楷体_GB2312" charset="-122"/>
                <a:ea typeface="楷体_GB2312" charset="-122"/>
              </a:rPr>
              <a:t>游戏开发</a:t>
            </a:r>
          </a:p>
        </p:txBody>
      </p:sp>
      <p:pic>
        <p:nvPicPr>
          <p:cNvPr id="102405" name="Picture 5" descr="u=3237136854,832463645&amp;fm=52&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841375"/>
            <a:ext cx="7559675" cy="561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9484917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DY2MjQwNzI0OTM0YTU2NzllMzQyZjJkMjRkOWNhZjQifQ=="/>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Lst>
</file>

<file path=ppt/tags/tag1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7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6"/>
  <p:tag name="KSO_WM_UNIT_LINE_FILL_TYPE" val="2"/>
</p:tagLst>
</file>

<file path=ppt/tags/tag1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2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Lst>
</file>

<file path=ppt/tags/tag2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Lst>
</file>

<file path=ppt/tags/tag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Lst>
</file>

<file path=ppt/tags/tag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Lst>
</file>

<file path=ppt/tags/tag2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7.xml><?xml version="1.0" encoding="utf-8"?>
<p:tagLst xmlns:a="http://schemas.openxmlformats.org/drawingml/2006/main" xmlns:r="http://schemas.openxmlformats.org/officeDocument/2006/relationships" xmlns:p="http://schemas.openxmlformats.org/presentationml/2006/main">
  <p:tag name="KSO_WM_UNIT_TEXT_FORE_SCHEMECOLOR_INDEX_BRIGHTNESS" val="0"/>
  <p:tag name="KSO_WM_UNIT_TEXT_FORE_SCHEMECOLOR_INDEX" val="8"/>
  <p:tag name="KSO_WM_UNIT_TEXT_LINE_FILL_TYPE" val="2"/>
</p:tagLst>
</file>

<file path=ppt/tags/tag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3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FORE_SCHEMECOLOR_INDEX_BRIGHTNESS" val="0"/>
  <p:tag name="KSO_WM_UNIT_TEXT_FORE_SCHEMECOLOR_INDEX" val="8"/>
  <p:tag name="KSO_WM_UNIT_TEXT_LINE_FILL_TYPE" val="2"/>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3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3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3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8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3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3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3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3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0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1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4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4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5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5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5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Lst>
</file>

<file path=ppt/tags/tag5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47.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5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4.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56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5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5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4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4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4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4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4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4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A000120150209A05PWBG">
  <a:themeElements>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fontScheme name="A000120150209A05PWBG">
      <a:majorFont>
        <a:latin typeface="Times New Roman"/>
        <a:ea typeface="华文中宋"/>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defRPr kumimoji="0" lang="zh-CN" altLang="zh-CN" sz="1800" b="1" i="0" u="none" strike="noStrike" cap="none" normalizeH="0" baseline="0" smtClean="0">
            <a:ln>
              <a:noFill/>
            </a:ln>
            <a:solidFill>
              <a:schemeClr val="tx1"/>
            </a:solidFill>
            <a:effectLst/>
            <a:latin typeface="Times New Roman" pitchFamily="18" charset="0"/>
            <a:ea typeface="仿宋_GB2312" charset="-122"/>
          </a:defRPr>
        </a:defPPr>
      </a:lstStyle>
    </a:lnDef>
  </a:objectDefaults>
  <a:extraClrSchemeLst>
    <a:extraClrScheme>
      <a:clrScheme name="A000120150209A05PWBG 1">
        <a:dk1>
          <a:srgbClr val="6D6F71"/>
        </a:dk1>
        <a:lt1>
          <a:srgbClr val="FFFFFF"/>
        </a:lt1>
        <a:dk2>
          <a:srgbClr val="6D6F71"/>
        </a:dk2>
        <a:lt2>
          <a:srgbClr val="FFFFFF"/>
        </a:lt2>
        <a:accent1>
          <a:srgbClr val="90C413"/>
        </a:accent1>
        <a:accent2>
          <a:srgbClr val="BABD3D"/>
        </a:accent2>
        <a:accent3>
          <a:srgbClr val="FFFFFF"/>
        </a:accent3>
        <a:accent4>
          <a:srgbClr val="5C5E5F"/>
        </a:accent4>
        <a:accent5>
          <a:srgbClr val="C6DEAA"/>
        </a:accent5>
        <a:accent6>
          <a:srgbClr val="A8AB3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5753</Words>
  <Application>Microsoft Office PowerPoint</Application>
  <PresentationFormat>宽屏</PresentationFormat>
  <Paragraphs>1362</Paragraphs>
  <Slides>83</Slides>
  <Notes>5</Notes>
  <HiddenSlides>0</HiddenSlides>
  <MMClips>0</MMClips>
  <ScaleCrop>false</ScaleCrop>
  <HeadingPairs>
    <vt:vector size="8" baseType="variant">
      <vt:variant>
        <vt:lpstr>已用的字体</vt:lpstr>
      </vt:variant>
      <vt:variant>
        <vt:i4>19</vt:i4>
      </vt:variant>
      <vt:variant>
        <vt:lpstr>主题</vt:lpstr>
      </vt:variant>
      <vt:variant>
        <vt:i4>48</vt:i4>
      </vt:variant>
      <vt:variant>
        <vt:lpstr>嵌入 OLE 服务器</vt:lpstr>
      </vt:variant>
      <vt:variant>
        <vt:i4>1</vt:i4>
      </vt:variant>
      <vt:variant>
        <vt:lpstr>幻灯片标题</vt:lpstr>
      </vt:variant>
      <vt:variant>
        <vt:i4>83</vt:i4>
      </vt:variant>
    </vt:vector>
  </HeadingPairs>
  <TitlesOfParts>
    <vt:vector size="151" baseType="lpstr">
      <vt:lpstr>Microsoft Yahei</vt:lpstr>
      <vt:lpstr>等线</vt:lpstr>
      <vt:lpstr>等线 Light</vt:lpstr>
      <vt:lpstr>仿宋_GB2312</vt:lpstr>
      <vt:lpstr>黑体</vt:lpstr>
      <vt:lpstr>华文行楷</vt:lpstr>
      <vt:lpstr>华文中宋</vt:lpstr>
      <vt:lpstr>楷体</vt:lpstr>
      <vt:lpstr>楷体_GB2312</vt:lpstr>
      <vt:lpstr>宋体</vt:lpstr>
      <vt:lpstr>微软雅黑</vt:lpstr>
      <vt:lpstr>幼圆</vt:lpstr>
      <vt:lpstr>Arial</vt:lpstr>
      <vt:lpstr>Calibri</vt:lpstr>
      <vt:lpstr>Consolas</vt:lpstr>
      <vt:lpstr>Symbol</vt:lpstr>
      <vt:lpstr>Times New Roman</vt:lpstr>
      <vt:lpstr>Wingdings</vt:lpstr>
      <vt:lpstr>Wingdings 2</vt:lpstr>
      <vt:lpstr>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16_Office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41_Office 主题​​</vt:lpstr>
      <vt:lpstr>42_Office 主题​​</vt:lpstr>
      <vt:lpstr>43_Office 主题​​</vt:lpstr>
      <vt:lpstr>44_Office 主题​​</vt:lpstr>
      <vt:lpstr>45_Office 主题​​</vt:lpstr>
      <vt:lpstr>46_Office 主题​​</vt:lpstr>
      <vt:lpstr>47_Office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A000120150209A05PWBG</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美玉</dc:creator>
  <cp:lastModifiedBy>Windows User</cp:lastModifiedBy>
  <cp:revision>776</cp:revision>
  <dcterms:created xsi:type="dcterms:W3CDTF">2022-08-16T12:32:00Z</dcterms:created>
  <dcterms:modified xsi:type="dcterms:W3CDTF">2024-05-20T03:36:37Z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7354814868034224BA8B2D7260025D8C</vt:lpwstr>
  </property>
  <property fmtid="{D5CDD505-2E9C-101B-9397-08002B2CF9AE}" pid="3" name="KSOProductBuildVer">
    <vt:lpwstr>2052-11.1.0.12302</vt:lpwstr>
  </property>
</Properties>
</file>